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0" r:id="rId5"/>
    <p:sldId id="265" r:id="rId6"/>
    <p:sldId id="274" r:id="rId7"/>
    <p:sldId id="266" r:id="rId8"/>
    <p:sldId id="267" r:id="rId9"/>
    <p:sldId id="261" r:id="rId10"/>
    <p:sldId id="271" r:id="rId11"/>
    <p:sldId id="263" r:id="rId12"/>
    <p:sldId id="264" r:id="rId13"/>
    <p:sldId id="272"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akrishnaraja123@gmail.com" initials="b" lastIdx="1" clrIdx="0">
    <p:extLst>
      <p:ext uri="{19B8F6BF-5375-455C-9EA6-DF929625EA0E}">
        <p15:presenceInfo xmlns:p15="http://schemas.microsoft.com/office/powerpoint/2012/main" userId="3a8a3425ffc37e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6F058-5EC7-948C-9F91-B291AB1CC0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CCA16E-DB69-0B4E-9323-9C2376DF4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04405E-6B92-B0D7-3DE1-B9C87E9B2D69}"/>
              </a:ext>
            </a:extLst>
          </p:cNvPr>
          <p:cNvSpPr>
            <a:spLocks noGrp="1"/>
          </p:cNvSpPr>
          <p:nvPr>
            <p:ph type="dt" sz="half" idx="10"/>
          </p:nvPr>
        </p:nvSpPr>
        <p:spPr/>
        <p:txBody>
          <a:bodyPr/>
          <a:lstStyle/>
          <a:p>
            <a:fld id="{CE1D278D-AEE3-49C6-B7B6-7CAC629167A2}" type="datetimeFigureOut">
              <a:rPr lang="en-IN" smtClean="0"/>
              <a:t>21-03-2023</a:t>
            </a:fld>
            <a:endParaRPr lang="en-IN"/>
          </a:p>
        </p:txBody>
      </p:sp>
      <p:sp>
        <p:nvSpPr>
          <p:cNvPr id="5" name="Footer Placeholder 4">
            <a:extLst>
              <a:ext uri="{FF2B5EF4-FFF2-40B4-BE49-F238E27FC236}">
                <a16:creationId xmlns:a16="http://schemas.microsoft.com/office/drawing/2014/main" id="{10D23851-1619-93FC-D9D6-06358845DD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20D129-DB1D-1285-1A09-CA45A1AC26A6}"/>
              </a:ext>
            </a:extLst>
          </p:cNvPr>
          <p:cNvSpPr>
            <a:spLocks noGrp="1"/>
          </p:cNvSpPr>
          <p:nvPr>
            <p:ph type="sldNum" sz="quarter" idx="12"/>
          </p:nvPr>
        </p:nvSpPr>
        <p:spPr/>
        <p:txBody>
          <a:bodyPr/>
          <a:lstStyle/>
          <a:p>
            <a:fld id="{8DB24ED1-B662-4E01-A4FF-AA7CA874D345}" type="slidenum">
              <a:rPr lang="en-IN" smtClean="0"/>
              <a:t>‹#›</a:t>
            </a:fld>
            <a:endParaRPr lang="en-IN"/>
          </a:p>
        </p:txBody>
      </p:sp>
    </p:spTree>
    <p:extLst>
      <p:ext uri="{BB962C8B-B14F-4D97-AF65-F5344CB8AC3E}">
        <p14:creationId xmlns:p14="http://schemas.microsoft.com/office/powerpoint/2010/main" val="41103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E240-D3D2-2D02-7693-19EFC238E7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717DEF-A200-2DC7-F3A6-3105840B8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CA468A-7A9C-5A3F-E805-47684C00FCCC}"/>
              </a:ext>
            </a:extLst>
          </p:cNvPr>
          <p:cNvSpPr>
            <a:spLocks noGrp="1"/>
          </p:cNvSpPr>
          <p:nvPr>
            <p:ph type="dt" sz="half" idx="10"/>
          </p:nvPr>
        </p:nvSpPr>
        <p:spPr/>
        <p:txBody>
          <a:bodyPr/>
          <a:lstStyle/>
          <a:p>
            <a:fld id="{CE1D278D-AEE3-49C6-B7B6-7CAC629167A2}" type="datetimeFigureOut">
              <a:rPr lang="en-IN" smtClean="0"/>
              <a:t>21-03-2023</a:t>
            </a:fld>
            <a:endParaRPr lang="en-IN"/>
          </a:p>
        </p:txBody>
      </p:sp>
      <p:sp>
        <p:nvSpPr>
          <p:cNvPr id="5" name="Footer Placeholder 4">
            <a:extLst>
              <a:ext uri="{FF2B5EF4-FFF2-40B4-BE49-F238E27FC236}">
                <a16:creationId xmlns:a16="http://schemas.microsoft.com/office/drawing/2014/main" id="{C5B76B56-DDD8-2B51-31AD-B7E78219E5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E94C3-3AB5-52E7-2CF8-F0A9432BC7A2}"/>
              </a:ext>
            </a:extLst>
          </p:cNvPr>
          <p:cNvSpPr>
            <a:spLocks noGrp="1"/>
          </p:cNvSpPr>
          <p:nvPr>
            <p:ph type="sldNum" sz="quarter" idx="12"/>
          </p:nvPr>
        </p:nvSpPr>
        <p:spPr/>
        <p:txBody>
          <a:bodyPr/>
          <a:lstStyle/>
          <a:p>
            <a:fld id="{8DB24ED1-B662-4E01-A4FF-AA7CA874D345}" type="slidenum">
              <a:rPr lang="en-IN" smtClean="0"/>
              <a:t>‹#›</a:t>
            </a:fld>
            <a:endParaRPr lang="en-IN"/>
          </a:p>
        </p:txBody>
      </p:sp>
    </p:spTree>
    <p:extLst>
      <p:ext uri="{BB962C8B-B14F-4D97-AF65-F5344CB8AC3E}">
        <p14:creationId xmlns:p14="http://schemas.microsoft.com/office/powerpoint/2010/main" val="118798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010458-302D-C47B-9F46-B88874161C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C0EAD0-A5B3-D469-415E-7C7864482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3DB17-EF44-136C-D07D-FFBA2F0E4AAB}"/>
              </a:ext>
            </a:extLst>
          </p:cNvPr>
          <p:cNvSpPr>
            <a:spLocks noGrp="1"/>
          </p:cNvSpPr>
          <p:nvPr>
            <p:ph type="dt" sz="half" idx="10"/>
          </p:nvPr>
        </p:nvSpPr>
        <p:spPr/>
        <p:txBody>
          <a:bodyPr/>
          <a:lstStyle/>
          <a:p>
            <a:fld id="{CE1D278D-AEE3-49C6-B7B6-7CAC629167A2}" type="datetimeFigureOut">
              <a:rPr lang="en-IN" smtClean="0"/>
              <a:t>21-03-2023</a:t>
            </a:fld>
            <a:endParaRPr lang="en-IN"/>
          </a:p>
        </p:txBody>
      </p:sp>
      <p:sp>
        <p:nvSpPr>
          <p:cNvPr id="5" name="Footer Placeholder 4">
            <a:extLst>
              <a:ext uri="{FF2B5EF4-FFF2-40B4-BE49-F238E27FC236}">
                <a16:creationId xmlns:a16="http://schemas.microsoft.com/office/drawing/2014/main" id="{08873D88-828B-1DA8-03E6-49FED85C82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ACA35-9E13-9F28-0C70-80A102AA6794}"/>
              </a:ext>
            </a:extLst>
          </p:cNvPr>
          <p:cNvSpPr>
            <a:spLocks noGrp="1"/>
          </p:cNvSpPr>
          <p:nvPr>
            <p:ph type="sldNum" sz="quarter" idx="12"/>
          </p:nvPr>
        </p:nvSpPr>
        <p:spPr/>
        <p:txBody>
          <a:bodyPr/>
          <a:lstStyle/>
          <a:p>
            <a:fld id="{8DB24ED1-B662-4E01-A4FF-AA7CA874D345}" type="slidenum">
              <a:rPr lang="en-IN" smtClean="0"/>
              <a:t>‹#›</a:t>
            </a:fld>
            <a:endParaRPr lang="en-IN"/>
          </a:p>
        </p:txBody>
      </p:sp>
    </p:spTree>
    <p:extLst>
      <p:ext uri="{BB962C8B-B14F-4D97-AF65-F5344CB8AC3E}">
        <p14:creationId xmlns:p14="http://schemas.microsoft.com/office/powerpoint/2010/main" val="322772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4B43-25D1-1932-FEC0-7528292D9E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CFF91E-DB33-9D5D-725E-6930B43021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AC935C-8F01-D1D0-1946-8EA4601856AF}"/>
              </a:ext>
            </a:extLst>
          </p:cNvPr>
          <p:cNvSpPr>
            <a:spLocks noGrp="1"/>
          </p:cNvSpPr>
          <p:nvPr>
            <p:ph type="dt" sz="half" idx="10"/>
          </p:nvPr>
        </p:nvSpPr>
        <p:spPr/>
        <p:txBody>
          <a:bodyPr/>
          <a:lstStyle/>
          <a:p>
            <a:fld id="{CE1D278D-AEE3-49C6-B7B6-7CAC629167A2}" type="datetimeFigureOut">
              <a:rPr lang="en-IN" smtClean="0"/>
              <a:t>21-03-2023</a:t>
            </a:fld>
            <a:endParaRPr lang="en-IN"/>
          </a:p>
        </p:txBody>
      </p:sp>
      <p:sp>
        <p:nvSpPr>
          <p:cNvPr id="5" name="Footer Placeholder 4">
            <a:extLst>
              <a:ext uri="{FF2B5EF4-FFF2-40B4-BE49-F238E27FC236}">
                <a16:creationId xmlns:a16="http://schemas.microsoft.com/office/drawing/2014/main" id="{F9C484A0-8DEC-F610-0EF8-4AB04DDBE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1B7535-2B3F-A947-BA3B-7C699612917E}"/>
              </a:ext>
            </a:extLst>
          </p:cNvPr>
          <p:cNvSpPr>
            <a:spLocks noGrp="1"/>
          </p:cNvSpPr>
          <p:nvPr>
            <p:ph type="sldNum" sz="quarter" idx="12"/>
          </p:nvPr>
        </p:nvSpPr>
        <p:spPr/>
        <p:txBody>
          <a:bodyPr/>
          <a:lstStyle/>
          <a:p>
            <a:fld id="{8DB24ED1-B662-4E01-A4FF-AA7CA874D345}" type="slidenum">
              <a:rPr lang="en-IN" smtClean="0"/>
              <a:t>‹#›</a:t>
            </a:fld>
            <a:endParaRPr lang="en-IN"/>
          </a:p>
        </p:txBody>
      </p:sp>
    </p:spTree>
    <p:extLst>
      <p:ext uri="{BB962C8B-B14F-4D97-AF65-F5344CB8AC3E}">
        <p14:creationId xmlns:p14="http://schemas.microsoft.com/office/powerpoint/2010/main" val="278646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219E-8C9C-0745-0961-1995F583F2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1108DE-B77D-849D-8439-A8D8F161B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D40F6D-A4E3-3516-1112-7BE7B62BA69A}"/>
              </a:ext>
            </a:extLst>
          </p:cNvPr>
          <p:cNvSpPr>
            <a:spLocks noGrp="1"/>
          </p:cNvSpPr>
          <p:nvPr>
            <p:ph type="dt" sz="half" idx="10"/>
          </p:nvPr>
        </p:nvSpPr>
        <p:spPr/>
        <p:txBody>
          <a:bodyPr/>
          <a:lstStyle/>
          <a:p>
            <a:fld id="{CE1D278D-AEE3-49C6-B7B6-7CAC629167A2}" type="datetimeFigureOut">
              <a:rPr lang="en-IN" smtClean="0"/>
              <a:t>21-03-2023</a:t>
            </a:fld>
            <a:endParaRPr lang="en-IN"/>
          </a:p>
        </p:txBody>
      </p:sp>
      <p:sp>
        <p:nvSpPr>
          <p:cNvPr id="5" name="Footer Placeholder 4">
            <a:extLst>
              <a:ext uri="{FF2B5EF4-FFF2-40B4-BE49-F238E27FC236}">
                <a16:creationId xmlns:a16="http://schemas.microsoft.com/office/drawing/2014/main" id="{F8778AD5-7019-049E-3C26-6231BC3F5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AA1A8-90F5-FE1A-D578-0C3D97A0473E}"/>
              </a:ext>
            </a:extLst>
          </p:cNvPr>
          <p:cNvSpPr>
            <a:spLocks noGrp="1"/>
          </p:cNvSpPr>
          <p:nvPr>
            <p:ph type="sldNum" sz="quarter" idx="12"/>
          </p:nvPr>
        </p:nvSpPr>
        <p:spPr/>
        <p:txBody>
          <a:bodyPr/>
          <a:lstStyle/>
          <a:p>
            <a:fld id="{8DB24ED1-B662-4E01-A4FF-AA7CA874D345}" type="slidenum">
              <a:rPr lang="en-IN" smtClean="0"/>
              <a:t>‹#›</a:t>
            </a:fld>
            <a:endParaRPr lang="en-IN"/>
          </a:p>
        </p:txBody>
      </p:sp>
    </p:spTree>
    <p:extLst>
      <p:ext uri="{BB962C8B-B14F-4D97-AF65-F5344CB8AC3E}">
        <p14:creationId xmlns:p14="http://schemas.microsoft.com/office/powerpoint/2010/main" val="110841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030-B94F-F864-CB3C-01D32F593C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AC83C7-1F95-BC57-3988-FFF96948C8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B5C33C-4349-0058-1095-D77D4E976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FF1D02-9889-C2DF-FD4A-AEBBA5F13C14}"/>
              </a:ext>
            </a:extLst>
          </p:cNvPr>
          <p:cNvSpPr>
            <a:spLocks noGrp="1"/>
          </p:cNvSpPr>
          <p:nvPr>
            <p:ph type="dt" sz="half" idx="10"/>
          </p:nvPr>
        </p:nvSpPr>
        <p:spPr/>
        <p:txBody>
          <a:bodyPr/>
          <a:lstStyle/>
          <a:p>
            <a:fld id="{CE1D278D-AEE3-49C6-B7B6-7CAC629167A2}" type="datetimeFigureOut">
              <a:rPr lang="en-IN" smtClean="0"/>
              <a:t>21-03-2023</a:t>
            </a:fld>
            <a:endParaRPr lang="en-IN"/>
          </a:p>
        </p:txBody>
      </p:sp>
      <p:sp>
        <p:nvSpPr>
          <p:cNvPr id="6" name="Footer Placeholder 5">
            <a:extLst>
              <a:ext uri="{FF2B5EF4-FFF2-40B4-BE49-F238E27FC236}">
                <a16:creationId xmlns:a16="http://schemas.microsoft.com/office/drawing/2014/main" id="{65045D94-953F-5C21-2C61-1A96043053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E05329-55A9-0348-2592-8A60591A9619}"/>
              </a:ext>
            </a:extLst>
          </p:cNvPr>
          <p:cNvSpPr>
            <a:spLocks noGrp="1"/>
          </p:cNvSpPr>
          <p:nvPr>
            <p:ph type="sldNum" sz="quarter" idx="12"/>
          </p:nvPr>
        </p:nvSpPr>
        <p:spPr/>
        <p:txBody>
          <a:bodyPr/>
          <a:lstStyle/>
          <a:p>
            <a:fld id="{8DB24ED1-B662-4E01-A4FF-AA7CA874D345}" type="slidenum">
              <a:rPr lang="en-IN" smtClean="0"/>
              <a:t>‹#›</a:t>
            </a:fld>
            <a:endParaRPr lang="en-IN"/>
          </a:p>
        </p:txBody>
      </p:sp>
    </p:spTree>
    <p:extLst>
      <p:ext uri="{BB962C8B-B14F-4D97-AF65-F5344CB8AC3E}">
        <p14:creationId xmlns:p14="http://schemas.microsoft.com/office/powerpoint/2010/main" val="224241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2667-4F89-F470-AE28-F8EEA60FD5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CBDC37-06A5-48EC-5EDA-D90333D0A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9DD8B4-E4F9-E590-E160-105C6AF51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FCA212-5613-74FE-509E-96C056DFC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AC750-A8A5-2BE2-B658-DD1FC1606B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0171EB-AD12-7F9A-16B2-F67BBDD69E7B}"/>
              </a:ext>
            </a:extLst>
          </p:cNvPr>
          <p:cNvSpPr>
            <a:spLocks noGrp="1"/>
          </p:cNvSpPr>
          <p:nvPr>
            <p:ph type="dt" sz="half" idx="10"/>
          </p:nvPr>
        </p:nvSpPr>
        <p:spPr/>
        <p:txBody>
          <a:bodyPr/>
          <a:lstStyle/>
          <a:p>
            <a:fld id="{CE1D278D-AEE3-49C6-B7B6-7CAC629167A2}" type="datetimeFigureOut">
              <a:rPr lang="en-IN" smtClean="0"/>
              <a:t>21-03-2023</a:t>
            </a:fld>
            <a:endParaRPr lang="en-IN"/>
          </a:p>
        </p:txBody>
      </p:sp>
      <p:sp>
        <p:nvSpPr>
          <p:cNvPr id="8" name="Footer Placeholder 7">
            <a:extLst>
              <a:ext uri="{FF2B5EF4-FFF2-40B4-BE49-F238E27FC236}">
                <a16:creationId xmlns:a16="http://schemas.microsoft.com/office/drawing/2014/main" id="{B18EBC57-5BE1-7F77-8ED6-E0743EC2BE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785153-F7DB-3000-F64A-50B5BDC4695D}"/>
              </a:ext>
            </a:extLst>
          </p:cNvPr>
          <p:cNvSpPr>
            <a:spLocks noGrp="1"/>
          </p:cNvSpPr>
          <p:nvPr>
            <p:ph type="sldNum" sz="quarter" idx="12"/>
          </p:nvPr>
        </p:nvSpPr>
        <p:spPr/>
        <p:txBody>
          <a:bodyPr/>
          <a:lstStyle/>
          <a:p>
            <a:fld id="{8DB24ED1-B662-4E01-A4FF-AA7CA874D345}" type="slidenum">
              <a:rPr lang="en-IN" smtClean="0"/>
              <a:t>‹#›</a:t>
            </a:fld>
            <a:endParaRPr lang="en-IN"/>
          </a:p>
        </p:txBody>
      </p:sp>
    </p:spTree>
    <p:extLst>
      <p:ext uri="{BB962C8B-B14F-4D97-AF65-F5344CB8AC3E}">
        <p14:creationId xmlns:p14="http://schemas.microsoft.com/office/powerpoint/2010/main" val="339377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07EA-0047-A743-C7A3-50CCD9E206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5D9AA4-7EC4-2378-E5DC-10F4569DBE29}"/>
              </a:ext>
            </a:extLst>
          </p:cNvPr>
          <p:cNvSpPr>
            <a:spLocks noGrp="1"/>
          </p:cNvSpPr>
          <p:nvPr>
            <p:ph type="dt" sz="half" idx="10"/>
          </p:nvPr>
        </p:nvSpPr>
        <p:spPr/>
        <p:txBody>
          <a:bodyPr/>
          <a:lstStyle/>
          <a:p>
            <a:fld id="{CE1D278D-AEE3-49C6-B7B6-7CAC629167A2}" type="datetimeFigureOut">
              <a:rPr lang="en-IN" smtClean="0"/>
              <a:t>21-03-2023</a:t>
            </a:fld>
            <a:endParaRPr lang="en-IN"/>
          </a:p>
        </p:txBody>
      </p:sp>
      <p:sp>
        <p:nvSpPr>
          <p:cNvPr id="4" name="Footer Placeholder 3">
            <a:extLst>
              <a:ext uri="{FF2B5EF4-FFF2-40B4-BE49-F238E27FC236}">
                <a16:creationId xmlns:a16="http://schemas.microsoft.com/office/drawing/2014/main" id="{26E57906-6101-7016-126D-4AF3ED8548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FDFA92-61D0-5F1F-F707-6D27CC3B7BF0}"/>
              </a:ext>
            </a:extLst>
          </p:cNvPr>
          <p:cNvSpPr>
            <a:spLocks noGrp="1"/>
          </p:cNvSpPr>
          <p:nvPr>
            <p:ph type="sldNum" sz="quarter" idx="12"/>
          </p:nvPr>
        </p:nvSpPr>
        <p:spPr/>
        <p:txBody>
          <a:bodyPr/>
          <a:lstStyle/>
          <a:p>
            <a:fld id="{8DB24ED1-B662-4E01-A4FF-AA7CA874D345}" type="slidenum">
              <a:rPr lang="en-IN" smtClean="0"/>
              <a:t>‹#›</a:t>
            </a:fld>
            <a:endParaRPr lang="en-IN"/>
          </a:p>
        </p:txBody>
      </p:sp>
    </p:spTree>
    <p:extLst>
      <p:ext uri="{BB962C8B-B14F-4D97-AF65-F5344CB8AC3E}">
        <p14:creationId xmlns:p14="http://schemas.microsoft.com/office/powerpoint/2010/main" val="122279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8915A8-F97F-20B7-71E2-6AA37993D178}"/>
              </a:ext>
            </a:extLst>
          </p:cNvPr>
          <p:cNvSpPr>
            <a:spLocks noGrp="1"/>
          </p:cNvSpPr>
          <p:nvPr>
            <p:ph type="dt" sz="half" idx="10"/>
          </p:nvPr>
        </p:nvSpPr>
        <p:spPr/>
        <p:txBody>
          <a:bodyPr/>
          <a:lstStyle/>
          <a:p>
            <a:fld id="{CE1D278D-AEE3-49C6-B7B6-7CAC629167A2}" type="datetimeFigureOut">
              <a:rPr lang="en-IN" smtClean="0"/>
              <a:t>21-03-2023</a:t>
            </a:fld>
            <a:endParaRPr lang="en-IN"/>
          </a:p>
        </p:txBody>
      </p:sp>
      <p:sp>
        <p:nvSpPr>
          <p:cNvPr id="3" name="Footer Placeholder 2">
            <a:extLst>
              <a:ext uri="{FF2B5EF4-FFF2-40B4-BE49-F238E27FC236}">
                <a16:creationId xmlns:a16="http://schemas.microsoft.com/office/drawing/2014/main" id="{1AF0693D-93AF-6BD6-01A0-BB54854596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58463A-4B70-FD83-5FC3-48F6B3A9E548}"/>
              </a:ext>
            </a:extLst>
          </p:cNvPr>
          <p:cNvSpPr>
            <a:spLocks noGrp="1"/>
          </p:cNvSpPr>
          <p:nvPr>
            <p:ph type="sldNum" sz="quarter" idx="12"/>
          </p:nvPr>
        </p:nvSpPr>
        <p:spPr/>
        <p:txBody>
          <a:bodyPr/>
          <a:lstStyle/>
          <a:p>
            <a:fld id="{8DB24ED1-B662-4E01-A4FF-AA7CA874D345}" type="slidenum">
              <a:rPr lang="en-IN" smtClean="0"/>
              <a:t>‹#›</a:t>
            </a:fld>
            <a:endParaRPr lang="en-IN"/>
          </a:p>
        </p:txBody>
      </p:sp>
    </p:spTree>
    <p:extLst>
      <p:ext uri="{BB962C8B-B14F-4D97-AF65-F5344CB8AC3E}">
        <p14:creationId xmlns:p14="http://schemas.microsoft.com/office/powerpoint/2010/main" val="216213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3598-5514-CB68-A75D-29D1BF010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9D39F0-25FF-A1F2-FAC9-005E57F5BF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42976A-2C3E-8BA5-EB01-A952FAA56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58E88E-4B4D-2ED1-F672-66E9E7C08153}"/>
              </a:ext>
            </a:extLst>
          </p:cNvPr>
          <p:cNvSpPr>
            <a:spLocks noGrp="1"/>
          </p:cNvSpPr>
          <p:nvPr>
            <p:ph type="dt" sz="half" idx="10"/>
          </p:nvPr>
        </p:nvSpPr>
        <p:spPr/>
        <p:txBody>
          <a:bodyPr/>
          <a:lstStyle/>
          <a:p>
            <a:fld id="{CE1D278D-AEE3-49C6-B7B6-7CAC629167A2}" type="datetimeFigureOut">
              <a:rPr lang="en-IN" smtClean="0"/>
              <a:t>21-03-2023</a:t>
            </a:fld>
            <a:endParaRPr lang="en-IN"/>
          </a:p>
        </p:txBody>
      </p:sp>
      <p:sp>
        <p:nvSpPr>
          <p:cNvPr id="6" name="Footer Placeholder 5">
            <a:extLst>
              <a:ext uri="{FF2B5EF4-FFF2-40B4-BE49-F238E27FC236}">
                <a16:creationId xmlns:a16="http://schemas.microsoft.com/office/drawing/2014/main" id="{CCF289B6-9825-EE7C-EA8C-1BA772C4FA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89EC32-D1BE-3D15-9D59-795DD528DCAD}"/>
              </a:ext>
            </a:extLst>
          </p:cNvPr>
          <p:cNvSpPr>
            <a:spLocks noGrp="1"/>
          </p:cNvSpPr>
          <p:nvPr>
            <p:ph type="sldNum" sz="quarter" idx="12"/>
          </p:nvPr>
        </p:nvSpPr>
        <p:spPr/>
        <p:txBody>
          <a:bodyPr/>
          <a:lstStyle/>
          <a:p>
            <a:fld id="{8DB24ED1-B662-4E01-A4FF-AA7CA874D345}" type="slidenum">
              <a:rPr lang="en-IN" smtClean="0"/>
              <a:t>‹#›</a:t>
            </a:fld>
            <a:endParaRPr lang="en-IN"/>
          </a:p>
        </p:txBody>
      </p:sp>
    </p:spTree>
    <p:extLst>
      <p:ext uri="{BB962C8B-B14F-4D97-AF65-F5344CB8AC3E}">
        <p14:creationId xmlns:p14="http://schemas.microsoft.com/office/powerpoint/2010/main" val="557958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CF0C-FED5-380F-44DD-62F3BD501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A95491-696B-9722-2746-140E360B73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CAF7C2-0E5A-4457-26B2-9C9F6C034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9C0781-68B1-137B-EDF7-74025C588DA6}"/>
              </a:ext>
            </a:extLst>
          </p:cNvPr>
          <p:cNvSpPr>
            <a:spLocks noGrp="1"/>
          </p:cNvSpPr>
          <p:nvPr>
            <p:ph type="dt" sz="half" idx="10"/>
          </p:nvPr>
        </p:nvSpPr>
        <p:spPr/>
        <p:txBody>
          <a:bodyPr/>
          <a:lstStyle/>
          <a:p>
            <a:fld id="{CE1D278D-AEE3-49C6-B7B6-7CAC629167A2}" type="datetimeFigureOut">
              <a:rPr lang="en-IN" smtClean="0"/>
              <a:t>21-03-2023</a:t>
            </a:fld>
            <a:endParaRPr lang="en-IN"/>
          </a:p>
        </p:txBody>
      </p:sp>
      <p:sp>
        <p:nvSpPr>
          <p:cNvPr id="6" name="Footer Placeholder 5">
            <a:extLst>
              <a:ext uri="{FF2B5EF4-FFF2-40B4-BE49-F238E27FC236}">
                <a16:creationId xmlns:a16="http://schemas.microsoft.com/office/drawing/2014/main" id="{FBBA525C-FED1-3CFB-B082-FA578D9A31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B3E8DF-1B3C-1FF4-87ED-26CD41BE22FF}"/>
              </a:ext>
            </a:extLst>
          </p:cNvPr>
          <p:cNvSpPr>
            <a:spLocks noGrp="1"/>
          </p:cNvSpPr>
          <p:nvPr>
            <p:ph type="sldNum" sz="quarter" idx="12"/>
          </p:nvPr>
        </p:nvSpPr>
        <p:spPr/>
        <p:txBody>
          <a:bodyPr/>
          <a:lstStyle/>
          <a:p>
            <a:fld id="{8DB24ED1-B662-4E01-A4FF-AA7CA874D345}" type="slidenum">
              <a:rPr lang="en-IN" smtClean="0"/>
              <a:t>‹#›</a:t>
            </a:fld>
            <a:endParaRPr lang="en-IN"/>
          </a:p>
        </p:txBody>
      </p:sp>
    </p:spTree>
    <p:extLst>
      <p:ext uri="{BB962C8B-B14F-4D97-AF65-F5344CB8AC3E}">
        <p14:creationId xmlns:p14="http://schemas.microsoft.com/office/powerpoint/2010/main" val="121336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B3721B-61D2-D234-B822-3E6CBCD49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1F1D0E-B0A2-1364-1331-48831E45B4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2CA01E-F3F1-9CFB-AE05-2878AD4D9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D278D-AEE3-49C6-B7B6-7CAC629167A2}" type="datetimeFigureOut">
              <a:rPr lang="en-IN" smtClean="0"/>
              <a:t>21-03-2023</a:t>
            </a:fld>
            <a:endParaRPr lang="en-IN"/>
          </a:p>
        </p:txBody>
      </p:sp>
      <p:sp>
        <p:nvSpPr>
          <p:cNvPr id="5" name="Footer Placeholder 4">
            <a:extLst>
              <a:ext uri="{FF2B5EF4-FFF2-40B4-BE49-F238E27FC236}">
                <a16:creationId xmlns:a16="http://schemas.microsoft.com/office/drawing/2014/main" id="{EABC114C-31B9-A4A5-511D-0B366775B8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7C042D-066E-A802-0E0E-ADFE81C1F3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24ED1-B662-4E01-A4FF-AA7CA874D345}" type="slidenum">
              <a:rPr lang="en-IN" smtClean="0"/>
              <a:t>‹#›</a:t>
            </a:fld>
            <a:endParaRPr lang="en-IN"/>
          </a:p>
        </p:txBody>
      </p:sp>
    </p:spTree>
    <p:extLst>
      <p:ext uri="{BB962C8B-B14F-4D97-AF65-F5344CB8AC3E}">
        <p14:creationId xmlns:p14="http://schemas.microsoft.com/office/powerpoint/2010/main" val="1597207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1806-106C-2E61-058D-C8D97CC24C12}"/>
              </a:ext>
            </a:extLst>
          </p:cNvPr>
          <p:cNvSpPr>
            <a:spLocks noGrp="1"/>
          </p:cNvSpPr>
          <p:nvPr>
            <p:ph type="ctrTitle"/>
          </p:nvPr>
        </p:nvSpPr>
        <p:spPr>
          <a:xfrm>
            <a:off x="1524000" y="270588"/>
            <a:ext cx="9144000" cy="2612571"/>
          </a:xfrm>
        </p:spPr>
        <p:txBody>
          <a:bodyPr>
            <a:normAutofit/>
          </a:bodyPr>
          <a:lstStyle/>
          <a:p>
            <a:r>
              <a:rPr lang="en-US" sz="3600" b="1" dirty="0"/>
              <a:t>D</a:t>
            </a:r>
            <a:r>
              <a:rPr lang="en-IN" sz="3600" b="1" dirty="0"/>
              <a:t>ECISION TREE</a:t>
            </a:r>
            <a:br>
              <a:rPr lang="en-IN" sz="3600" b="1" dirty="0"/>
            </a:br>
            <a:r>
              <a:rPr lang="en-IN" sz="3600" b="1" dirty="0"/>
              <a:t> REGRESSION </a:t>
            </a:r>
            <a:br>
              <a:rPr lang="en-IN" sz="6000" b="1" dirty="0"/>
            </a:br>
            <a:endParaRPr lang="en-IN" dirty="0"/>
          </a:p>
        </p:txBody>
      </p:sp>
      <p:sp>
        <p:nvSpPr>
          <p:cNvPr id="3" name="Subtitle 2">
            <a:extLst>
              <a:ext uri="{FF2B5EF4-FFF2-40B4-BE49-F238E27FC236}">
                <a16:creationId xmlns:a16="http://schemas.microsoft.com/office/drawing/2014/main" id="{C1F5DD00-60A6-9D99-90BC-4360E2570BDD}"/>
              </a:ext>
            </a:extLst>
          </p:cNvPr>
          <p:cNvSpPr>
            <a:spLocks noGrp="1"/>
          </p:cNvSpPr>
          <p:nvPr>
            <p:ph type="subTitle" idx="1"/>
          </p:nvPr>
        </p:nvSpPr>
        <p:spPr>
          <a:xfrm>
            <a:off x="-1" y="3320247"/>
            <a:ext cx="6410131" cy="1038688"/>
          </a:xfrm>
        </p:spPr>
        <p:txBody>
          <a:bodyPr>
            <a:normAutofit fontScale="25000" lnSpcReduction="20000"/>
          </a:bodyPr>
          <a:lstStyle/>
          <a:p>
            <a:pPr algn="just"/>
            <a:r>
              <a:rPr lang="en-US" sz="12800" b="1" dirty="0">
                <a:solidFill>
                  <a:schemeClr val="accent1"/>
                </a:solidFill>
              </a:rPr>
              <a:t>TOPICS</a:t>
            </a:r>
          </a:p>
          <a:p>
            <a:pPr marL="1143000" indent="-1143000" algn="just">
              <a:buFont typeface="Wingdings" panose="05000000000000000000" pitchFamily="2" charset="2"/>
              <a:buChar char="Ø"/>
            </a:pPr>
            <a:r>
              <a:rPr lang="en-US" sz="10400" dirty="0"/>
              <a:t>About Decision Tree Regression</a:t>
            </a:r>
          </a:p>
          <a:p>
            <a:pPr marL="1143000" indent="-1143000" algn="just">
              <a:buFont typeface="Wingdings" panose="05000000000000000000" pitchFamily="2" charset="2"/>
              <a:buChar char="Ø"/>
            </a:pPr>
            <a:r>
              <a:rPr lang="en-US" sz="10400" dirty="0"/>
              <a:t>Parameters</a:t>
            </a:r>
          </a:p>
          <a:p>
            <a:pPr marL="1143000" indent="-1143000" algn="just">
              <a:buFont typeface="Wingdings" panose="05000000000000000000" pitchFamily="2" charset="2"/>
              <a:buChar char="Ø"/>
            </a:pPr>
            <a:r>
              <a:rPr lang="en-US" sz="9600" i="0" dirty="0">
                <a:solidFill>
                  <a:srgbClr val="292929"/>
                </a:solidFill>
                <a:effectLst/>
              </a:rPr>
              <a:t>ID3 in brief</a:t>
            </a:r>
          </a:p>
          <a:p>
            <a:pPr marL="1143000" indent="-1143000" algn="just">
              <a:buFont typeface="Wingdings" panose="05000000000000000000" pitchFamily="2" charset="2"/>
              <a:buChar char="Ø"/>
            </a:pPr>
            <a:r>
              <a:rPr lang="en-US" sz="9600" dirty="0"/>
              <a:t>Decision Tree Intuition</a:t>
            </a:r>
            <a:endParaRPr lang="en-US" sz="9600" i="0" dirty="0">
              <a:solidFill>
                <a:srgbClr val="292929"/>
              </a:solidFill>
              <a:effectLst/>
            </a:endParaRPr>
          </a:p>
          <a:p>
            <a:pPr marL="1143000" indent="-1143000" algn="just">
              <a:buFont typeface="Wingdings" panose="05000000000000000000" pitchFamily="2" charset="2"/>
              <a:buChar char="Ø"/>
            </a:pPr>
            <a:r>
              <a:rPr lang="en-US" sz="10400" dirty="0"/>
              <a:t>Advantages</a:t>
            </a:r>
          </a:p>
          <a:p>
            <a:pPr marL="1143000" indent="-1143000" algn="just">
              <a:buFont typeface="Wingdings" panose="05000000000000000000" pitchFamily="2" charset="2"/>
              <a:buChar char="Ø"/>
            </a:pPr>
            <a:r>
              <a:rPr lang="en-US" sz="10400" dirty="0"/>
              <a:t>Disadvantages</a:t>
            </a:r>
          </a:p>
          <a:p>
            <a:pPr algn="just"/>
            <a:r>
              <a:rPr lang="en-US" sz="10400" dirty="0"/>
              <a:t> </a:t>
            </a:r>
          </a:p>
        </p:txBody>
      </p:sp>
    </p:spTree>
    <p:extLst>
      <p:ext uri="{BB962C8B-B14F-4D97-AF65-F5344CB8AC3E}">
        <p14:creationId xmlns:p14="http://schemas.microsoft.com/office/powerpoint/2010/main" val="390769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8599FB-B67E-F752-7997-82FDEC40745D}"/>
              </a:ext>
            </a:extLst>
          </p:cNvPr>
          <p:cNvSpPr txBox="1"/>
          <p:nvPr/>
        </p:nvSpPr>
        <p:spPr>
          <a:xfrm>
            <a:off x="656948" y="408373"/>
            <a:ext cx="8484832" cy="369332"/>
          </a:xfrm>
          <a:prstGeom prst="rect">
            <a:avLst/>
          </a:prstGeom>
          <a:noFill/>
        </p:spPr>
        <p:txBody>
          <a:bodyPr wrap="square">
            <a:spAutoFit/>
          </a:bodyPr>
          <a:lstStyle/>
          <a:p>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Standard </a:t>
            </a:r>
            <a:r>
              <a:rPr lang="en-IN" sz="1800" b="1" u="sng" dirty="0">
                <a:latin typeface="Calibri" panose="020F0502020204030204" pitchFamily="34" charset="0"/>
                <a:ea typeface="Calibri" panose="020F0502020204030204" pitchFamily="34" charset="0"/>
                <a:cs typeface="Times New Roman" panose="02020603050405020304" pitchFamily="18" charset="0"/>
              </a:rPr>
              <a:t>D</a:t>
            </a: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eviation </a:t>
            </a:r>
            <a:r>
              <a:rPr lang="en-IN" sz="1800" b="1" u="sng" dirty="0">
                <a:latin typeface="Calibri" panose="020F0502020204030204" pitchFamily="34" charset="0"/>
                <a:ea typeface="Calibri" panose="020F0502020204030204" pitchFamily="34" charset="0"/>
                <a:cs typeface="Times New Roman" panose="02020603050405020304" pitchFamily="18" charset="0"/>
              </a:rPr>
              <a:t>Formula</a:t>
            </a:r>
            <a:endParaRPr lang="en-IN" dirty="0"/>
          </a:p>
        </p:txBody>
      </p:sp>
      <p:pic>
        <p:nvPicPr>
          <p:cNvPr id="7" name="Picture 6">
            <a:extLst>
              <a:ext uri="{FF2B5EF4-FFF2-40B4-BE49-F238E27FC236}">
                <a16:creationId xmlns:a16="http://schemas.microsoft.com/office/drawing/2014/main" id="{80EFE2FF-CBC8-B18E-896E-77D306D4D4E8}"/>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r="25018" b="13333"/>
          <a:stretch/>
        </p:blipFill>
        <p:spPr>
          <a:xfrm>
            <a:off x="159798" y="1040907"/>
            <a:ext cx="9141780" cy="2514600"/>
          </a:xfrm>
          <a:prstGeom prst="rect">
            <a:avLst/>
          </a:prstGeom>
        </p:spPr>
      </p:pic>
      <p:pic>
        <p:nvPicPr>
          <p:cNvPr id="9" name="Picture 8">
            <a:extLst>
              <a:ext uri="{FF2B5EF4-FFF2-40B4-BE49-F238E27FC236}">
                <a16:creationId xmlns:a16="http://schemas.microsoft.com/office/drawing/2014/main" id="{CE0FF499-CAB8-20BA-07C2-755AFAAFFAEC}"/>
              </a:ext>
            </a:extLst>
          </p:cNvPr>
          <p:cNvPicPr>
            <a:picLocks noChangeAspect="1"/>
          </p:cNvPicPr>
          <p:nvPr/>
        </p:nvPicPr>
        <p:blipFill rotWithShape="1">
          <a:blip r:embed="rId3">
            <a:extLst>
              <a:ext uri="{28A0092B-C50C-407E-A947-70E740481C1C}">
                <a14:useLocalDpi xmlns:a14="http://schemas.microsoft.com/office/drawing/2010/main" val="0"/>
              </a:ext>
            </a:extLst>
          </a:blip>
          <a:srcRect l="45291" t="60712" r="3883"/>
          <a:stretch/>
        </p:blipFill>
        <p:spPr>
          <a:xfrm>
            <a:off x="656948" y="3915051"/>
            <a:ext cx="6196614" cy="2694374"/>
          </a:xfrm>
          <a:prstGeom prst="rect">
            <a:avLst/>
          </a:prstGeom>
        </p:spPr>
      </p:pic>
    </p:spTree>
    <p:extLst>
      <p:ext uri="{BB962C8B-B14F-4D97-AF65-F5344CB8AC3E}">
        <p14:creationId xmlns:p14="http://schemas.microsoft.com/office/powerpoint/2010/main" val="93763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037688-1628-FFBD-170F-90452588D745}"/>
              </a:ext>
            </a:extLst>
          </p:cNvPr>
          <p:cNvPicPr>
            <a:picLocks noChangeAspect="1"/>
          </p:cNvPicPr>
          <p:nvPr/>
        </p:nvPicPr>
        <p:blipFill rotWithShape="1">
          <a:blip r:embed="rId2">
            <a:extLst>
              <a:ext uri="{28A0092B-C50C-407E-A947-70E740481C1C}">
                <a14:useLocalDpi xmlns:a14="http://schemas.microsoft.com/office/drawing/2010/main" val="0"/>
              </a:ext>
            </a:extLst>
          </a:blip>
          <a:srcRect l="1819" t="3775" r="53982" b="5501"/>
          <a:stretch/>
        </p:blipFill>
        <p:spPr>
          <a:xfrm>
            <a:off x="357500" y="121298"/>
            <a:ext cx="5388745" cy="6221798"/>
          </a:xfrm>
          <a:prstGeom prst="rect">
            <a:avLst/>
          </a:prstGeom>
          <a:solidFill>
            <a:schemeClr val="bg1"/>
          </a:solidFill>
        </p:spPr>
      </p:pic>
      <p:pic>
        <p:nvPicPr>
          <p:cNvPr id="2" name="Picture 1">
            <a:extLst>
              <a:ext uri="{FF2B5EF4-FFF2-40B4-BE49-F238E27FC236}">
                <a16:creationId xmlns:a16="http://schemas.microsoft.com/office/drawing/2014/main" id="{BCF48837-6FF2-86C8-5B83-054A8FC79417}"/>
              </a:ext>
            </a:extLst>
          </p:cNvPr>
          <p:cNvPicPr>
            <a:picLocks noChangeAspect="1"/>
          </p:cNvPicPr>
          <p:nvPr/>
        </p:nvPicPr>
        <p:blipFill rotWithShape="1">
          <a:blip r:embed="rId2">
            <a:extLst>
              <a:ext uri="{28A0092B-C50C-407E-A947-70E740481C1C}">
                <a14:useLocalDpi xmlns:a14="http://schemas.microsoft.com/office/drawing/2010/main" val="0"/>
              </a:ext>
            </a:extLst>
          </a:blip>
          <a:srcRect l="50461" t="2201" r="874" b="8478"/>
          <a:stretch/>
        </p:blipFill>
        <p:spPr>
          <a:xfrm>
            <a:off x="6096000" y="0"/>
            <a:ext cx="5933243" cy="6125594"/>
          </a:xfrm>
          <a:prstGeom prst="rect">
            <a:avLst/>
          </a:prstGeom>
          <a:solidFill>
            <a:schemeClr val="bg1"/>
          </a:solidFill>
        </p:spPr>
      </p:pic>
    </p:spTree>
    <p:extLst>
      <p:ext uri="{BB962C8B-B14F-4D97-AF65-F5344CB8AC3E}">
        <p14:creationId xmlns:p14="http://schemas.microsoft.com/office/powerpoint/2010/main" val="188289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8E6722-562B-2BC9-DB18-2C7D59307F75}"/>
              </a:ext>
            </a:extLst>
          </p:cNvPr>
          <p:cNvSpPr txBox="1"/>
          <p:nvPr/>
        </p:nvSpPr>
        <p:spPr>
          <a:xfrm>
            <a:off x="314960" y="274321"/>
            <a:ext cx="9357360" cy="2369880"/>
          </a:xfrm>
          <a:prstGeom prst="rect">
            <a:avLst/>
          </a:prstGeom>
          <a:noFill/>
        </p:spPr>
        <p:txBody>
          <a:bodyPr wrap="square">
            <a:spAutoFit/>
          </a:bodyPr>
          <a:lstStyle/>
          <a:p>
            <a:r>
              <a:rPr lang="en-US" sz="3200" b="1" dirty="0">
                <a:solidFill>
                  <a:schemeClr val="accent1"/>
                </a:solidFill>
                <a:latin typeface="Calibri" panose="020F0502020204030204" pitchFamily="34" charset="0"/>
                <a:cs typeface="Times New Roman" panose="02020603050405020304" pitchFamily="18" charset="0"/>
              </a:rPr>
              <a:t>C</a:t>
            </a:r>
            <a:r>
              <a:rPr lang="en-IN" sz="3200" b="1" dirty="0">
                <a:solidFill>
                  <a:schemeClr val="accent1"/>
                </a:solidFill>
                <a:latin typeface="Calibri" panose="020F0502020204030204" pitchFamily="34" charset="0"/>
                <a:cs typeface="Times New Roman" panose="02020603050405020304" pitchFamily="18" charset="0"/>
              </a:rPr>
              <a:t>o-efficient of variance</a:t>
            </a:r>
          </a:p>
          <a:p>
            <a:endParaRPr lang="en-US" sz="3200" dirty="0">
              <a:latin typeface="Calibri" panose="020F0502020204030204" pitchFamily="34" charset="0"/>
              <a:cs typeface="Times New Roman" panose="02020603050405020304" pitchFamily="18" charset="0"/>
            </a:endParaRPr>
          </a:p>
          <a:p>
            <a:r>
              <a:rPr lang="en-US" sz="2800" dirty="0">
                <a:latin typeface="Calibri" panose="020F0502020204030204" pitchFamily="34" charset="0"/>
                <a:cs typeface="Times New Roman" panose="02020603050405020304" pitchFamily="18" charset="0"/>
              </a:rPr>
              <a:t>C</a:t>
            </a:r>
            <a:r>
              <a:rPr lang="en-IN" sz="2800" dirty="0">
                <a:latin typeface="Calibri" panose="020F0502020204030204" pitchFamily="34" charset="0"/>
                <a:cs typeface="Times New Roman" panose="02020603050405020304" pitchFamily="18" charset="0"/>
              </a:rPr>
              <a:t>o-efficient of variance=standard deviation/mean values in the dataset *100</a:t>
            </a:r>
          </a:p>
          <a:p>
            <a:r>
              <a:rPr lang="en-IN" sz="2800" dirty="0">
                <a:latin typeface="Calibri" panose="020F0502020204030204" pitchFamily="34" charset="0"/>
                <a:cs typeface="Times New Roman" panose="02020603050405020304" pitchFamily="18" charset="0"/>
              </a:rPr>
              <a:t> </a:t>
            </a:r>
            <a:r>
              <a:rPr lang="en-US" sz="2800" dirty="0">
                <a:latin typeface="Calibri" panose="020F0502020204030204" pitchFamily="34" charset="0"/>
                <a:cs typeface="Times New Roman" panose="02020603050405020304" pitchFamily="18" charset="0"/>
              </a:rPr>
              <a:t>C</a:t>
            </a:r>
            <a:r>
              <a:rPr lang="en-IN" sz="2800" dirty="0">
                <a:latin typeface="Calibri" panose="020F0502020204030204" pitchFamily="34" charset="0"/>
                <a:cs typeface="Times New Roman" panose="02020603050405020304" pitchFamily="18" charset="0"/>
              </a:rPr>
              <a:t>o-efficient of variance =</a:t>
            </a:r>
            <a:r>
              <a:rPr lang="en-US" sz="2800" dirty="0">
                <a:solidFill>
                  <a:srgbClr val="1A0DAB"/>
                </a:solidFill>
                <a:latin typeface="Roboto" panose="02000000000000000000" pitchFamily="2" charset="0"/>
              </a:rPr>
              <a:t> </a:t>
            </a:r>
            <a:r>
              <a:rPr lang="el-GR" sz="2800" b="0" i="0" dirty="0">
                <a:solidFill>
                  <a:srgbClr val="4D5156"/>
                </a:solidFill>
                <a:effectLst/>
                <a:latin typeface="Roboto" panose="02000000000000000000" pitchFamily="2" charset="0"/>
              </a:rPr>
              <a:t>σ</a:t>
            </a:r>
            <a:r>
              <a:rPr lang="en-IN" sz="2800" dirty="0">
                <a:latin typeface="Calibri" panose="020F0502020204030204" pitchFamily="34" charset="0"/>
                <a:cs typeface="Times New Roman" panose="02020603050405020304" pitchFamily="18" charset="0"/>
              </a:rPr>
              <a:t>/</a:t>
            </a:r>
            <a:r>
              <a:rPr lang="en-IN" sz="2800" b="0" i="0" dirty="0">
                <a:solidFill>
                  <a:srgbClr val="4D5156"/>
                </a:solidFill>
                <a:effectLst/>
                <a:latin typeface="Roboto" panose="02000000000000000000" pitchFamily="2" charset="0"/>
              </a:rPr>
              <a:t>x̄</a:t>
            </a:r>
            <a:r>
              <a:rPr lang="en-IN" sz="2800" dirty="0">
                <a:latin typeface="Calibri" panose="020F0502020204030204" pitchFamily="34" charset="0"/>
                <a:cs typeface="Times New Roman" panose="02020603050405020304" pitchFamily="18" charset="0"/>
              </a:rPr>
              <a:t> *100</a:t>
            </a:r>
            <a:endParaRPr lang="en-IN" sz="2800" dirty="0"/>
          </a:p>
        </p:txBody>
      </p:sp>
      <p:sp>
        <p:nvSpPr>
          <p:cNvPr id="4" name="TextBox 3">
            <a:extLst>
              <a:ext uri="{FF2B5EF4-FFF2-40B4-BE49-F238E27FC236}">
                <a16:creationId xmlns:a16="http://schemas.microsoft.com/office/drawing/2014/main" id="{630FCA71-337A-B11C-8CBF-52F404C22E5F}"/>
              </a:ext>
            </a:extLst>
          </p:cNvPr>
          <p:cNvSpPr txBox="1"/>
          <p:nvPr/>
        </p:nvSpPr>
        <p:spPr>
          <a:xfrm>
            <a:off x="314959" y="2644201"/>
            <a:ext cx="11792159" cy="892552"/>
          </a:xfrm>
          <a:prstGeom prst="rect">
            <a:avLst/>
          </a:prstGeom>
          <a:noFill/>
        </p:spPr>
        <p:txBody>
          <a:bodyPr wrap="square">
            <a:spAutoFit/>
          </a:bodyPr>
          <a:lstStyle/>
          <a:p>
            <a:pPr algn="r"/>
            <a:r>
              <a:rPr lang="en-US" sz="2600" i="0" dirty="0">
                <a:solidFill>
                  <a:srgbClr val="292929"/>
                </a:solidFill>
                <a:effectLst/>
              </a:rPr>
              <a:t>we have some termination of criteria. Set</a:t>
            </a:r>
            <a:r>
              <a:rPr lang="en-US" sz="2600" dirty="0">
                <a:solidFill>
                  <a:srgbClr val="292929"/>
                </a:solidFill>
              </a:rPr>
              <a:t> a threshold value of for branch become smaller than certain threshold than subset will not need for further splitting </a:t>
            </a:r>
            <a:endParaRPr lang="en-IN" sz="2600" dirty="0"/>
          </a:p>
        </p:txBody>
      </p:sp>
    </p:spTree>
    <p:extLst>
      <p:ext uri="{BB962C8B-B14F-4D97-AF65-F5344CB8AC3E}">
        <p14:creationId xmlns:p14="http://schemas.microsoft.com/office/powerpoint/2010/main" val="18849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D0447C-61A0-A9AC-2B12-273A592CE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3779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FA7E52-673B-E96A-6984-792B5A763C9C}"/>
              </a:ext>
            </a:extLst>
          </p:cNvPr>
          <p:cNvSpPr txBox="1"/>
          <p:nvPr/>
        </p:nvSpPr>
        <p:spPr>
          <a:xfrm>
            <a:off x="230819" y="186430"/>
            <a:ext cx="11961181" cy="5293757"/>
          </a:xfrm>
          <a:prstGeom prst="rect">
            <a:avLst/>
          </a:prstGeom>
          <a:noFill/>
        </p:spPr>
        <p:txBody>
          <a:bodyPr wrap="square">
            <a:spAutoFit/>
          </a:bodyPr>
          <a:lstStyle/>
          <a:p>
            <a:pPr algn="just"/>
            <a:r>
              <a:rPr lang="en-US" sz="2600" b="1" dirty="0">
                <a:solidFill>
                  <a:srgbClr val="292929"/>
                </a:solidFill>
              </a:rPr>
              <a:t>Advantages</a:t>
            </a:r>
          </a:p>
          <a:p>
            <a:pPr marL="457200" indent="-457200" algn="just">
              <a:buFont typeface="Wingdings" panose="05000000000000000000" pitchFamily="2" charset="2"/>
              <a:buChar char="Ø"/>
            </a:pPr>
            <a:r>
              <a:rPr lang="en-US" sz="2600" dirty="0">
                <a:solidFill>
                  <a:srgbClr val="292929"/>
                </a:solidFill>
              </a:rPr>
              <a:t>They are fast</a:t>
            </a:r>
          </a:p>
          <a:p>
            <a:pPr marL="457200" indent="-457200" algn="just">
              <a:buFont typeface="Wingdings" panose="05000000000000000000" pitchFamily="2" charset="2"/>
              <a:buChar char="Ø"/>
            </a:pPr>
            <a:r>
              <a:rPr lang="en-US" sz="2600" i="0" dirty="0">
                <a:solidFill>
                  <a:srgbClr val="292929"/>
                </a:solidFill>
                <a:effectLst/>
              </a:rPr>
              <a:t>Robust</a:t>
            </a:r>
          </a:p>
          <a:p>
            <a:pPr marL="457200" indent="-457200" algn="just">
              <a:buFont typeface="Wingdings" panose="05000000000000000000" pitchFamily="2" charset="2"/>
              <a:buChar char="Ø"/>
            </a:pPr>
            <a:r>
              <a:rPr lang="en-US" sz="2600" dirty="0">
                <a:solidFill>
                  <a:srgbClr val="292929"/>
                </a:solidFill>
              </a:rPr>
              <a:t>Requires very little experimentation</a:t>
            </a:r>
          </a:p>
          <a:p>
            <a:pPr marL="457200" indent="-457200" algn="l">
              <a:buFont typeface="Wingdings" panose="05000000000000000000" pitchFamily="2" charset="2"/>
              <a:buChar char="Ø"/>
            </a:pPr>
            <a:r>
              <a:rPr lang="en-US" sz="2600" b="0" i="0" dirty="0">
                <a:solidFill>
                  <a:srgbClr val="303133"/>
                </a:solidFill>
                <a:effectLst/>
              </a:rPr>
              <a:t>Compared with other algorithms, data preparation during pre-processing in a decision tree requires less effort and does not require normalization of data. </a:t>
            </a:r>
          </a:p>
          <a:p>
            <a:pPr marL="457200" indent="-457200" algn="l">
              <a:buFont typeface="Wingdings" panose="05000000000000000000" pitchFamily="2" charset="2"/>
              <a:buChar char="Ø"/>
            </a:pPr>
            <a:r>
              <a:rPr lang="en-US" sz="2600" b="0" i="0" dirty="0">
                <a:solidFill>
                  <a:srgbClr val="303133"/>
                </a:solidFill>
                <a:effectLst/>
              </a:rPr>
              <a:t>The implementation can also be done without scaling the data.</a:t>
            </a:r>
          </a:p>
          <a:p>
            <a:pPr marL="457200" indent="-457200" algn="l">
              <a:buFont typeface="Wingdings" panose="05000000000000000000" pitchFamily="2" charset="2"/>
              <a:buChar char="Ø"/>
            </a:pPr>
            <a:endParaRPr lang="en-US" sz="2600" dirty="0">
              <a:solidFill>
                <a:srgbClr val="303133"/>
              </a:solidFill>
            </a:endParaRPr>
          </a:p>
          <a:p>
            <a:r>
              <a:rPr lang="en-US" sz="2600" b="1" dirty="0">
                <a:solidFill>
                  <a:srgbClr val="292929"/>
                </a:solidFill>
              </a:rPr>
              <a:t>Disadvantages</a:t>
            </a:r>
          </a:p>
          <a:p>
            <a:r>
              <a:rPr lang="en-US" sz="2600" dirty="0">
                <a:solidFill>
                  <a:srgbClr val="292929"/>
                </a:solidFill>
              </a:rPr>
              <a:t>Overfitting can easily occur</a:t>
            </a:r>
          </a:p>
          <a:p>
            <a:r>
              <a:rPr lang="en-US" sz="2600" dirty="0">
                <a:solidFill>
                  <a:srgbClr val="292929"/>
                </a:solidFill>
              </a:rPr>
              <a:t>The decision tree algorithm looks for the pure node and doesn’t consider how the recent decision will affect the next few stages of splitting</a:t>
            </a:r>
          </a:p>
          <a:p>
            <a:pPr algn="l"/>
            <a:endParaRPr lang="en-US" sz="2600" b="0" i="0" dirty="0">
              <a:solidFill>
                <a:srgbClr val="303133"/>
              </a:solidFill>
              <a:effectLst/>
            </a:endParaRPr>
          </a:p>
        </p:txBody>
      </p:sp>
    </p:spTree>
    <p:extLst>
      <p:ext uri="{BB962C8B-B14F-4D97-AF65-F5344CB8AC3E}">
        <p14:creationId xmlns:p14="http://schemas.microsoft.com/office/powerpoint/2010/main" val="4049548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2D14BA-1807-7EC2-3D49-4C9628355C58}"/>
              </a:ext>
            </a:extLst>
          </p:cNvPr>
          <p:cNvSpPr txBox="1"/>
          <p:nvPr/>
        </p:nvSpPr>
        <p:spPr>
          <a:xfrm>
            <a:off x="3047260" y="3246553"/>
            <a:ext cx="5818948" cy="1107996"/>
          </a:xfrm>
          <a:prstGeom prst="rect">
            <a:avLst/>
          </a:prstGeom>
          <a:noFill/>
        </p:spPr>
        <p:txBody>
          <a:bodyPr wrap="square">
            <a:spAutoFit/>
          </a:bodyPr>
          <a:lstStyle/>
          <a:p>
            <a:pPr algn="ctr"/>
            <a:r>
              <a:rPr lang="en-US" sz="6600" b="1" dirty="0">
                <a:solidFill>
                  <a:srgbClr val="292929"/>
                </a:solidFill>
              </a:rPr>
              <a:t>THANK YOU</a:t>
            </a:r>
          </a:p>
        </p:txBody>
      </p:sp>
    </p:spTree>
    <p:extLst>
      <p:ext uri="{BB962C8B-B14F-4D97-AF65-F5344CB8AC3E}">
        <p14:creationId xmlns:p14="http://schemas.microsoft.com/office/powerpoint/2010/main" val="52766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B6BF0C2-9992-0471-8558-D849BF123F66}"/>
              </a:ext>
            </a:extLst>
          </p:cNvPr>
          <p:cNvSpPr/>
          <p:nvPr/>
        </p:nvSpPr>
        <p:spPr>
          <a:xfrm>
            <a:off x="4751293" y="2187388"/>
            <a:ext cx="2590801" cy="160468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200" dirty="0"/>
              <a:t>DECISION TREE</a:t>
            </a:r>
          </a:p>
        </p:txBody>
      </p:sp>
      <p:sp>
        <p:nvSpPr>
          <p:cNvPr id="3" name="Rectangle 2">
            <a:extLst>
              <a:ext uri="{FF2B5EF4-FFF2-40B4-BE49-F238E27FC236}">
                <a16:creationId xmlns:a16="http://schemas.microsoft.com/office/drawing/2014/main" id="{C23A7AFE-49E8-E516-F521-4F0A6D3FAE65}"/>
              </a:ext>
            </a:extLst>
          </p:cNvPr>
          <p:cNvSpPr/>
          <p:nvPr/>
        </p:nvSpPr>
        <p:spPr>
          <a:xfrm>
            <a:off x="1645023" y="623046"/>
            <a:ext cx="1860177" cy="105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Supervised ML</a:t>
            </a:r>
          </a:p>
        </p:txBody>
      </p:sp>
      <p:sp>
        <p:nvSpPr>
          <p:cNvPr id="4" name="Rectangle 3">
            <a:extLst>
              <a:ext uri="{FF2B5EF4-FFF2-40B4-BE49-F238E27FC236}">
                <a16:creationId xmlns:a16="http://schemas.microsoft.com/office/drawing/2014/main" id="{E3B16197-74C8-1AD8-1F5B-EF2817AE4225}"/>
              </a:ext>
            </a:extLst>
          </p:cNvPr>
          <p:cNvSpPr/>
          <p:nvPr/>
        </p:nvSpPr>
        <p:spPr>
          <a:xfrm>
            <a:off x="1178858" y="2532528"/>
            <a:ext cx="2492188" cy="105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Classification/Regression</a:t>
            </a:r>
          </a:p>
        </p:txBody>
      </p:sp>
      <p:sp>
        <p:nvSpPr>
          <p:cNvPr id="5" name="Rectangle 4">
            <a:extLst>
              <a:ext uri="{FF2B5EF4-FFF2-40B4-BE49-F238E27FC236}">
                <a16:creationId xmlns:a16="http://schemas.microsoft.com/office/drawing/2014/main" id="{DE19AA12-3165-9034-C27F-7E82EEF702A2}"/>
              </a:ext>
            </a:extLst>
          </p:cNvPr>
          <p:cNvSpPr/>
          <p:nvPr/>
        </p:nvSpPr>
        <p:spPr>
          <a:xfrm>
            <a:off x="4891197" y="4271683"/>
            <a:ext cx="3702423" cy="2268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Parameters</a:t>
            </a:r>
            <a:r>
              <a:rPr lang="en-IN" sz="2400" dirty="0"/>
              <a:t>:</a:t>
            </a:r>
          </a:p>
          <a:p>
            <a:pPr algn="ctr"/>
            <a:r>
              <a:rPr lang="en-IN" dirty="0"/>
              <a:t>gini,entropy</a:t>
            </a:r>
          </a:p>
          <a:p>
            <a:pPr algn="ctr"/>
            <a:r>
              <a:rPr lang="en-IN" sz="2400" b="1" dirty="0"/>
              <a:t>Hyperparameters</a:t>
            </a:r>
            <a:r>
              <a:rPr lang="en-IN" sz="2400" dirty="0"/>
              <a:t>:</a:t>
            </a:r>
          </a:p>
          <a:p>
            <a:pPr algn="ctr"/>
            <a:r>
              <a:rPr lang="en-IN" dirty="0"/>
              <a:t> min_samples_split,</a:t>
            </a:r>
          </a:p>
          <a:p>
            <a:pPr algn="ctr"/>
            <a:r>
              <a:rPr lang="en-IN" dirty="0"/>
              <a:t> max_depth,</a:t>
            </a:r>
          </a:p>
          <a:p>
            <a:pPr algn="ctr"/>
            <a:r>
              <a:rPr lang="en-IN" sz="1800" dirty="0"/>
              <a:t>Post Pruning</a:t>
            </a:r>
            <a:r>
              <a:rPr lang="en-IN" dirty="0"/>
              <a:t>.</a:t>
            </a:r>
          </a:p>
          <a:p>
            <a:pPr algn="ctr"/>
            <a:r>
              <a:rPr lang="en-IN" dirty="0"/>
              <a:t>             </a:t>
            </a:r>
          </a:p>
        </p:txBody>
      </p:sp>
      <p:sp>
        <p:nvSpPr>
          <p:cNvPr id="6" name="Rectangle 5">
            <a:extLst>
              <a:ext uri="{FF2B5EF4-FFF2-40B4-BE49-F238E27FC236}">
                <a16:creationId xmlns:a16="http://schemas.microsoft.com/office/drawing/2014/main" id="{074326F3-E9E2-4E62-C09F-D294A70393A6}"/>
              </a:ext>
            </a:extLst>
          </p:cNvPr>
          <p:cNvSpPr/>
          <p:nvPr/>
        </p:nvSpPr>
        <p:spPr>
          <a:xfrm>
            <a:off x="1178858" y="4128248"/>
            <a:ext cx="3388658" cy="2178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a:t>Outputs:</a:t>
            </a:r>
          </a:p>
          <a:p>
            <a:pPr algn="ctr"/>
            <a:r>
              <a:rPr lang="en-IN" sz="2400" dirty="0"/>
              <a:t>1.</a:t>
            </a:r>
            <a:r>
              <a:rPr lang="en-IN" sz="2400" b="1" dirty="0"/>
              <a:t>classification</a:t>
            </a:r>
            <a:r>
              <a:rPr lang="en-IN" sz="2400" dirty="0"/>
              <a:t>:</a:t>
            </a:r>
          </a:p>
          <a:p>
            <a:pPr algn="ctr"/>
            <a:r>
              <a:rPr lang="en-IN" dirty="0"/>
              <a:t>Accuracy,Precission,recall,</a:t>
            </a:r>
          </a:p>
          <a:p>
            <a:pPr algn="ctr"/>
            <a:r>
              <a:rPr lang="en-IN" dirty="0"/>
              <a:t>F-score.</a:t>
            </a:r>
          </a:p>
          <a:p>
            <a:pPr algn="ctr"/>
            <a:r>
              <a:rPr lang="en-IN" sz="2000" dirty="0"/>
              <a:t>2.</a:t>
            </a:r>
            <a:r>
              <a:rPr lang="en-IN" sz="2000" b="1" dirty="0"/>
              <a:t>Regression</a:t>
            </a:r>
            <a:r>
              <a:rPr lang="en-IN" sz="2000" dirty="0"/>
              <a:t>:</a:t>
            </a:r>
          </a:p>
          <a:p>
            <a:pPr algn="ctr"/>
            <a:r>
              <a:rPr lang="en-IN" dirty="0"/>
              <a:t>R2-score,adjusted R2,MAE,RMSE,MAPE,MSPE</a:t>
            </a:r>
          </a:p>
        </p:txBody>
      </p:sp>
      <p:sp>
        <p:nvSpPr>
          <p:cNvPr id="7" name="Rectangle 6">
            <a:extLst>
              <a:ext uri="{FF2B5EF4-FFF2-40B4-BE49-F238E27FC236}">
                <a16:creationId xmlns:a16="http://schemas.microsoft.com/office/drawing/2014/main" id="{A6AEABD1-1E8A-15BF-C438-CF7DB04B8E1A}"/>
              </a:ext>
            </a:extLst>
          </p:cNvPr>
          <p:cNvSpPr/>
          <p:nvPr/>
        </p:nvSpPr>
        <p:spPr>
          <a:xfrm>
            <a:off x="4849905" y="264457"/>
            <a:ext cx="2277035" cy="1313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Not sensitive to outliers</a:t>
            </a:r>
          </a:p>
        </p:txBody>
      </p:sp>
      <p:sp>
        <p:nvSpPr>
          <p:cNvPr id="8" name="Rectangle 7">
            <a:extLst>
              <a:ext uri="{FF2B5EF4-FFF2-40B4-BE49-F238E27FC236}">
                <a16:creationId xmlns:a16="http://schemas.microsoft.com/office/drawing/2014/main" id="{5F642444-CA6A-6A40-C0A3-A2602C638ADA}"/>
              </a:ext>
            </a:extLst>
          </p:cNvPr>
          <p:cNvSpPr/>
          <p:nvPr/>
        </p:nvSpPr>
        <p:spPr>
          <a:xfrm>
            <a:off x="8189259" y="392203"/>
            <a:ext cx="2241176" cy="105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Not require Standardization</a:t>
            </a:r>
          </a:p>
        </p:txBody>
      </p:sp>
      <p:cxnSp>
        <p:nvCxnSpPr>
          <p:cNvPr id="12" name="Straight Arrow Connector 11">
            <a:extLst>
              <a:ext uri="{FF2B5EF4-FFF2-40B4-BE49-F238E27FC236}">
                <a16:creationId xmlns:a16="http://schemas.microsoft.com/office/drawing/2014/main" id="{1114A5FC-9582-2017-AD23-83229EDFC5E8}"/>
              </a:ext>
            </a:extLst>
          </p:cNvPr>
          <p:cNvCxnSpPr>
            <a:cxnSpLocks/>
            <a:stCxn id="2" idx="0"/>
          </p:cNvCxnSpPr>
          <p:nvPr/>
        </p:nvCxnSpPr>
        <p:spPr>
          <a:xfrm flipV="1">
            <a:off x="6046694" y="1680882"/>
            <a:ext cx="49306" cy="506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AA12B2F-9492-FBDE-AB60-9CD5A3E52483}"/>
              </a:ext>
            </a:extLst>
          </p:cNvPr>
          <p:cNvCxnSpPr>
            <a:cxnSpLocks/>
            <a:stCxn id="2" idx="1"/>
          </p:cNvCxnSpPr>
          <p:nvPr/>
        </p:nvCxnSpPr>
        <p:spPr>
          <a:xfrm flipH="1" flipV="1">
            <a:off x="3567953" y="1680882"/>
            <a:ext cx="1562754" cy="741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60E8A40-5593-D8E3-7425-6EE6322F04E8}"/>
              </a:ext>
            </a:extLst>
          </p:cNvPr>
          <p:cNvCxnSpPr>
            <a:cxnSpLocks/>
            <a:stCxn id="2" idx="2"/>
            <a:endCxn id="4" idx="3"/>
          </p:cNvCxnSpPr>
          <p:nvPr/>
        </p:nvCxnSpPr>
        <p:spPr>
          <a:xfrm flipH="1">
            <a:off x="3671046" y="2989729"/>
            <a:ext cx="1080247" cy="71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9C065D-57F2-9CF9-6C18-A7005AA9A55F}"/>
              </a:ext>
            </a:extLst>
          </p:cNvPr>
          <p:cNvCxnSpPr>
            <a:cxnSpLocks/>
            <a:stCxn id="2" idx="3"/>
          </p:cNvCxnSpPr>
          <p:nvPr/>
        </p:nvCxnSpPr>
        <p:spPr>
          <a:xfrm flipH="1">
            <a:off x="4567516" y="3557070"/>
            <a:ext cx="563191" cy="665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980212-0DD4-C412-C9A0-E7E911A00C3E}"/>
              </a:ext>
            </a:extLst>
          </p:cNvPr>
          <p:cNvCxnSpPr>
            <a:cxnSpLocks/>
            <a:stCxn id="2" idx="7"/>
          </p:cNvCxnSpPr>
          <p:nvPr/>
        </p:nvCxnSpPr>
        <p:spPr>
          <a:xfrm flipV="1">
            <a:off x="6962680" y="1335741"/>
            <a:ext cx="1132449" cy="108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E1FEB6C-089A-B6CA-E839-8FCCE1D91EEF}"/>
              </a:ext>
            </a:extLst>
          </p:cNvPr>
          <p:cNvSpPr/>
          <p:nvPr/>
        </p:nvSpPr>
        <p:spPr>
          <a:xfrm>
            <a:off x="8223215" y="1847686"/>
            <a:ext cx="2357718" cy="1160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Leads to overfitting</a:t>
            </a:r>
          </a:p>
        </p:txBody>
      </p:sp>
      <p:cxnSp>
        <p:nvCxnSpPr>
          <p:cNvPr id="26" name="Straight Arrow Connector 25">
            <a:extLst>
              <a:ext uri="{FF2B5EF4-FFF2-40B4-BE49-F238E27FC236}">
                <a16:creationId xmlns:a16="http://schemas.microsoft.com/office/drawing/2014/main" id="{6416325A-66D8-41D3-79E2-A8F8054D9BCC}"/>
              </a:ext>
            </a:extLst>
          </p:cNvPr>
          <p:cNvCxnSpPr>
            <a:endCxn id="24" idx="1"/>
          </p:cNvCxnSpPr>
          <p:nvPr/>
        </p:nvCxnSpPr>
        <p:spPr>
          <a:xfrm flipV="1">
            <a:off x="7142968" y="2428151"/>
            <a:ext cx="1080247" cy="20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F02284C-C904-A723-C306-803BD739BA29}"/>
              </a:ext>
            </a:extLst>
          </p:cNvPr>
          <p:cNvCxnSpPr>
            <a:cxnSpLocks/>
            <a:stCxn id="2" idx="4"/>
          </p:cNvCxnSpPr>
          <p:nvPr/>
        </p:nvCxnSpPr>
        <p:spPr>
          <a:xfrm>
            <a:off x="6046694" y="3792070"/>
            <a:ext cx="49306" cy="479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2E6AEE8-06C9-C414-D5D1-FC4360C255AD}"/>
              </a:ext>
            </a:extLst>
          </p:cNvPr>
          <p:cNvSpPr/>
          <p:nvPr/>
        </p:nvSpPr>
        <p:spPr>
          <a:xfrm>
            <a:off x="8991603" y="3720353"/>
            <a:ext cx="2886630" cy="1918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Overfitting can prevented by</a:t>
            </a:r>
          </a:p>
          <a:p>
            <a:pPr algn="ctr"/>
            <a:r>
              <a:rPr lang="en-IN" dirty="0"/>
              <a:t>Pre-pruning and post-pruning techniques.</a:t>
            </a:r>
          </a:p>
        </p:txBody>
      </p:sp>
      <p:cxnSp>
        <p:nvCxnSpPr>
          <p:cNvPr id="31" name="Straight Arrow Connector 30">
            <a:extLst>
              <a:ext uri="{FF2B5EF4-FFF2-40B4-BE49-F238E27FC236}">
                <a16:creationId xmlns:a16="http://schemas.microsoft.com/office/drawing/2014/main" id="{9BF8DB17-3A36-4D7A-0A5E-EFBA1F08D253}"/>
              </a:ext>
            </a:extLst>
          </p:cNvPr>
          <p:cNvCxnSpPr/>
          <p:nvPr/>
        </p:nvCxnSpPr>
        <p:spPr>
          <a:xfrm>
            <a:off x="7300804" y="3191435"/>
            <a:ext cx="1690800" cy="753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86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BC53BE-2397-4751-17B7-1CEE80652750}"/>
              </a:ext>
            </a:extLst>
          </p:cNvPr>
          <p:cNvSpPr txBox="1"/>
          <p:nvPr/>
        </p:nvSpPr>
        <p:spPr>
          <a:xfrm>
            <a:off x="506028" y="372861"/>
            <a:ext cx="10440139" cy="5847755"/>
          </a:xfrm>
          <a:prstGeom prst="rect">
            <a:avLst/>
          </a:prstGeom>
          <a:noFill/>
        </p:spPr>
        <p:txBody>
          <a:bodyPr wrap="square">
            <a:spAutoFit/>
          </a:bodyPr>
          <a:lstStyle/>
          <a:p>
            <a:pPr algn="just"/>
            <a:r>
              <a:rPr lang="en-US" sz="2600" b="1" i="0" dirty="0">
                <a:solidFill>
                  <a:schemeClr val="accent1"/>
                </a:solidFill>
                <a:effectLst/>
              </a:rPr>
              <a:t>ABOUT DECISION TREE REGRESSION</a:t>
            </a:r>
          </a:p>
          <a:p>
            <a:pPr algn="just"/>
            <a:endParaRPr lang="en-US" sz="2600" b="0" i="0" dirty="0">
              <a:solidFill>
                <a:srgbClr val="222222"/>
              </a:solidFill>
              <a:effectLst/>
            </a:endParaRPr>
          </a:p>
          <a:p>
            <a:pPr algn="just"/>
            <a:r>
              <a:rPr lang="en-US" sz="2600" b="0" i="0" dirty="0">
                <a:solidFill>
                  <a:srgbClr val="222222"/>
                </a:solidFill>
                <a:effectLst/>
              </a:rPr>
              <a:t>A Decision Tree is a supervised machine-learning algorithm that can be used for both Regression and Classification problem statements. It divides the complete dataset into smaller subsets while, at the same time, an associated Decision Tree is incrementally developed.</a:t>
            </a:r>
          </a:p>
          <a:p>
            <a:pPr algn="just"/>
            <a:endParaRPr lang="en-US" sz="2600" dirty="0">
              <a:solidFill>
                <a:srgbClr val="222222"/>
              </a:solidFill>
            </a:endParaRPr>
          </a:p>
          <a:p>
            <a:pPr algn="just"/>
            <a:r>
              <a:rPr lang="en-US" sz="2600" b="0" i="0" dirty="0">
                <a:solidFill>
                  <a:srgbClr val="222222"/>
                </a:solidFill>
                <a:effectLst/>
              </a:rPr>
              <a:t>So decision tree can be easily trained on a dataset by finding the best splits to make at each node. The Decision Trees’ final output is a Tree with Decision nodes and leaf nodes. A Decision Tree can operate on both categorical and numerical data</a:t>
            </a:r>
            <a:endParaRPr lang="en-US" sz="2600" b="1" dirty="0"/>
          </a:p>
          <a:p>
            <a:endParaRPr lang="en-US" sz="1600" b="1" dirty="0"/>
          </a:p>
          <a:p>
            <a:endParaRPr lang="en-US" sz="7200" b="1" dirty="0"/>
          </a:p>
        </p:txBody>
      </p:sp>
    </p:spTree>
    <p:extLst>
      <p:ext uri="{BB962C8B-B14F-4D97-AF65-F5344CB8AC3E}">
        <p14:creationId xmlns:p14="http://schemas.microsoft.com/office/powerpoint/2010/main" val="23685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F70A79-6D12-2497-B3CA-22A2211C682A}"/>
              </a:ext>
            </a:extLst>
          </p:cNvPr>
          <p:cNvSpPr txBox="1"/>
          <p:nvPr/>
        </p:nvSpPr>
        <p:spPr>
          <a:xfrm>
            <a:off x="497150" y="568171"/>
            <a:ext cx="11197010" cy="4988032"/>
          </a:xfrm>
          <a:prstGeom prst="rect">
            <a:avLst/>
          </a:prstGeom>
          <a:noFill/>
        </p:spPr>
        <p:txBody>
          <a:bodyPr wrap="square">
            <a:spAutoFit/>
          </a:bodyPr>
          <a:lstStyle/>
          <a:p>
            <a:pPr algn="just">
              <a:lnSpc>
                <a:spcPct val="107000"/>
              </a:lnSpc>
              <a:spcAft>
                <a:spcPts val="800"/>
              </a:spcAft>
              <a:tabLst>
                <a:tab pos="632460" algn="l"/>
              </a:tabLst>
            </a:pPr>
            <a:r>
              <a:rPr lang="en-IN" sz="3200"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Process of split Decision Tree Regression</a:t>
            </a:r>
          </a:p>
          <a:p>
            <a:pPr marL="457200" indent="-457200" algn="just">
              <a:lnSpc>
                <a:spcPct val="107000"/>
              </a:lnSpc>
              <a:spcAft>
                <a:spcPts val="800"/>
              </a:spcAft>
              <a:buFont typeface="Wingdings" panose="05000000000000000000" pitchFamily="2" charset="2"/>
              <a:buChar char="Ø"/>
              <a:tabLst>
                <a:tab pos="632460" algn="l"/>
              </a:tabLst>
            </a:pPr>
            <a:r>
              <a:rPr lang="en-IN" sz="2600" dirty="0">
                <a:effectLst/>
                <a:latin typeface="Calibri" panose="020F0502020204030204" pitchFamily="34" charset="0"/>
                <a:ea typeface="Calibri" panose="020F0502020204030204" pitchFamily="34" charset="0"/>
                <a:cs typeface="Times New Roman" panose="02020603050405020304" pitchFamily="18" charset="0"/>
              </a:rPr>
              <a:t>We have to calculate the standard deviation and standard deviation reduction</a:t>
            </a:r>
          </a:p>
          <a:p>
            <a:pPr marL="457200" indent="-457200" algn="just">
              <a:lnSpc>
                <a:spcPct val="107000"/>
              </a:lnSpc>
              <a:spcAft>
                <a:spcPts val="800"/>
              </a:spcAft>
              <a:buFont typeface="Wingdings" panose="05000000000000000000" pitchFamily="2" charset="2"/>
              <a:buChar char="Ø"/>
              <a:tabLst>
                <a:tab pos="632460" algn="l"/>
              </a:tabLst>
            </a:pPr>
            <a:r>
              <a:rPr lang="en-IN" sz="2600" dirty="0">
                <a:effectLst/>
                <a:latin typeface="Calibri" panose="020F0502020204030204" pitchFamily="34" charset="0"/>
                <a:ea typeface="Calibri" panose="020F0502020204030204" pitchFamily="34" charset="0"/>
                <a:cs typeface="Times New Roman" panose="02020603050405020304" pitchFamily="18" charset="0"/>
              </a:rPr>
              <a:t>Based on the highest standard deviation we will start our splitting data</a:t>
            </a:r>
          </a:p>
          <a:p>
            <a:pPr marL="457200" indent="-457200" algn="just">
              <a:lnSpc>
                <a:spcPct val="107000"/>
              </a:lnSpc>
              <a:spcAft>
                <a:spcPts val="800"/>
              </a:spcAft>
              <a:buFont typeface="Wingdings" panose="05000000000000000000" pitchFamily="2" charset="2"/>
              <a:buChar char="Ø"/>
              <a:tabLst>
                <a:tab pos="632460" algn="l"/>
              </a:tabLst>
            </a:pPr>
            <a:r>
              <a:rPr lang="en-IN" sz="2600" dirty="0">
                <a:latin typeface="Calibri" panose="020F0502020204030204" pitchFamily="34" charset="0"/>
                <a:ea typeface="Calibri" panose="020F0502020204030204" pitchFamily="34" charset="0"/>
                <a:cs typeface="Times New Roman" panose="02020603050405020304" pitchFamily="18" charset="0"/>
              </a:rPr>
              <a:t>When the standard deviation is minimum than standard deviation reduction is maximum</a:t>
            </a:r>
          </a:p>
          <a:p>
            <a:pPr marL="457200" indent="-457200" algn="just">
              <a:lnSpc>
                <a:spcPct val="107000"/>
              </a:lnSpc>
              <a:spcAft>
                <a:spcPts val="800"/>
              </a:spcAft>
              <a:buFont typeface="Wingdings" panose="05000000000000000000" pitchFamily="2" charset="2"/>
              <a:buChar char="Ø"/>
              <a:tabLst>
                <a:tab pos="632460" algn="l"/>
              </a:tabLst>
            </a:pPr>
            <a:r>
              <a:rPr lang="en-IN" sz="2600" dirty="0">
                <a:effectLst/>
                <a:latin typeface="Calibri" panose="020F0502020204030204" pitchFamily="34" charset="0"/>
                <a:ea typeface="Calibri" panose="020F0502020204030204" pitchFamily="34" charset="0"/>
                <a:cs typeface="Times New Roman" panose="02020603050405020304" pitchFamily="18" charset="0"/>
              </a:rPr>
              <a:t>We are construction decision tree based on the standard deviation reduction value .we have to calculate the entire dataset </a:t>
            </a:r>
          </a:p>
          <a:p>
            <a:pPr>
              <a:lnSpc>
                <a:spcPct val="107000"/>
              </a:lnSpc>
              <a:spcAft>
                <a:spcPts val="800"/>
              </a:spcAft>
              <a:tabLst>
                <a:tab pos="6324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632460" algn="l"/>
              </a:tabLs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63246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63246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682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1F6935-C23F-709A-F5BC-D3C41130AC34}"/>
              </a:ext>
            </a:extLst>
          </p:cNvPr>
          <p:cNvSpPr txBox="1"/>
          <p:nvPr/>
        </p:nvSpPr>
        <p:spPr>
          <a:xfrm>
            <a:off x="142042" y="177552"/>
            <a:ext cx="9650027" cy="3970318"/>
          </a:xfrm>
          <a:prstGeom prst="rect">
            <a:avLst/>
          </a:prstGeom>
          <a:noFill/>
        </p:spPr>
        <p:txBody>
          <a:bodyPr wrap="square">
            <a:spAutoFit/>
          </a:bodyPr>
          <a:lstStyle/>
          <a:p>
            <a:pPr algn="l"/>
            <a:r>
              <a:rPr lang="en-US" sz="3200" b="1" i="0" dirty="0">
                <a:solidFill>
                  <a:schemeClr val="accent1"/>
                </a:solidFill>
                <a:effectLst/>
              </a:rPr>
              <a:t>Some of the important parameters are as follows</a:t>
            </a:r>
          </a:p>
          <a:p>
            <a:pPr algn="l"/>
            <a:endParaRPr lang="en-US" sz="3200" b="1" i="0" dirty="0">
              <a:solidFill>
                <a:schemeClr val="accent1"/>
              </a:solidFill>
              <a:effectLst/>
            </a:endParaRPr>
          </a:p>
          <a:p>
            <a:pPr marL="457200" indent="-457200" algn="just">
              <a:buFont typeface="Wingdings" panose="05000000000000000000" pitchFamily="2" charset="2"/>
              <a:buChar char="Ø"/>
            </a:pPr>
            <a:r>
              <a:rPr lang="en-US" sz="2600" b="1" i="0" dirty="0" err="1">
                <a:solidFill>
                  <a:srgbClr val="000000"/>
                </a:solidFill>
                <a:effectLst/>
                <a:latin typeface="proxima_novaregular"/>
              </a:rPr>
              <a:t>Max_depth</a:t>
            </a:r>
            <a:r>
              <a:rPr lang="en-US" sz="2600" b="1" i="0" dirty="0">
                <a:solidFill>
                  <a:srgbClr val="000000"/>
                </a:solidFill>
                <a:effectLst/>
                <a:latin typeface="proxima_novaregular"/>
              </a:rPr>
              <a:t>:</a:t>
            </a:r>
            <a:r>
              <a:rPr lang="en-US" sz="2600" b="0" i="0" dirty="0">
                <a:solidFill>
                  <a:srgbClr val="000000"/>
                </a:solidFill>
                <a:effectLst/>
                <a:latin typeface="proxima_novaregular"/>
              </a:rPr>
              <a:t> It represents the maximum depth of the tree. Default value is None.</a:t>
            </a:r>
          </a:p>
          <a:p>
            <a:pPr marL="457200" indent="-457200" algn="just">
              <a:buFont typeface="Wingdings" panose="05000000000000000000" pitchFamily="2" charset="2"/>
              <a:buChar char="Ø"/>
            </a:pPr>
            <a:r>
              <a:rPr lang="en-US" sz="2600" b="1" i="0" dirty="0">
                <a:solidFill>
                  <a:srgbClr val="000000"/>
                </a:solidFill>
                <a:effectLst/>
                <a:latin typeface="proxima_novaregular"/>
              </a:rPr>
              <a:t>Max_features:</a:t>
            </a:r>
            <a:r>
              <a:rPr lang="en-US" sz="2600" b="0" i="0" dirty="0">
                <a:solidFill>
                  <a:srgbClr val="000000"/>
                </a:solidFill>
                <a:effectLst/>
                <a:latin typeface="proxima_novaregular"/>
              </a:rPr>
              <a:t> It represents the number of features to look for when deciding the best split. Default value is None. </a:t>
            </a:r>
          </a:p>
          <a:p>
            <a:pPr marL="457200" indent="-457200" algn="just">
              <a:buFont typeface="Wingdings" panose="05000000000000000000" pitchFamily="2" charset="2"/>
              <a:buChar char="Ø"/>
            </a:pPr>
            <a:r>
              <a:rPr lang="en-US" sz="2600" b="1" i="0" dirty="0">
                <a:solidFill>
                  <a:srgbClr val="000000"/>
                </a:solidFill>
                <a:effectLst/>
                <a:latin typeface="proxima_novaregular"/>
              </a:rPr>
              <a:t>Splitter:</a:t>
            </a:r>
            <a:r>
              <a:rPr lang="en-US" sz="2600" b="0" i="0" dirty="0">
                <a:solidFill>
                  <a:srgbClr val="000000"/>
                </a:solidFill>
                <a:effectLst/>
                <a:latin typeface="proxima_novaregular"/>
              </a:rPr>
              <a:t> This parameter is used to choose the split at each node. Available values are “best” and “random”. Default value is best.</a:t>
            </a:r>
          </a:p>
          <a:p>
            <a:pPr algn="l"/>
            <a:endParaRPr lang="en-US" sz="3200" b="1" i="0" u="sng" dirty="0">
              <a:solidFill>
                <a:srgbClr val="303133"/>
              </a:solidFill>
              <a:effectLst/>
            </a:endParaRPr>
          </a:p>
        </p:txBody>
      </p:sp>
    </p:spTree>
    <p:extLst>
      <p:ext uri="{BB962C8B-B14F-4D97-AF65-F5344CB8AC3E}">
        <p14:creationId xmlns:p14="http://schemas.microsoft.com/office/powerpoint/2010/main" val="219421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4892B1-6C90-C180-C0AA-56D48E225EB2}"/>
              </a:ext>
            </a:extLst>
          </p:cNvPr>
          <p:cNvSpPr txBox="1"/>
          <p:nvPr/>
        </p:nvSpPr>
        <p:spPr>
          <a:xfrm>
            <a:off x="497711" y="706056"/>
            <a:ext cx="8643395" cy="5693866"/>
          </a:xfrm>
          <a:prstGeom prst="rect">
            <a:avLst/>
          </a:prstGeom>
          <a:noFill/>
        </p:spPr>
        <p:txBody>
          <a:bodyPr wrap="square">
            <a:spAutoFit/>
          </a:bodyPr>
          <a:lstStyle/>
          <a:p>
            <a:pPr algn="just"/>
            <a:r>
              <a:rPr lang="en-IN" sz="2600" dirty="0"/>
              <a:t>In order to prevent overfitting, we use two techniques</a:t>
            </a:r>
          </a:p>
          <a:p>
            <a:pPr algn="just"/>
            <a:r>
              <a:rPr lang="en-IN" sz="2600" dirty="0"/>
              <a:t>	1.post pruning</a:t>
            </a:r>
          </a:p>
          <a:p>
            <a:pPr algn="just"/>
            <a:r>
              <a:rPr lang="en-IN" sz="2600" dirty="0"/>
              <a:t>	2.pre pruning</a:t>
            </a:r>
          </a:p>
          <a:p>
            <a:pPr algn="just"/>
            <a:r>
              <a:rPr lang="en-IN" sz="2600" b="1" dirty="0"/>
              <a:t>Pruning:</a:t>
            </a:r>
          </a:p>
          <a:p>
            <a:pPr algn="just"/>
            <a:r>
              <a:rPr lang="en-IN" sz="2600" b="1" dirty="0"/>
              <a:t>	 </a:t>
            </a:r>
            <a:r>
              <a:rPr lang="en-IN" sz="2600" dirty="0"/>
              <a:t>It removes the branches of decision tree to overcome the overfitting</a:t>
            </a:r>
          </a:p>
          <a:p>
            <a:pPr algn="just"/>
            <a:r>
              <a:rPr lang="en-IN" sz="2600" b="1" dirty="0"/>
              <a:t>Post Pruning:</a:t>
            </a:r>
          </a:p>
          <a:p>
            <a:pPr algn="just"/>
            <a:r>
              <a:rPr lang="en-IN" sz="2600" dirty="0"/>
              <a:t>	 It is used when decision tree will have very large depth and will show overfitting of model</a:t>
            </a:r>
          </a:p>
          <a:p>
            <a:pPr algn="just"/>
            <a:r>
              <a:rPr lang="en-IN" sz="2600" b="1" dirty="0"/>
              <a:t>Pre Pruning:</a:t>
            </a:r>
          </a:p>
          <a:p>
            <a:pPr marL="457200" indent="-457200" algn="just">
              <a:buFont typeface="Wingdings" panose="05000000000000000000" pitchFamily="2" charset="2"/>
              <a:buChar char="Ø"/>
            </a:pPr>
            <a:r>
              <a:rPr lang="en-IN" sz="2600" dirty="0"/>
              <a:t>This technique is used before construction of decision tree</a:t>
            </a:r>
          </a:p>
          <a:p>
            <a:pPr marL="457200" indent="-457200" algn="just">
              <a:buFont typeface="Wingdings" panose="05000000000000000000" pitchFamily="2" charset="2"/>
              <a:buChar char="Ø"/>
            </a:pPr>
            <a:r>
              <a:rPr lang="en-IN" sz="2600" dirty="0"/>
              <a:t>It can be done using hyperparameter tuning </a:t>
            </a:r>
          </a:p>
          <a:p>
            <a:pPr marL="457200" indent="-457200" algn="just">
              <a:buFont typeface="Wingdings" panose="05000000000000000000" pitchFamily="2" charset="2"/>
              <a:buChar char="Ø"/>
            </a:pPr>
            <a:r>
              <a:rPr lang="en-IN" sz="2600" dirty="0"/>
              <a:t>It overcomes the overfitting issue</a:t>
            </a:r>
          </a:p>
          <a:p>
            <a:pPr algn="just"/>
            <a:endParaRPr lang="en-IN" sz="2600" dirty="0"/>
          </a:p>
        </p:txBody>
      </p:sp>
    </p:spTree>
    <p:extLst>
      <p:ext uri="{BB962C8B-B14F-4D97-AF65-F5344CB8AC3E}">
        <p14:creationId xmlns:p14="http://schemas.microsoft.com/office/powerpoint/2010/main" val="184089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A08614-BD5C-B341-A95E-EC7AC88CEEB9}"/>
              </a:ext>
            </a:extLst>
          </p:cNvPr>
          <p:cNvSpPr txBox="1"/>
          <p:nvPr/>
        </p:nvSpPr>
        <p:spPr>
          <a:xfrm>
            <a:off x="230819" y="124287"/>
            <a:ext cx="11961181" cy="5693866"/>
          </a:xfrm>
          <a:prstGeom prst="rect">
            <a:avLst/>
          </a:prstGeom>
          <a:noFill/>
        </p:spPr>
        <p:txBody>
          <a:bodyPr wrap="square">
            <a:spAutoFit/>
          </a:bodyPr>
          <a:lstStyle/>
          <a:p>
            <a:pPr algn="just"/>
            <a:r>
              <a:rPr lang="en-US" sz="2600" b="1" i="0" dirty="0">
                <a:solidFill>
                  <a:schemeClr val="accent1"/>
                </a:solidFill>
                <a:effectLst/>
              </a:rPr>
              <a:t>ID3 in brief</a:t>
            </a:r>
          </a:p>
          <a:p>
            <a:pPr algn="just"/>
            <a:r>
              <a:rPr lang="en-US" sz="2600" b="0" i="0" dirty="0">
                <a:solidFill>
                  <a:srgbClr val="292929"/>
                </a:solidFill>
                <a:effectLst/>
              </a:rPr>
              <a:t>ID3 stands for Iterative Dichotomizes3 and is named such because the algorithm iteratively (repeatedly) dichotomizes(divides) features into two or more groups at each step.</a:t>
            </a:r>
            <a:r>
              <a:rPr lang="en-US" sz="2600" dirty="0">
                <a:solidFill>
                  <a:srgbClr val="292929"/>
                </a:solidFill>
              </a:rPr>
              <a:t>Id3 is the is the most common decision tree algorithm. Dichotomizes means dividing into two completely opposite things. Algorithm iteratively divides attributes into two groups which are the most dominant attribute and others to construct a tree </a:t>
            </a:r>
            <a:endParaRPr lang="en-US" sz="2600" i="0" dirty="0">
              <a:solidFill>
                <a:srgbClr val="292929"/>
              </a:solidFill>
              <a:effectLst/>
            </a:endParaRPr>
          </a:p>
          <a:p>
            <a:pPr algn="just"/>
            <a:endParaRPr lang="en-US" sz="2600" b="1" i="0" dirty="0">
              <a:solidFill>
                <a:srgbClr val="292929"/>
              </a:solidFill>
              <a:effectLst/>
            </a:endParaRPr>
          </a:p>
          <a:p>
            <a:pPr algn="just"/>
            <a:r>
              <a:rPr lang="en-US" sz="2600" b="1" i="0" dirty="0">
                <a:solidFill>
                  <a:schemeClr val="accent1"/>
                </a:solidFill>
                <a:effectLst/>
              </a:rPr>
              <a:t>ID3 Steps</a:t>
            </a:r>
          </a:p>
          <a:p>
            <a:pPr marL="457200" indent="-457200" algn="just">
              <a:buFont typeface="Wingdings" panose="05000000000000000000" pitchFamily="2" charset="2"/>
              <a:buChar char="Ø"/>
            </a:pPr>
            <a:r>
              <a:rPr lang="en-US" sz="2600" dirty="0">
                <a:solidFill>
                  <a:srgbClr val="292929"/>
                </a:solidFill>
              </a:rPr>
              <a:t>Then it calculate the Standard Deviation and Standard Deviation Reduction of each attribute. In this way the most dominant attribute can be</a:t>
            </a:r>
            <a:endParaRPr lang="en-US" sz="2600" b="0" i="0" dirty="0">
              <a:solidFill>
                <a:srgbClr val="292929"/>
              </a:solidFill>
              <a:effectLst/>
            </a:endParaRPr>
          </a:p>
          <a:p>
            <a:pPr marL="457200" indent="-457200" algn="just">
              <a:buFont typeface="Wingdings" panose="05000000000000000000" pitchFamily="2" charset="2"/>
              <a:buChar char="Ø"/>
            </a:pPr>
            <a:r>
              <a:rPr lang="en-US" sz="2600" b="0" i="0" dirty="0">
                <a:solidFill>
                  <a:srgbClr val="292929"/>
                </a:solidFill>
                <a:effectLst/>
              </a:rPr>
              <a:t>Considering that all rows don’t belong to the same class, split the dataset </a:t>
            </a:r>
            <a:r>
              <a:rPr lang="en-US" sz="2600" b="1" i="0" dirty="0">
                <a:solidFill>
                  <a:srgbClr val="292929"/>
                </a:solidFill>
                <a:effectLst/>
              </a:rPr>
              <a:t>S </a:t>
            </a:r>
            <a:r>
              <a:rPr lang="en-US" sz="2600" b="0" i="0" dirty="0">
                <a:solidFill>
                  <a:srgbClr val="292929"/>
                </a:solidFill>
                <a:effectLst/>
              </a:rPr>
              <a:t>into subsets using the feature for which the </a:t>
            </a:r>
            <a:r>
              <a:rPr lang="en-US" sz="2600" dirty="0">
                <a:solidFill>
                  <a:srgbClr val="292929"/>
                </a:solidFill>
              </a:rPr>
              <a:t>Standard Deviation Reduction</a:t>
            </a:r>
            <a:r>
              <a:rPr lang="en-US" sz="2600" b="0" i="0" dirty="0">
                <a:solidFill>
                  <a:srgbClr val="292929"/>
                </a:solidFill>
                <a:effectLst/>
              </a:rPr>
              <a:t> is maximum.</a:t>
            </a:r>
          </a:p>
          <a:p>
            <a:pPr marL="457200" indent="-457200" algn="just">
              <a:buFont typeface="Wingdings" panose="05000000000000000000" pitchFamily="2" charset="2"/>
              <a:buChar char="Ø"/>
            </a:pPr>
            <a:r>
              <a:rPr lang="en-US" sz="2600" b="0" i="0" dirty="0">
                <a:solidFill>
                  <a:srgbClr val="292929"/>
                </a:solidFill>
                <a:effectLst/>
              </a:rPr>
              <a:t>Make a decision tree node using the feature with the maximum </a:t>
            </a:r>
            <a:r>
              <a:rPr lang="en-US" sz="2600" dirty="0">
                <a:solidFill>
                  <a:srgbClr val="292929"/>
                </a:solidFill>
              </a:rPr>
              <a:t>Standard Deviation Reduction</a:t>
            </a:r>
            <a:r>
              <a:rPr lang="en-US" sz="2600" b="0" i="0" dirty="0">
                <a:solidFill>
                  <a:srgbClr val="292929"/>
                </a:solidFill>
                <a:effectLst/>
              </a:rPr>
              <a:t> .</a:t>
            </a:r>
          </a:p>
        </p:txBody>
      </p:sp>
    </p:spTree>
    <p:extLst>
      <p:ext uri="{BB962C8B-B14F-4D97-AF65-F5344CB8AC3E}">
        <p14:creationId xmlns:p14="http://schemas.microsoft.com/office/powerpoint/2010/main" val="366879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BD5EFA-C8C3-52A8-D6B7-D940B8755338}"/>
              </a:ext>
            </a:extLst>
          </p:cNvPr>
          <p:cNvSpPr txBox="1"/>
          <p:nvPr/>
        </p:nvSpPr>
        <p:spPr>
          <a:xfrm>
            <a:off x="301841" y="275208"/>
            <a:ext cx="11890159" cy="4062651"/>
          </a:xfrm>
          <a:prstGeom prst="rect">
            <a:avLst/>
          </a:prstGeom>
          <a:noFill/>
        </p:spPr>
        <p:txBody>
          <a:bodyPr wrap="square">
            <a:spAutoFit/>
          </a:bodyPr>
          <a:lstStyle/>
          <a:p>
            <a:pPr algn="l"/>
            <a:r>
              <a:rPr lang="en-US" sz="3200" b="1" i="0" dirty="0">
                <a:solidFill>
                  <a:schemeClr val="accent1"/>
                </a:solidFill>
                <a:effectLst/>
              </a:rPr>
              <a:t>Metrics in ID3</a:t>
            </a:r>
          </a:p>
          <a:p>
            <a:pPr algn="l"/>
            <a:endParaRPr lang="en-US" b="1" i="0" dirty="0">
              <a:solidFill>
                <a:srgbClr val="292929"/>
              </a:solidFill>
              <a:effectLst/>
              <a:latin typeface="sohne"/>
            </a:endParaRPr>
          </a:p>
          <a:p>
            <a:pPr marL="457200" indent="-457200" algn="l">
              <a:buFont typeface="Wingdings" panose="05000000000000000000" pitchFamily="2" charset="2"/>
              <a:buChar char="Ø"/>
            </a:pPr>
            <a:r>
              <a:rPr lang="en-US" sz="2600" dirty="0">
                <a:solidFill>
                  <a:srgbClr val="292929"/>
                </a:solidFill>
              </a:rPr>
              <a:t>T</a:t>
            </a:r>
            <a:r>
              <a:rPr lang="en-US" sz="2600" b="0" i="0" dirty="0">
                <a:solidFill>
                  <a:srgbClr val="292929"/>
                </a:solidFill>
                <a:effectLst/>
              </a:rPr>
              <a:t>he ID3 algorithm selects the best feature at each step while building a Decision tree.</a:t>
            </a:r>
            <a:endParaRPr lang="en-US" sz="2600" dirty="0">
              <a:solidFill>
                <a:srgbClr val="292929"/>
              </a:solidFill>
            </a:endParaRPr>
          </a:p>
          <a:p>
            <a:pPr marL="457200" indent="-457200" algn="l">
              <a:buFont typeface="Wingdings" panose="05000000000000000000" pitchFamily="2" charset="2"/>
              <a:buChar char="Ø"/>
            </a:pPr>
            <a:r>
              <a:rPr lang="en-US" sz="2600" b="0" i="0" dirty="0">
                <a:solidFill>
                  <a:srgbClr val="292929"/>
                </a:solidFill>
                <a:effectLst/>
              </a:rPr>
              <a:t>ID3 select the best feature by using </a:t>
            </a:r>
            <a:r>
              <a:rPr lang="en-US" sz="2600" dirty="0">
                <a:solidFill>
                  <a:srgbClr val="292929"/>
                </a:solidFill>
              </a:rPr>
              <a:t> </a:t>
            </a:r>
            <a:r>
              <a:rPr lang="en-US" sz="2600" b="1" dirty="0">
                <a:solidFill>
                  <a:srgbClr val="292929"/>
                </a:solidFill>
              </a:rPr>
              <a:t>Standard Deviation Reduction</a:t>
            </a:r>
            <a:r>
              <a:rPr lang="en-US" sz="2600" b="1" i="0" dirty="0">
                <a:solidFill>
                  <a:srgbClr val="292929"/>
                </a:solidFill>
                <a:effectLst/>
              </a:rPr>
              <a:t> </a:t>
            </a:r>
            <a:r>
              <a:rPr lang="en-US" sz="2600" b="0" i="0" dirty="0">
                <a:solidFill>
                  <a:srgbClr val="292929"/>
                </a:solidFill>
                <a:effectLst/>
              </a:rPr>
              <a:t>to find the best feature.</a:t>
            </a:r>
            <a:endParaRPr lang="en-US" sz="2600" dirty="0">
              <a:solidFill>
                <a:srgbClr val="292929"/>
              </a:solidFill>
            </a:endParaRPr>
          </a:p>
          <a:p>
            <a:pPr marL="457200" indent="-457200" algn="l">
              <a:buFont typeface="Wingdings" panose="05000000000000000000" pitchFamily="2" charset="2"/>
              <a:buChar char="Ø"/>
            </a:pPr>
            <a:r>
              <a:rPr lang="en-US" sz="2600" dirty="0">
                <a:solidFill>
                  <a:srgbClr val="292929"/>
                </a:solidFill>
              </a:rPr>
              <a:t> Standard Deviation Reduction</a:t>
            </a:r>
            <a:r>
              <a:rPr lang="en-US" sz="2600" b="0" i="0" dirty="0">
                <a:solidFill>
                  <a:srgbClr val="292929"/>
                </a:solidFill>
                <a:effectLst/>
              </a:rPr>
              <a:t> calculates the reduction in the </a:t>
            </a:r>
            <a:r>
              <a:rPr lang="en-US" sz="2600" b="1" dirty="0">
                <a:solidFill>
                  <a:srgbClr val="292929"/>
                </a:solidFill>
              </a:rPr>
              <a:t>Standard Deviation </a:t>
            </a:r>
            <a:r>
              <a:rPr lang="en-US" sz="2600" b="0" i="0" dirty="0">
                <a:solidFill>
                  <a:srgbClr val="292929"/>
                </a:solidFill>
                <a:effectLst/>
              </a:rPr>
              <a:t>and measures how well a given feature separates the target classes. The feature with the </a:t>
            </a:r>
            <a:r>
              <a:rPr lang="en-US" sz="2600" b="1" i="0" dirty="0">
                <a:solidFill>
                  <a:srgbClr val="292929"/>
                </a:solidFill>
                <a:effectLst/>
              </a:rPr>
              <a:t>highest </a:t>
            </a:r>
            <a:r>
              <a:rPr lang="en-US" sz="2600" b="1" dirty="0">
                <a:solidFill>
                  <a:srgbClr val="292929"/>
                </a:solidFill>
              </a:rPr>
              <a:t>Standard Deviation Reduction</a:t>
            </a:r>
            <a:r>
              <a:rPr lang="en-US" sz="2600" b="1" i="0" dirty="0">
                <a:solidFill>
                  <a:srgbClr val="292929"/>
                </a:solidFill>
                <a:effectLst/>
              </a:rPr>
              <a:t> </a:t>
            </a:r>
            <a:r>
              <a:rPr lang="en-US" sz="2600" b="0" i="0" dirty="0">
                <a:solidFill>
                  <a:srgbClr val="292929"/>
                </a:solidFill>
                <a:effectLst/>
              </a:rPr>
              <a:t>is selected as the </a:t>
            </a:r>
            <a:r>
              <a:rPr lang="en-US" sz="2600" b="1" i="0" dirty="0">
                <a:solidFill>
                  <a:srgbClr val="292929"/>
                </a:solidFill>
                <a:effectLst/>
              </a:rPr>
              <a:t>best</a:t>
            </a:r>
            <a:r>
              <a:rPr lang="en-US" sz="2600" b="0" i="0" dirty="0">
                <a:solidFill>
                  <a:srgbClr val="292929"/>
                </a:solidFill>
                <a:effectLst/>
              </a:rPr>
              <a:t> one.</a:t>
            </a:r>
          </a:p>
          <a:p>
            <a:pPr marL="457200" indent="-457200" algn="l">
              <a:buFont typeface="Wingdings" panose="05000000000000000000" pitchFamily="2" charset="2"/>
              <a:buChar char="Ø"/>
            </a:pPr>
            <a:r>
              <a:rPr lang="en-US" sz="2600" b="0" i="0" dirty="0">
                <a:solidFill>
                  <a:srgbClr val="292929"/>
                </a:solidFill>
                <a:effectLst/>
              </a:rPr>
              <a:t>Stopping based on node purity</a:t>
            </a:r>
          </a:p>
        </p:txBody>
      </p:sp>
    </p:spTree>
    <p:extLst>
      <p:ext uri="{BB962C8B-B14F-4D97-AF65-F5344CB8AC3E}">
        <p14:creationId xmlns:p14="http://schemas.microsoft.com/office/powerpoint/2010/main" val="15681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FCC44D-806D-BE56-7956-620E456401A8}"/>
              </a:ext>
            </a:extLst>
          </p:cNvPr>
          <p:cNvPicPr>
            <a:picLocks noChangeAspect="1"/>
          </p:cNvPicPr>
          <p:nvPr/>
        </p:nvPicPr>
        <p:blipFill rotWithShape="1">
          <a:blip r:embed="rId2">
            <a:extLst>
              <a:ext uri="{28A0092B-C50C-407E-A947-70E740481C1C}">
                <a14:useLocalDpi xmlns:a14="http://schemas.microsoft.com/office/drawing/2010/main" val="0"/>
              </a:ext>
            </a:extLst>
          </a:blip>
          <a:srcRect l="14813" t="18328" r="16298" b="14299"/>
          <a:stretch/>
        </p:blipFill>
        <p:spPr>
          <a:xfrm>
            <a:off x="0" y="523783"/>
            <a:ext cx="8988501" cy="4944861"/>
          </a:xfrm>
          <a:prstGeom prst="rect">
            <a:avLst/>
          </a:prstGeom>
        </p:spPr>
      </p:pic>
    </p:spTree>
    <p:extLst>
      <p:ext uri="{BB962C8B-B14F-4D97-AF65-F5344CB8AC3E}">
        <p14:creationId xmlns:p14="http://schemas.microsoft.com/office/powerpoint/2010/main" val="900896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772</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proxima_novaregular</vt:lpstr>
      <vt:lpstr>Roboto</vt:lpstr>
      <vt:lpstr>sohne</vt:lpstr>
      <vt:lpstr>Wingdings</vt:lpstr>
      <vt:lpstr>Office Theme</vt:lpstr>
      <vt:lpstr>DECISION TREE  REGRESSION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REGRESSION  </dc:title>
  <dc:creator>balakrishnaraja123@gmail.com</dc:creator>
  <cp:lastModifiedBy>balakrishnaraja123@gmail.com</cp:lastModifiedBy>
  <cp:revision>26</cp:revision>
  <dcterms:created xsi:type="dcterms:W3CDTF">2023-03-15T15:52:38Z</dcterms:created>
  <dcterms:modified xsi:type="dcterms:W3CDTF">2023-03-21T09:56:35Z</dcterms:modified>
</cp:coreProperties>
</file>