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sldIdLst>
    <p:sldId id="256" r:id="rId2"/>
    <p:sldId id="303" r:id="rId3"/>
    <p:sldId id="257" r:id="rId4"/>
    <p:sldId id="258" r:id="rId5"/>
    <p:sldId id="259" r:id="rId6"/>
    <p:sldId id="304" r:id="rId7"/>
    <p:sldId id="260" r:id="rId8"/>
    <p:sldId id="299" r:id="rId9"/>
    <p:sldId id="291" r:id="rId10"/>
    <p:sldId id="261" r:id="rId11"/>
    <p:sldId id="262" r:id="rId12"/>
    <p:sldId id="263" r:id="rId13"/>
    <p:sldId id="264" r:id="rId14"/>
    <p:sldId id="306" r:id="rId15"/>
    <p:sldId id="265" r:id="rId16"/>
    <p:sldId id="266" r:id="rId17"/>
    <p:sldId id="267" r:id="rId18"/>
    <p:sldId id="268" r:id="rId19"/>
    <p:sldId id="305" r:id="rId20"/>
    <p:sldId id="269" r:id="rId21"/>
    <p:sldId id="292" r:id="rId22"/>
    <p:sldId id="293" r:id="rId23"/>
    <p:sldId id="270" r:id="rId24"/>
    <p:sldId id="271" r:id="rId25"/>
    <p:sldId id="272" r:id="rId26"/>
    <p:sldId id="273" r:id="rId27"/>
    <p:sldId id="274" r:id="rId28"/>
    <p:sldId id="275" r:id="rId29"/>
    <p:sldId id="276" r:id="rId30"/>
    <p:sldId id="277" r:id="rId31"/>
    <p:sldId id="278" r:id="rId32"/>
    <p:sldId id="279" r:id="rId33"/>
    <p:sldId id="280" r:id="rId34"/>
    <p:sldId id="281" r:id="rId35"/>
    <p:sldId id="282" r:id="rId36"/>
    <p:sldId id="283" r:id="rId37"/>
    <p:sldId id="284" r:id="rId38"/>
    <p:sldId id="285" r:id="rId39"/>
    <p:sldId id="286" r:id="rId40"/>
    <p:sldId id="287" r:id="rId41"/>
    <p:sldId id="288" r:id="rId42"/>
    <p:sldId id="289" r:id="rId43"/>
    <p:sldId id="290" r:id="rId44"/>
    <p:sldId id="294" r:id="rId45"/>
    <p:sldId id="295" r:id="rId46"/>
    <p:sldId id="296" r:id="rId47"/>
    <p:sldId id="297" r:id="rId48"/>
    <p:sldId id="298" r:id="rId49"/>
    <p:sldId id="300" r:id="rId50"/>
    <p:sldId id="301" r:id="rId51"/>
    <p:sldId id="302" r:id="rId52"/>
    <p:sldId id="307" r:id="rId53"/>
    <p:sldId id="308" r:id="rId54"/>
    <p:sldId id="309" r:id="rId5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86" autoAdjust="0"/>
    <p:restoredTop sz="94660"/>
  </p:normalViewPr>
  <p:slideViewPr>
    <p:cSldViewPr>
      <p:cViewPr>
        <p:scale>
          <a:sx n="104" d="100"/>
          <a:sy n="104" d="100"/>
        </p:scale>
        <p:origin x="-252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B54D0-F158-413B-B1C5-65230B906081}" type="datetimeFigureOut">
              <a:rPr lang="en-US" smtClean="0"/>
              <a:t>6/30/2015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448A1-44AE-405A-8103-1725B182BCD6}" type="slidenum">
              <a:rPr lang="en-US" smtClean="0"/>
              <a:t>‹#›</a:t>
            </a:fld>
            <a:endParaRPr lang="en-US"/>
          </a:p>
        </p:txBody>
      </p:sp>
      <p:pic>
        <p:nvPicPr>
          <p:cNvPr id="3076" name="Picture 4" descr="Skillsoft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643063"/>
            <a:ext cx="1476375" cy="542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B54D0-F158-413B-B1C5-65230B906081}" type="datetimeFigureOut">
              <a:rPr lang="en-US" smtClean="0"/>
              <a:t>6/30/2015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448A1-44AE-405A-8103-1725B182BC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B54D0-F158-413B-B1C5-65230B906081}" type="datetimeFigureOut">
              <a:rPr lang="en-US" smtClean="0"/>
              <a:t>6/30/2015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448A1-44AE-405A-8103-1725B182BC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B54D0-F158-413B-B1C5-65230B906081}" type="datetimeFigureOut">
              <a:rPr lang="en-US" smtClean="0"/>
              <a:t>6/30/2015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448A1-44AE-405A-8103-1725B182BC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B54D0-F158-413B-B1C5-65230B906081}" type="datetimeFigureOut">
              <a:rPr lang="en-US" smtClean="0"/>
              <a:t>6/30/2015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448A1-44AE-405A-8103-1725B182BC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B54D0-F158-413B-B1C5-65230B906081}" type="datetimeFigureOut">
              <a:rPr lang="en-US" smtClean="0"/>
              <a:t>6/30/2015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448A1-44AE-405A-8103-1725B182BCD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B54D0-F158-413B-B1C5-65230B906081}" type="datetimeFigureOut">
              <a:rPr lang="en-US" smtClean="0"/>
              <a:t>6/30/2015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448A1-44AE-405A-8103-1725B182BC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B54D0-F158-413B-B1C5-65230B906081}" type="datetimeFigureOut">
              <a:rPr lang="en-US" smtClean="0"/>
              <a:t>6/30/2015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448A1-44AE-405A-8103-1725B182BC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B54D0-F158-413B-B1C5-65230B906081}" type="datetimeFigureOut">
              <a:rPr lang="en-US" smtClean="0"/>
              <a:t>6/30/2015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448A1-44AE-405A-8103-1725B182BC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B54D0-F158-413B-B1C5-65230B906081}" type="datetimeFigureOut">
              <a:rPr lang="en-US" smtClean="0"/>
              <a:t>6/30/2015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15448A1-44AE-405A-8103-1725B182BC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B54D0-F158-413B-B1C5-65230B906081}" type="datetimeFigureOut">
              <a:rPr lang="en-US" smtClean="0"/>
              <a:t>6/30/2015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448A1-44AE-405A-8103-1725B182BC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EB1B54D0-F158-413B-B1C5-65230B906081}" type="datetimeFigureOut">
              <a:rPr lang="en-US" smtClean="0"/>
              <a:t>6/30/2015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B15448A1-44AE-405A-8103-1725B182BCD6}" type="slidenum">
              <a:rPr lang="en-US" smtClean="0"/>
              <a:t>‹#›</a:t>
            </a:fld>
            <a:endParaRPr lang="en-US"/>
          </a:p>
        </p:txBody>
      </p:sp>
      <p:pic>
        <p:nvPicPr>
          <p:cNvPr id="4098" name="Picture 2" descr="Skillsoft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5954317"/>
            <a:ext cx="914400" cy="336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Angular 1.3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572000"/>
            <a:ext cx="6400800" cy="12954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lnSpc>
                <a:spcPct val="250000"/>
              </a:lnSpc>
            </a:pPr>
            <a:r>
              <a:rPr lang="en-US" sz="2000" smtClean="0"/>
              <a:t>From 0 to 100 In 1 Day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884654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mtClean="0"/>
              <a:t>Using Scope to Bind</a:t>
            </a:r>
            <a:endParaRPr lang="en-US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437" y="990600"/>
            <a:ext cx="8139764" cy="16974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436" y="2942113"/>
            <a:ext cx="7581900" cy="136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4377340"/>
            <a:ext cx="4257393" cy="2094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18436" y="4377340"/>
            <a:ext cx="35876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smtClean="0"/>
              <a:t>Declare the bindings in HTML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smtClean="0"/>
              <a:t>Access them via scope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850758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ngModel vs ngBind</a:t>
            </a:r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999" y="1143000"/>
            <a:ext cx="8305800" cy="1771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999" y="3124200"/>
            <a:ext cx="5791201" cy="3068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400800" y="3429000"/>
            <a:ext cx="22061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/>
              <a:t>Bind is one way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/>
              <a:t>Model is two ways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243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Filters</a:t>
            </a:r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386" y="1066800"/>
            <a:ext cx="8277225" cy="220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386" y="3304774"/>
            <a:ext cx="7315200" cy="3219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5933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Now let’s create an Application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0480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buFont typeface="+mj-lt"/>
              <a:buAutoNum type="arabicPeriod"/>
            </a:pPr>
            <a:r>
              <a:rPr lang="en-US" smtClean="0"/>
              <a:t>Should show a list of cities</a:t>
            </a:r>
          </a:p>
          <a:p>
            <a:pPr>
              <a:buFont typeface="+mj-lt"/>
              <a:buAutoNum type="arabicPeriod"/>
            </a:pPr>
            <a:r>
              <a:rPr lang="en-US" smtClean="0"/>
              <a:t>Fetch Weather for the selected City from a REST service</a:t>
            </a:r>
          </a:p>
          <a:p>
            <a:pPr>
              <a:buFont typeface="+mj-lt"/>
              <a:buAutoNum type="arabicPeriod"/>
            </a:pPr>
            <a:r>
              <a:rPr lang="en-US" smtClean="0"/>
              <a:t>Format  the Weather Data</a:t>
            </a:r>
          </a:p>
          <a:p>
            <a:pPr>
              <a:buFont typeface="+mj-lt"/>
              <a:buAutoNum type="arabicPeriod"/>
            </a:pPr>
            <a:r>
              <a:rPr lang="en-US" smtClean="0"/>
              <a:t>Display the Data in Basic mode and Advanced mode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892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Application UI MocK</a:t>
            </a:r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909" y="865823"/>
            <a:ext cx="8840787" cy="5095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734104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Wrap the feature in a directive</a:t>
            </a:r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209" y="4114800"/>
            <a:ext cx="7632191" cy="2022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390650"/>
            <a:ext cx="68580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21209" y="957072"/>
            <a:ext cx="3578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Declarative vs Imperative Discussion</a:t>
            </a:r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209" y="2690504"/>
            <a:ext cx="5574792" cy="1348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490717" y="2590800"/>
            <a:ext cx="2590800" cy="46166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smtClean="0"/>
              <a:t>Let’s imagine the entire application is</a:t>
            </a:r>
          </a:p>
          <a:p>
            <a:r>
              <a:rPr lang="en-US" sz="1200"/>
              <a:t>a</a:t>
            </a:r>
            <a:r>
              <a:rPr lang="en-US" sz="1200" smtClean="0"/>
              <a:t>bstracted to an attributed element</a:t>
            </a:r>
            <a:endParaRPr lang="en-US" sz="1200"/>
          </a:p>
        </p:txBody>
      </p:sp>
      <p:cxnSp>
        <p:nvCxnSpPr>
          <p:cNvPr id="6" name="Straight Arrow Connector 5"/>
          <p:cNvCxnSpPr>
            <a:stCxn id="3" idx="2"/>
          </p:cNvCxnSpPr>
          <p:nvPr/>
        </p:nvCxnSpPr>
        <p:spPr>
          <a:xfrm flipH="1">
            <a:off x="2971800" y="3052465"/>
            <a:ext cx="4814317" cy="26463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3" idx="2"/>
          </p:cNvCxnSpPr>
          <p:nvPr/>
        </p:nvCxnSpPr>
        <p:spPr>
          <a:xfrm flipH="1">
            <a:off x="6096001" y="3052465"/>
            <a:ext cx="1690116" cy="4527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2427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What is a Directive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1"/>
            <a:ext cx="7467600" cy="41910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smtClean="0"/>
              <a:t>An Element, Attribute, Comment, or a Class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smtClean="0"/>
              <a:t>Used by just declaring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smtClean="0"/>
              <a:t>Equivalent to Components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smtClean="0"/>
              <a:t>Autonomous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smtClean="0"/>
              <a:t>Can refer to other directives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smtClean="0"/>
              <a:t>Can share data with others via controller scope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smtClean="0"/>
              <a:t>Can have private scope</a:t>
            </a:r>
          </a:p>
        </p:txBody>
      </p:sp>
    </p:spTree>
    <p:extLst>
      <p:ext uri="{BB962C8B-B14F-4D97-AF65-F5344CB8AC3E}">
        <p14:creationId xmlns:p14="http://schemas.microsoft.com/office/powerpoint/2010/main" val="2058587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824" y="464519"/>
            <a:ext cx="7520940" cy="548640"/>
          </a:xfrm>
        </p:spPr>
        <p:txBody>
          <a:bodyPr>
            <a:normAutofit/>
          </a:bodyPr>
          <a:lstStyle/>
          <a:p>
            <a:r>
              <a:rPr lang="en-US" sz="1600" smtClean="0"/>
              <a:t>Create a Directive</a:t>
            </a:r>
            <a:endParaRPr lang="en-US" sz="160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873919"/>
            <a:ext cx="7086600" cy="17074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33400" y="3616404"/>
            <a:ext cx="6994672" cy="110799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smtClean="0"/>
              <a:t>Template/template URL: has the rendering Template, may include other directives</a:t>
            </a:r>
          </a:p>
          <a:p>
            <a:r>
              <a:rPr lang="en-US" sz="1600"/>
              <a:t>	</a:t>
            </a:r>
            <a:r>
              <a:rPr lang="en-US" sz="1600" smtClean="0"/>
              <a:t>		watch Recursion</a:t>
            </a:r>
            <a:endParaRPr lang="en-US" sz="1600"/>
          </a:p>
          <a:p>
            <a:r>
              <a:rPr lang="en-US" sz="1600" smtClean="0"/>
              <a:t>Restrict:		by Element, Class, Comment, Attribute or Allow All</a:t>
            </a:r>
          </a:p>
          <a:p>
            <a:r>
              <a:rPr lang="en-US" sz="1600" smtClean="0"/>
              <a:t>Can share or have private scope</a:t>
            </a:r>
            <a:endParaRPr lang="en-US" sz="1600"/>
          </a:p>
        </p:txBody>
      </p:sp>
      <p:sp>
        <p:nvSpPr>
          <p:cNvPr id="5" name="TextBox 4"/>
          <p:cNvSpPr txBox="1"/>
          <p:nvPr/>
        </p:nvSpPr>
        <p:spPr>
          <a:xfrm>
            <a:off x="539015" y="4844534"/>
            <a:ext cx="3657600" cy="14773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mtClean="0"/>
              <a:t>&lt;weatherWidget/&gt; </a:t>
            </a:r>
          </a:p>
          <a:p>
            <a:r>
              <a:rPr lang="en-US" smtClean="0"/>
              <a:t>&lt;div class="weatherWidget" /&gt;</a:t>
            </a:r>
          </a:p>
          <a:p>
            <a:r>
              <a:rPr lang="en-US" smtClean="0"/>
              <a:t>&lt;!-- directive:weatherWidget --&gt;</a:t>
            </a:r>
          </a:p>
          <a:p>
            <a:r>
              <a:rPr lang="en-US" smtClean="0"/>
              <a:t>&lt;div weatherWidget="" /&gt;</a:t>
            </a:r>
          </a:p>
          <a:p>
            <a:r>
              <a:rPr lang="en-US" smtClean="0"/>
              <a:t>	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466818" y="4844534"/>
            <a:ext cx="3933416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mtClean="0"/>
              <a:t>Angular has no rendering engine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466817" y="5583198"/>
            <a:ext cx="3933417" cy="92333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/>
              <a:t>Only directives should have markup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/>
              <a:t>Use Attribute restriction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/>
              <a:t>Use Private scope</a:t>
            </a:r>
            <a:endParaRPr lang="en-US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2527" y="0"/>
            <a:ext cx="5916851" cy="2026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66280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Template of the directive</a:t>
            </a:r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686492"/>
            <a:ext cx="5105400" cy="193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620869"/>
            <a:ext cx="6734175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1686492"/>
            <a:ext cx="3133725" cy="131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143000" y="6059269"/>
            <a:ext cx="4139659" cy="64633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mtClean="0"/>
              <a:t>We have hard coded the markup! </a:t>
            </a:r>
          </a:p>
          <a:p>
            <a:r>
              <a:rPr lang="en-US" smtClean="0"/>
              <a:t>Let’s get the Cities List from the controller.</a:t>
            </a:r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81000" y="1213104"/>
            <a:ext cx="2898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Create the template in HTML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661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Built-In Directives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smtClean="0"/>
              <a:t>Ng-show – shows when the condition is true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smtClean="0"/>
              <a:t>Ng-if – executes when the condition is true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smtClean="0"/>
              <a:t>Ng-Hide  - !ng-show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smtClean="0"/>
              <a:t>Ng-class – adds a class when the condition is true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228850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Resources To Use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09600" y="1936742"/>
            <a:ext cx="777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http://maxcdn.bootstrapcdn.com/bootstrap/3.2.0/css/bootstrap.min.css</a:t>
            </a:r>
          </a:p>
        </p:txBody>
      </p:sp>
      <p:sp>
        <p:nvSpPr>
          <p:cNvPr id="7" name="Rectangle 6"/>
          <p:cNvSpPr/>
          <p:nvPr/>
        </p:nvSpPr>
        <p:spPr>
          <a:xfrm>
            <a:off x="609601" y="1415534"/>
            <a:ext cx="44212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https://code.jquery.com/jquery-1.11.3.min.js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9601" y="2450068"/>
            <a:ext cx="6329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https://cdnjs.cloudflare.com/ajax/libs/angular.js/1.3.16/angular.js</a:t>
            </a:r>
          </a:p>
        </p:txBody>
      </p:sp>
      <p:sp>
        <p:nvSpPr>
          <p:cNvPr id="9" name="Rectangle 8"/>
          <p:cNvSpPr/>
          <p:nvPr/>
        </p:nvSpPr>
        <p:spPr>
          <a:xfrm>
            <a:off x="609601" y="2983468"/>
            <a:ext cx="6172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/>
              <a:t>http://api.openweathermap.org/data/2.5/weather</a:t>
            </a:r>
          </a:p>
        </p:txBody>
      </p:sp>
    </p:spTree>
    <p:extLst>
      <p:ext uri="{BB962C8B-B14F-4D97-AF65-F5344CB8AC3E}">
        <p14:creationId xmlns:p14="http://schemas.microsoft.com/office/powerpoint/2010/main" val="1296842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Pass values to the Template from Controller</a:t>
            </a:r>
            <a:endParaRPr lang="en-US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447800"/>
            <a:ext cx="6838950" cy="222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211" y="3757612"/>
            <a:ext cx="7724775" cy="128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0383" y="4467225"/>
            <a:ext cx="4171950" cy="1885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57199" y="5410200"/>
            <a:ext cx="4650247" cy="64633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mtClean="0"/>
              <a:t>Controller owns the Data Now,</a:t>
            </a:r>
          </a:p>
          <a:p>
            <a:r>
              <a:rPr lang="en-US" smtClean="0"/>
              <a:t> this is an anti-pattern. So Let’s create a Service.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352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is a service?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mtClean="0"/>
              <a:t>Acts as an interface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mtClean="0"/>
              <a:t>Usually Stateless (unless caching is implemented)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mtClean="0"/>
              <a:t>Delegates to a Factory to do the actual Work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mtClean="0"/>
              <a:t>Assembles Objects according to Business Rules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mtClean="0"/>
              <a:t>A Singleton Reference to the consumers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436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Angular Architecture</a:t>
            </a:r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304800" y="2514600"/>
            <a:ext cx="1905000" cy="762000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View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467100" y="1463040"/>
            <a:ext cx="1752600" cy="7620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controller</a:t>
            </a:r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5943600" y="2438400"/>
            <a:ext cx="2209800" cy="8382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Service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429000" y="3505200"/>
            <a:ext cx="1828800" cy="76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Factory</a:t>
            </a:r>
            <a:endParaRPr lang="en-US"/>
          </a:p>
        </p:txBody>
      </p:sp>
      <p:cxnSp>
        <p:nvCxnSpPr>
          <p:cNvPr id="9" name="Elbow Connector 8"/>
          <p:cNvCxnSpPr>
            <a:stCxn id="4" idx="0"/>
            <a:endCxn id="5" idx="1"/>
          </p:cNvCxnSpPr>
          <p:nvPr/>
        </p:nvCxnSpPr>
        <p:spPr>
          <a:xfrm rot="5400000" flipH="1" flipV="1">
            <a:off x="2026920" y="1074420"/>
            <a:ext cx="670560" cy="2209800"/>
          </a:xfrm>
          <a:prstGeom prst="bentConnector2">
            <a:avLst/>
          </a:prstGeom>
          <a:ln>
            <a:headEnd type="triangl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5" idx="3"/>
            <a:endCxn id="6" idx="0"/>
          </p:cNvCxnSpPr>
          <p:nvPr/>
        </p:nvCxnSpPr>
        <p:spPr>
          <a:xfrm>
            <a:off x="5219700" y="1844040"/>
            <a:ext cx="1828800" cy="594360"/>
          </a:xfrm>
          <a:prstGeom prst="bentConnector2">
            <a:avLst/>
          </a:prstGeom>
          <a:ln>
            <a:headEnd type="triangl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6" idx="2"/>
            <a:endCxn id="7" idx="3"/>
          </p:cNvCxnSpPr>
          <p:nvPr/>
        </p:nvCxnSpPr>
        <p:spPr>
          <a:xfrm rot="5400000">
            <a:off x="5848350" y="2686050"/>
            <a:ext cx="609600" cy="1790700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228600" y="4343400"/>
            <a:ext cx="2057400" cy="8382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Module</a:t>
            </a:r>
            <a:endParaRPr lang="en-US"/>
          </a:p>
        </p:txBody>
      </p:sp>
      <p:cxnSp>
        <p:nvCxnSpPr>
          <p:cNvPr id="22" name="Straight Arrow Connector 21"/>
          <p:cNvCxnSpPr>
            <a:stCxn id="20" idx="0"/>
            <a:endCxn id="4" idx="2"/>
          </p:cNvCxnSpPr>
          <p:nvPr/>
        </p:nvCxnSpPr>
        <p:spPr>
          <a:xfrm flipV="1">
            <a:off x="1257300" y="3276600"/>
            <a:ext cx="0" cy="1066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3326892" y="5181600"/>
            <a:ext cx="2159508" cy="7620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Backend/External</a:t>
            </a:r>
            <a:endParaRPr lang="en-US"/>
          </a:p>
        </p:txBody>
      </p:sp>
      <p:cxnSp>
        <p:nvCxnSpPr>
          <p:cNvPr id="12" name="Elbow Connector 11"/>
          <p:cNvCxnSpPr>
            <a:stCxn id="7" idx="2"/>
            <a:endCxn id="8" idx="0"/>
          </p:cNvCxnSpPr>
          <p:nvPr/>
        </p:nvCxnSpPr>
        <p:spPr>
          <a:xfrm rot="16200000" flipH="1">
            <a:off x="3917823" y="4692777"/>
            <a:ext cx="914400" cy="63246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2173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Service</a:t>
            </a:r>
            <a:endParaRPr 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219200"/>
            <a:ext cx="7534275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85800" y="4800600"/>
            <a:ext cx="4657493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mtClean="0"/>
              <a:t>Controller calls Service to get the required data.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85800" y="5486400"/>
            <a:ext cx="56527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Notice how the service instance is passed to the controller</a:t>
            </a:r>
          </a:p>
          <a:p>
            <a:r>
              <a:rPr lang="en-US" smtClean="0"/>
              <a:t>Service does not “return anything”. </a:t>
            </a:r>
          </a:p>
          <a:p>
            <a:r>
              <a:rPr lang="en-US" smtClean="0"/>
              <a:t>It decorates a precreated singleton object.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666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Add another service function</a:t>
            </a:r>
            <a:endParaRPr 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050" y="1666875"/>
            <a:ext cx="7581900" cy="352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90379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smtClean="0"/>
              <a:t>Add a REST function to get Weather</a:t>
            </a:r>
            <a:endParaRPr lang="en-US" sz="400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50" y="1266825"/>
            <a:ext cx="5581650" cy="32158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50" y="4572000"/>
            <a:ext cx="6334125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867400" y="3842266"/>
            <a:ext cx="2918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But there is no event handler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828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Add Event Handler to the List Box</a:t>
            </a:r>
            <a:endParaRPr lang="en-US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295400"/>
            <a:ext cx="5705475" cy="179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453865"/>
            <a:ext cx="6057900" cy="163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79746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09600"/>
          </a:xfrm>
        </p:spPr>
        <p:txBody>
          <a:bodyPr>
            <a:normAutofit/>
          </a:bodyPr>
          <a:lstStyle/>
          <a:p>
            <a:pPr algn="l"/>
            <a:r>
              <a:rPr lang="en-US" sz="2400" smtClean="0"/>
              <a:t>Implement Rest Service</a:t>
            </a:r>
            <a:endParaRPr lang="en-US" sz="240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59" y="457200"/>
            <a:ext cx="8950114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16" y="5257800"/>
            <a:ext cx="8839200" cy="13062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52067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/>
          </a:bodyPr>
          <a:lstStyle/>
          <a:p>
            <a:pPr algn="l"/>
            <a:r>
              <a:rPr lang="en-US" sz="2000" smtClean="0"/>
              <a:t>Handling Asynchronous REST</a:t>
            </a:r>
            <a:endParaRPr lang="en-US" sz="2000"/>
          </a:p>
        </p:txBody>
      </p:sp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598" y="676175"/>
            <a:ext cx="6248400" cy="60208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43182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Main Weather Table Directive</a:t>
            </a:r>
            <a:endParaRPr lang="en-US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848" y="914399"/>
            <a:ext cx="6115050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849" y="3048000"/>
            <a:ext cx="6019799" cy="36118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3857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1539" y="4883217"/>
            <a:ext cx="7950461" cy="64633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mtClean="0"/>
              <a:t>Angular depends on jQuery. By default, it includes jQLite. But it is not compatible with IE 8.0. so include the full jQuery (1.X) before Angular.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47675" y="1905000"/>
            <a:ext cx="7553325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mtClean="0"/>
              <a:t>Create a simple Web Page with HTML, HEAD and BODY elements</a:t>
            </a:r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Adding Angular to </a:t>
            </a:r>
            <a:r>
              <a:rPr lang="en-US" smtClean="0"/>
              <a:t>the page</a:t>
            </a:r>
            <a:endParaRPr lang="en-US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982" y="2514600"/>
            <a:ext cx="8743018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02402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/>
          </a:bodyPr>
          <a:lstStyle/>
          <a:p>
            <a:pPr algn="l"/>
            <a:r>
              <a:rPr lang="en-US" sz="2000" smtClean="0"/>
              <a:t>Implement a Table Directive</a:t>
            </a:r>
            <a:endParaRPr lang="en-US" sz="200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95450"/>
            <a:ext cx="691515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85800"/>
            <a:ext cx="6743700" cy="100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267200"/>
            <a:ext cx="8458200" cy="567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953000"/>
            <a:ext cx="8077200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76319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Add an Action to the Table</a:t>
            </a:r>
            <a:endParaRPr lang="en-US"/>
          </a:p>
        </p:txBody>
      </p:sp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143000"/>
            <a:ext cx="7277100" cy="261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114800"/>
            <a:ext cx="8382000" cy="1557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07446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Assign Action handler</a:t>
            </a:r>
            <a:endParaRPr lang="en-US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219200"/>
            <a:ext cx="7172325" cy="287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11484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Add a new Directive</a:t>
            </a:r>
            <a:endParaRPr lang="en-US"/>
          </a:p>
        </p:txBody>
      </p:sp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351347"/>
            <a:ext cx="4019550" cy="140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168" y="2895600"/>
            <a:ext cx="6867525" cy="131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081" y="4343400"/>
            <a:ext cx="6959485" cy="21555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6055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Add more to the directive</a:t>
            </a:r>
            <a:endParaRPr lang="en-US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00200"/>
            <a:ext cx="5191125" cy="150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391" y="3200401"/>
            <a:ext cx="8130209" cy="2274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46593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06605"/>
            <a:ext cx="7381875" cy="128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24" y="2895601"/>
            <a:ext cx="7648876" cy="3702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62699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Unwanted Display elements</a:t>
            </a:r>
            <a:endParaRPr lang="en-US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142969"/>
            <a:ext cx="8610600" cy="26396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49578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Add ng-if for conditionals</a:t>
            </a:r>
            <a:endParaRPr lang="en-US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873" y="2438400"/>
            <a:ext cx="6477000" cy="300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3458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Autofit/>
          </a:bodyPr>
          <a:lstStyle/>
          <a:p>
            <a:pPr algn="l"/>
            <a:r>
              <a:rPr lang="en-US" sz="4000" smtClean="0"/>
              <a:t>Reexamine Service</a:t>
            </a:r>
            <a:endParaRPr lang="en-US" sz="400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737" y="990600"/>
            <a:ext cx="6172200" cy="3414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62000" y="4724400"/>
            <a:ext cx="4550798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mtClean="0"/>
              <a:t>Doing actual work</a:t>
            </a:r>
          </a:p>
          <a:p>
            <a:pPr marL="342900" indent="-342900">
              <a:buFont typeface="+mj-lt"/>
              <a:buAutoNum type="arabicPeriod"/>
            </a:pPr>
            <a:r>
              <a:rPr lang="en-US" smtClean="0"/>
              <a:t>Should act like an interface than a provider</a:t>
            </a:r>
          </a:p>
          <a:p>
            <a:pPr marL="342900" indent="-342900">
              <a:buFont typeface="+mj-lt"/>
              <a:buAutoNum type="arabicPeriod"/>
            </a:pPr>
            <a:r>
              <a:rPr lang="en-US" smtClean="0"/>
              <a:t>A factory is needed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463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Factory vs Service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mtClean="0"/>
              <a:t>Imagine the “Goods and Services” concept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mtClean="0"/>
              <a:t>Factories produce “Goods” or “objects”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mtClean="0"/>
              <a:t>Services provide methods to get the Objects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mtClean="0"/>
              <a:t>Services should not produce/create objects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142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584" y="457200"/>
            <a:ext cx="7520940" cy="548640"/>
          </a:xfrm>
        </p:spPr>
        <p:txBody>
          <a:bodyPr>
            <a:normAutofit/>
          </a:bodyPr>
          <a:lstStyle/>
          <a:p>
            <a:r>
              <a:rPr lang="en-US" smtClean="0"/>
              <a:t>Try Out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6200" y="1266182"/>
            <a:ext cx="8534400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mtClean="0"/>
              <a:t>Launch the page in Browser and examine you are able to load the Angular and jQuery</a:t>
            </a:r>
            <a:endParaRPr lang="en-US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981200"/>
            <a:ext cx="8534400" cy="28330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47130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Refactor a factory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mtClean="0"/>
              <a:t>A factory for each type of “Objects”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mtClean="0"/>
              <a:t>Returns an “Object”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mtClean="0"/>
              <a:t>Acts like a singleton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886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Add a factory</a:t>
            </a:r>
            <a:endParaRPr lang="en-US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295400"/>
            <a:ext cx="6619875" cy="448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17432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Implement Factory Method</a:t>
            </a:r>
            <a:endParaRPr lang="en-US"/>
          </a:p>
        </p:txBody>
      </p:sp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371600"/>
            <a:ext cx="7162800" cy="500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2160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Separate the Communication Layer</a:t>
            </a:r>
            <a:endParaRPr lang="en-US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00200"/>
            <a:ext cx="6106358" cy="4852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82988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Unit Testing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9718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mtClean="0"/>
              <a:t>Angular lends itself very well for automated unit testing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mtClean="0"/>
              <a:t>Supports Transparent Access of any global object via its formal parameter list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mtClean="0"/>
              <a:t>Lend sitself well to BDD testing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762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Preping the Test Environment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09599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smtClean="0"/>
              <a:t>Create a Folder called “lib” and put these files in it</a:t>
            </a:r>
          </a:p>
          <a:p>
            <a:endParaRPr lang="en-US" sz="280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895600"/>
            <a:ext cx="6105525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97992" y="4876800"/>
            <a:ext cx="418738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mtClean="0"/>
              <a:t>What each of them does, is a bit GOK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114800" y="6074664"/>
            <a:ext cx="1516762" cy="26161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100" smtClean="0"/>
              <a:t>GOK:   God Only Knows</a:t>
            </a:r>
            <a:endParaRPr lang="en-US" sz="1100"/>
          </a:p>
        </p:txBody>
      </p:sp>
      <p:sp>
        <p:nvSpPr>
          <p:cNvPr id="6" name="TextBox 5"/>
          <p:cNvSpPr txBox="1"/>
          <p:nvPr/>
        </p:nvSpPr>
        <p:spPr>
          <a:xfrm>
            <a:off x="4081272" y="5803126"/>
            <a:ext cx="134112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smtClean="0"/>
              <a:t>Glossary</a:t>
            </a:r>
            <a:endParaRPr lang="en-US" sz="700"/>
          </a:p>
        </p:txBody>
      </p:sp>
    </p:spTree>
    <p:extLst>
      <p:ext uri="{BB962C8B-B14F-4D97-AF65-F5344CB8AC3E}">
        <p14:creationId xmlns:p14="http://schemas.microsoft.com/office/powerpoint/2010/main" val="462774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smtClean="0"/>
              <a:t>Write a Test Runner</a:t>
            </a:r>
            <a:endParaRPr lang="en-US" sz="400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990600"/>
            <a:ext cx="5934075" cy="555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1490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Write the Test</a:t>
            </a:r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143000"/>
            <a:ext cx="8927404" cy="446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13180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Run  the Test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09600" y="1295400"/>
            <a:ext cx="300864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/>
              <a:t>Open test runner in a </a:t>
            </a:r>
            <a:r>
              <a:rPr lang="en-US" smtClean="0"/>
              <a:t>browser</a:t>
            </a:r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981200"/>
            <a:ext cx="6810375" cy="370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76925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Exception handling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28800"/>
            <a:ext cx="7696200" cy="27432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000"/>
              <a:t>Use a decorator, at config time using the $provide service, on the $exceptionHandler service to perform custom actions when exceptions occur.</a:t>
            </a:r>
          </a:p>
          <a:p>
            <a:endParaRPr lang="en-US" sz="2000"/>
          </a:p>
          <a:p>
            <a:r>
              <a:rPr lang="en-US" sz="2000"/>
              <a:t>Why?: Provides a consistent way to handle uncaught Angular exceptions for development-time or run-time.</a:t>
            </a:r>
          </a:p>
        </p:txBody>
      </p:sp>
      <p:sp>
        <p:nvSpPr>
          <p:cNvPr id="4" name="Rectangle 3"/>
          <p:cNvSpPr/>
          <p:nvPr/>
        </p:nvSpPr>
        <p:spPr>
          <a:xfrm>
            <a:off x="609600" y="1323201"/>
            <a:ext cx="73914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/>
              <a:t>https://github.com/johnpapa/angular-styleguide#exception-handling</a:t>
            </a:r>
          </a:p>
        </p:txBody>
      </p:sp>
    </p:spTree>
    <p:extLst>
      <p:ext uri="{BB962C8B-B14F-4D97-AF65-F5344CB8AC3E}">
        <p14:creationId xmlns:p14="http://schemas.microsoft.com/office/powerpoint/2010/main" val="1753906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Assign a Module and a Controller</a:t>
            </a:r>
            <a:endParaRPr lang="en-US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374" y="2133600"/>
            <a:ext cx="7505700" cy="179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08374" y="4648199"/>
            <a:ext cx="7495112" cy="120032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mtClean="0"/>
              <a:t>Here we added the attribute “ng-app” to the html </a:t>
            </a:r>
          </a:p>
          <a:p>
            <a:pPr marL="342900" indent="-342900">
              <a:buFont typeface="+mj-lt"/>
              <a:buAutoNum type="arabicPeriod"/>
            </a:pPr>
            <a:r>
              <a:rPr lang="en-US" smtClean="0"/>
              <a:t>And “ng-controller” to the body tag</a:t>
            </a:r>
          </a:p>
          <a:p>
            <a:pPr marL="342900" indent="-342900">
              <a:buFont typeface="+mj-lt"/>
              <a:buAutoNum type="arabicPeriod"/>
            </a:pPr>
            <a:r>
              <a:rPr lang="en-US" smtClean="0"/>
              <a:t>We also included a “js” file which will have the application code</a:t>
            </a:r>
          </a:p>
          <a:p>
            <a:r>
              <a:rPr lang="en-US" smtClean="0"/>
              <a:t> 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08374" y="1447800"/>
            <a:ext cx="5275355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mtClean="0"/>
              <a:t>Here is the most basic step to “angularize” a web page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548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Exception handling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999" y="1600200"/>
            <a:ext cx="8181975" cy="485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381000" y="1182469"/>
            <a:ext cx="7467600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smtClean="0"/>
              <a:t>Source: http</a:t>
            </a:r>
            <a:r>
              <a:rPr lang="en-US" sz="1200"/>
              <a:t>://blogs.msmvps.com/deborahk/exception-handling-in-an-angularjs-application/</a:t>
            </a:r>
          </a:p>
        </p:txBody>
      </p:sp>
    </p:spTree>
    <p:extLst>
      <p:ext uri="{BB962C8B-B14F-4D97-AF65-F5344CB8AC3E}">
        <p14:creationId xmlns:p14="http://schemas.microsoft.com/office/powerpoint/2010/main" val="1929194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639762"/>
          </a:xfrm>
        </p:spPr>
        <p:txBody>
          <a:bodyPr>
            <a:normAutofit fontScale="90000"/>
          </a:bodyPr>
          <a:lstStyle/>
          <a:p>
            <a:r>
              <a:rPr lang="en-US" sz="4000" smtClean="0"/>
              <a:t>Exception Handling</a:t>
            </a:r>
            <a:endParaRPr lang="en-US" sz="4000"/>
          </a:p>
        </p:txBody>
      </p:sp>
      <p:sp>
        <p:nvSpPr>
          <p:cNvPr id="4" name="Rectangle 3"/>
          <p:cNvSpPr/>
          <p:nvPr/>
        </p:nvSpPr>
        <p:spPr>
          <a:xfrm>
            <a:off x="609600" y="1371600"/>
            <a:ext cx="8220456" cy="504753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smtClean="0"/>
              <a:t>    </a:t>
            </a:r>
            <a:r>
              <a:rPr lang="en-US" sz="1400"/>
              <a:t>Line 14:</a:t>
            </a:r>
          </a:p>
          <a:p>
            <a:r>
              <a:rPr lang="en-US" sz="1400"/>
              <a:t>        The above code configures the application with a decorator.</a:t>
            </a:r>
          </a:p>
          <a:p>
            <a:r>
              <a:rPr lang="en-US" sz="1400"/>
              <a:t>        The code needs the Angular built-in $provide service, so it is passed as a parameter to the configuration function.</a:t>
            </a:r>
          </a:p>
          <a:p>
            <a:r>
              <a:rPr lang="en-US" sz="1400"/>
              <a:t>    Line 15:</a:t>
            </a:r>
          </a:p>
          <a:p>
            <a:r>
              <a:rPr lang="en-US" sz="1400"/>
              <a:t>        The $provide service is used internally as part of Angular’s component registration process.</a:t>
            </a:r>
          </a:p>
          <a:p>
            <a:r>
              <a:rPr lang="en-US" sz="1400"/>
              <a:t>        The decorator method of this service can intercept requests and provide different or additional functionality.</a:t>
            </a:r>
          </a:p>
          <a:p>
            <a:r>
              <a:rPr lang="en-US" sz="1400"/>
              <a:t>        The decorator method takes two parameters:</a:t>
            </a:r>
          </a:p>
          <a:p>
            <a:r>
              <a:rPr lang="en-US" sz="1400"/>
              <a:t>            The first parameter is the string name of the service being decorated. In this case, it is the $exceptionHandler service.</a:t>
            </a:r>
          </a:p>
          <a:p>
            <a:r>
              <a:rPr lang="en-US" sz="1400"/>
              <a:t>            The second parameter is a min-safe array containing the name of each decorator function parameter and then the decorator function itself.</a:t>
            </a:r>
          </a:p>
          <a:p>
            <a:r>
              <a:rPr lang="en-US" sz="1400"/>
              <a:t>    Line 16:</a:t>
            </a:r>
          </a:p>
          <a:p>
            <a:r>
              <a:rPr lang="en-US" sz="1400"/>
              <a:t>        The decorator function has a dependency on $delegate. So $delegate is listed in the min-safe array.</a:t>
            </a:r>
          </a:p>
          <a:p>
            <a:r>
              <a:rPr lang="en-US" sz="1400"/>
              <a:t>        $delegate provides the original service to the method. This allows you to call the base implementation of that service.</a:t>
            </a:r>
          </a:p>
          <a:p>
            <a:r>
              <a:rPr lang="en-US" sz="1400"/>
              <a:t>    Line 17:</a:t>
            </a:r>
          </a:p>
          <a:p>
            <a:r>
              <a:rPr lang="en-US" sz="1400"/>
              <a:t>        $delegate is passed as a parameter to the decorator function.</a:t>
            </a:r>
          </a:p>
          <a:p>
            <a:r>
              <a:rPr lang="en-US" sz="1400"/>
              <a:t>    Line 18:</a:t>
            </a:r>
          </a:p>
          <a:p>
            <a:r>
              <a:rPr lang="en-US" sz="1400"/>
              <a:t>        This method returns a decorated $exceptionHandler service object.</a:t>
            </a:r>
          </a:p>
          <a:p>
            <a:r>
              <a:rPr lang="en-US" sz="1400"/>
              <a:t>        The returned function has two parameters: the exception and the cause.</a:t>
            </a:r>
          </a:p>
          <a:p>
            <a:r>
              <a:rPr lang="en-US" sz="1400"/>
              <a:t>    </a:t>
            </a:r>
          </a:p>
        </p:txBody>
      </p:sp>
      <p:sp>
        <p:nvSpPr>
          <p:cNvPr id="5" name="Rectangle 4"/>
          <p:cNvSpPr/>
          <p:nvPr/>
        </p:nvSpPr>
        <p:spPr>
          <a:xfrm>
            <a:off x="609600" y="990600"/>
            <a:ext cx="7467600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smtClean="0"/>
              <a:t>Source: http</a:t>
            </a:r>
            <a:r>
              <a:rPr lang="en-US" sz="1200"/>
              <a:t>://blogs.msmvps.com/deborahk/exception-handling-in-an-angularjs-application/</a:t>
            </a:r>
          </a:p>
        </p:txBody>
      </p:sp>
    </p:spTree>
    <p:extLst>
      <p:ext uri="{BB962C8B-B14F-4D97-AF65-F5344CB8AC3E}">
        <p14:creationId xmlns:p14="http://schemas.microsoft.com/office/powerpoint/2010/main" val="2242166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Best practices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35941" y="877746"/>
            <a:ext cx="7734810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/>
              <a:t>Modules - Your main application module should be in your root client directory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5941" y="1457089"/>
            <a:ext cx="4626075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/>
              <a:t>Reserve $ for Angular properties </a:t>
            </a:r>
            <a:r>
              <a:rPr lang="en-US" b="1"/>
              <a:t>and </a:t>
            </a:r>
            <a:r>
              <a:rPr lang="en-US" b="1" smtClean="0"/>
              <a:t>services</a:t>
            </a:r>
            <a:endParaRPr lang="en-US" b="1"/>
          </a:p>
        </p:txBody>
      </p:sp>
      <p:sp>
        <p:nvSpPr>
          <p:cNvPr id="6" name="TextBox 5"/>
          <p:cNvSpPr txBox="1"/>
          <p:nvPr/>
        </p:nvSpPr>
        <p:spPr>
          <a:xfrm>
            <a:off x="535941" y="2036432"/>
            <a:ext cx="5600957" cy="64633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/>
              <a:t>All DOM manipulation should be done inside directives</a:t>
            </a:r>
            <a:r>
              <a:rPr lang="en-US"/>
              <a:t>. </a:t>
            </a:r>
            <a:endParaRPr lang="en-US" smtClean="0"/>
          </a:p>
          <a:p>
            <a:r>
              <a:rPr lang="en-US" smtClean="0"/>
              <a:t>Directives </a:t>
            </a:r>
            <a:r>
              <a:rPr lang="en-US"/>
              <a:t>should be kept small and use composition</a:t>
            </a:r>
            <a:r>
              <a:rPr lang="en-US"/>
              <a:t>. </a:t>
            </a:r>
            <a:endParaRPr lang="en-US" smtClean="0"/>
          </a:p>
        </p:txBody>
      </p:sp>
      <p:sp>
        <p:nvSpPr>
          <p:cNvPr id="7" name="TextBox 6"/>
          <p:cNvSpPr txBox="1"/>
          <p:nvPr/>
        </p:nvSpPr>
        <p:spPr>
          <a:xfrm>
            <a:off x="535941" y="2892774"/>
            <a:ext cx="3223896" cy="64633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mtClean="0"/>
              <a:t>Controllers should call Services</a:t>
            </a:r>
          </a:p>
          <a:p>
            <a:r>
              <a:rPr lang="en-US" smtClean="0"/>
              <a:t>Services should use Factories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35941" y="3749117"/>
            <a:ext cx="3619581" cy="64633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mtClean="0"/>
              <a:t>Services provide Interface methods</a:t>
            </a:r>
          </a:p>
          <a:p>
            <a:r>
              <a:rPr lang="en-US" smtClean="0"/>
              <a:t>Factories create objects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35941" y="4572000"/>
            <a:ext cx="2473498" cy="64633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mtClean="0"/>
              <a:t>Use Exception Handling</a:t>
            </a:r>
          </a:p>
          <a:p>
            <a:r>
              <a:rPr lang="en-US" smtClean="0"/>
              <a:t>Develop Unit Tests</a:t>
            </a:r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51181" y="5390126"/>
            <a:ext cx="170912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mtClean="0"/>
              <a:t>Test for IE8 first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78665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Please review this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762000" y="1600200"/>
            <a:ext cx="60960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/>
              <a:t>https://github.com/johnpapa/angular-styleguide</a:t>
            </a:r>
          </a:p>
        </p:txBody>
      </p:sp>
    </p:spTree>
    <p:extLst>
      <p:ext uri="{BB962C8B-B14F-4D97-AF65-F5344CB8AC3E}">
        <p14:creationId xmlns:p14="http://schemas.microsoft.com/office/powerpoint/2010/main" val="390398907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IE8 Compatibility	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mtClean="0"/>
              <a:t>Use Attributed direcytives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mtClean="0"/>
              <a:t>Include Jquery 1.X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mtClean="0"/>
              <a:t>Polyfill missing javascript functions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mtClean="0"/>
              <a:t>Disable Http Caching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mtClean="0"/>
              <a:t>Avoid CORS requirements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mtClean="0"/>
              <a:t>Adjust the styles for IE8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mtClean="0"/>
              <a:t>Test Early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mtClean="0"/>
              <a:t>Use Ext-All styles</a:t>
            </a:r>
          </a:p>
        </p:txBody>
      </p:sp>
    </p:spTree>
    <p:extLst>
      <p:ext uri="{BB962C8B-B14F-4D97-AF65-F5344CB8AC3E}">
        <p14:creationId xmlns:p14="http://schemas.microsoft.com/office/powerpoint/2010/main" val="2452217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mtClean="0"/>
              <a:t>Attributes: ng-app, ng-controller</a:t>
            </a:r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432" y="1752600"/>
            <a:ext cx="7662862" cy="1914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33400" y="3810000"/>
            <a:ext cx="3701463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mtClean="0"/>
              <a:t>A module can access other modules</a:t>
            </a:r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533400" y="4495800"/>
            <a:ext cx="2454133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mtClean="0"/>
              <a:t>Controllers have scope!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955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Create the Module and Controller</a:t>
            </a:r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302" y="1752600"/>
            <a:ext cx="696277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27303" y="3804350"/>
            <a:ext cx="5317097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mtClean="0"/>
              <a:t>Module is an entire Application or a part of application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33400" y="5029200"/>
            <a:ext cx="7272953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mtClean="0"/>
              <a:t>A controller is an observer and  mediator  between the View and the Model</a:t>
            </a:r>
          </a:p>
          <a:p>
            <a:r>
              <a:rPr lang="en-US"/>
              <a:t>Remember: A good Controller will have as little logic in it as possible.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27302" y="4355068"/>
            <a:ext cx="7168897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mtClean="0"/>
              <a:t>Angular creates a default global model for each Module, called $Scope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33399" y="1066800"/>
            <a:ext cx="6956677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mtClean="0"/>
              <a:t>Create a new JS file and include in the application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3400" y="3124200"/>
            <a:ext cx="33149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</a:t>
            </a:r>
            <a:r>
              <a:rPr lang="en-US" smtClean="0"/>
              <a:t>ngular.module – creates module</a:t>
            </a:r>
          </a:p>
          <a:p>
            <a:r>
              <a:rPr lang="en-US" smtClean="0"/>
              <a:t>.controller – creates a controller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745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Creating/Accessing Modules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09600" y="1371600"/>
            <a:ext cx="417133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angular.module("AngularApplication", </a:t>
            </a:r>
            <a:r>
              <a:rPr lang="en-US" smtClean="0"/>
              <a:t>[])   </a:t>
            </a:r>
          </a:p>
          <a:p>
            <a:r>
              <a:rPr lang="en-US"/>
              <a:t>	</a:t>
            </a:r>
            <a:r>
              <a:rPr lang="en-US" smtClean="0"/>
              <a:t>// Creates a new Module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09600" y="2057400"/>
            <a:ext cx="685950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angular.module("AngularApplication", </a:t>
            </a:r>
            <a:r>
              <a:rPr lang="en-US" smtClean="0"/>
              <a:t>[Module1])  </a:t>
            </a:r>
          </a:p>
          <a:p>
            <a:r>
              <a:rPr lang="en-US"/>
              <a:t>	</a:t>
            </a:r>
            <a:r>
              <a:rPr lang="en-US" smtClean="0"/>
              <a:t>// Creates a new Module with  Module1  available for sharing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09600" y="2754868"/>
            <a:ext cx="376096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angular.module("AngularApplication</a:t>
            </a:r>
            <a:r>
              <a:rPr lang="en-US" smtClean="0"/>
              <a:t>")</a:t>
            </a:r>
          </a:p>
          <a:p>
            <a:r>
              <a:rPr lang="en-US"/>
              <a:t>	</a:t>
            </a:r>
            <a:r>
              <a:rPr lang="en-US" smtClean="0"/>
              <a:t>// gets the existing module</a:t>
            </a:r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2247900" y="3534156"/>
            <a:ext cx="1295400" cy="9906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Module A</a:t>
            </a:r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028700" y="4943856"/>
            <a:ext cx="1371600" cy="9144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Module B</a:t>
            </a:r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238500" y="4943856"/>
            <a:ext cx="1295400" cy="9144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Module C</a:t>
            </a:r>
            <a:endParaRPr lang="en-US"/>
          </a:p>
        </p:txBody>
      </p:sp>
      <p:cxnSp>
        <p:nvCxnSpPr>
          <p:cNvPr id="10" name="Straight Arrow Connector 9"/>
          <p:cNvCxnSpPr>
            <a:stCxn id="3" idx="4"/>
            <a:endCxn id="7" idx="7"/>
          </p:cNvCxnSpPr>
          <p:nvPr/>
        </p:nvCxnSpPr>
        <p:spPr>
          <a:xfrm flipH="1">
            <a:off x="2199434" y="4524756"/>
            <a:ext cx="696166" cy="5530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2" name="Straight Arrow Connector 11"/>
          <p:cNvCxnSpPr>
            <a:stCxn id="3" idx="4"/>
            <a:endCxn id="8" idx="1"/>
          </p:cNvCxnSpPr>
          <p:nvPr/>
        </p:nvCxnSpPr>
        <p:spPr>
          <a:xfrm>
            <a:off x="2895600" y="4524756"/>
            <a:ext cx="532607" cy="5530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3" name="TextBox 12"/>
          <p:cNvSpPr txBox="1"/>
          <p:nvPr/>
        </p:nvSpPr>
        <p:spPr>
          <a:xfrm>
            <a:off x="4780935" y="4155424"/>
            <a:ext cx="2532809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mtClean="0"/>
              <a:t>Interdependent Modules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445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Scope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09600" y="1600200"/>
            <a:ext cx="7806561" cy="369331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mtClean="0"/>
              <a:t>Scope is the automatic “Model” initialized for each module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mtClean="0"/>
              <a:t>The controllers and modules are “free” to use it as their “private shared store”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mtClean="0"/>
              <a:t>Scope is used to “bind” member variables to view elements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mtClean="0"/>
              <a:t>Once bound, the variables and elements  are watched for changes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mtClean="0"/>
              <a:t>The changes are reflected immediately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mtClean="0"/>
              <a:t>2-Way data binding – the most important value propositionof Angular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496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4643</TotalTime>
  <Words>1271</Words>
  <Application>Microsoft Office PowerPoint</Application>
  <PresentationFormat>On-screen Show (4:3)</PresentationFormat>
  <Paragraphs>209</Paragraphs>
  <Slides>54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55" baseType="lpstr">
      <vt:lpstr>Angles</vt:lpstr>
      <vt:lpstr>Angular 1.3</vt:lpstr>
      <vt:lpstr>Resources To Use</vt:lpstr>
      <vt:lpstr>Adding Angular to the page</vt:lpstr>
      <vt:lpstr>Try Out</vt:lpstr>
      <vt:lpstr>Assign a Module and a Controller</vt:lpstr>
      <vt:lpstr>Attributes: ng-app, ng-controller</vt:lpstr>
      <vt:lpstr>Create the Module and Controller</vt:lpstr>
      <vt:lpstr>Creating/Accessing Modules</vt:lpstr>
      <vt:lpstr>Scope</vt:lpstr>
      <vt:lpstr>Using Scope to Bind</vt:lpstr>
      <vt:lpstr>ngModel vs ngBind</vt:lpstr>
      <vt:lpstr>Filters</vt:lpstr>
      <vt:lpstr>Now let’s create an Application</vt:lpstr>
      <vt:lpstr>Application UI MocK</vt:lpstr>
      <vt:lpstr>Wrap the feature in a directive</vt:lpstr>
      <vt:lpstr>What is a Directive</vt:lpstr>
      <vt:lpstr>Create a Directive</vt:lpstr>
      <vt:lpstr>Template of the directive</vt:lpstr>
      <vt:lpstr>Built-In Directives</vt:lpstr>
      <vt:lpstr>Pass values to the Template from Controller</vt:lpstr>
      <vt:lpstr>What is a service?</vt:lpstr>
      <vt:lpstr>Angular Architecture</vt:lpstr>
      <vt:lpstr>Service</vt:lpstr>
      <vt:lpstr>Add another service function</vt:lpstr>
      <vt:lpstr>Add a REST function to get Weather</vt:lpstr>
      <vt:lpstr>Add Event Handler to the List Box</vt:lpstr>
      <vt:lpstr>Implement Rest Service</vt:lpstr>
      <vt:lpstr>Handling Asynchronous REST</vt:lpstr>
      <vt:lpstr>Main Weather Table Directive</vt:lpstr>
      <vt:lpstr>Implement a Table Directive</vt:lpstr>
      <vt:lpstr>Add an Action to the Table</vt:lpstr>
      <vt:lpstr>Assign Action handler</vt:lpstr>
      <vt:lpstr>Add a new Directive</vt:lpstr>
      <vt:lpstr>Add more to the directive</vt:lpstr>
      <vt:lpstr>PowerPoint Presentation</vt:lpstr>
      <vt:lpstr>Unwanted Display elements</vt:lpstr>
      <vt:lpstr>Add ng-if for conditionals</vt:lpstr>
      <vt:lpstr>Reexamine Service</vt:lpstr>
      <vt:lpstr>Factory vs Service</vt:lpstr>
      <vt:lpstr>Refactor a factory</vt:lpstr>
      <vt:lpstr>Add a factory</vt:lpstr>
      <vt:lpstr>Implement Factory Method</vt:lpstr>
      <vt:lpstr>Separate the Communication Layer</vt:lpstr>
      <vt:lpstr>Unit Testing</vt:lpstr>
      <vt:lpstr>Preping the Test Environment</vt:lpstr>
      <vt:lpstr>Write a Test Runner</vt:lpstr>
      <vt:lpstr>Write the Test</vt:lpstr>
      <vt:lpstr>Run  the Test</vt:lpstr>
      <vt:lpstr>Exception handling</vt:lpstr>
      <vt:lpstr>Exception handling</vt:lpstr>
      <vt:lpstr>Exception Handling</vt:lpstr>
      <vt:lpstr>Best practices</vt:lpstr>
      <vt:lpstr>Please review this</vt:lpstr>
      <vt:lpstr>IE8 Compatibility </vt:lpstr>
    </vt:vector>
  </TitlesOfParts>
  <Company>Element 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1.3</dc:title>
  <dc:creator>Srinivas Venigalla</dc:creator>
  <cp:lastModifiedBy>Srinivas Venigalla</cp:lastModifiedBy>
  <cp:revision>227</cp:revision>
  <dcterms:created xsi:type="dcterms:W3CDTF">2015-06-23T17:00:05Z</dcterms:created>
  <dcterms:modified xsi:type="dcterms:W3CDTF">2015-06-30T18:09:34Z</dcterms:modified>
</cp:coreProperties>
</file>