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60" r:id="rId5"/>
    <p:sldId id="258" r:id="rId6"/>
    <p:sldId id="262" r:id="rId7"/>
    <p:sldId id="259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80" r:id="rId22"/>
    <p:sldId id="281" r:id="rId23"/>
    <p:sldId id="275" r:id="rId24"/>
    <p:sldId id="276" r:id="rId25"/>
    <p:sldId id="277" r:id="rId26"/>
    <p:sldId id="278" r:id="rId27"/>
    <p:sldId id="279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k\Documents\DSE1\Capstone\NIRF_Abhyaaz\MaleFemale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k\Documents\DSE1\Capstone\NIRF_Abhyaaz\MaleFemale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k\Documents\DSE1\Capstone\NIRF_Abhyaaz\Fund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k\Documents\DSE1\Capstone\NIRF_Abhyaaz\Fund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k\Documents\DSE1\Capstone\NIRF_Abhyaaz\Fund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k\Documents\DSE1\Capstone\NIRF_Abhyaaz\Expenditure_2019-2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lak\Documents\DSE1\Capstone\NIRF_Abhyaaz\Expenditure_2019-2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UG 4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Males!$J$8</c:f>
              <c:strCache>
                <c:ptCount val="1"/>
                <c:pt idx="0">
                  <c:v>Males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Males!$I$9:$I$13</c:f>
              <c:strCache>
                <c:ptCount val="5"/>
                <c:pt idx="0">
                  <c:v>Madras</c:v>
                </c:pt>
                <c:pt idx="1">
                  <c:v>Delhi</c:v>
                </c:pt>
                <c:pt idx="2">
                  <c:v>Bombay</c:v>
                </c:pt>
                <c:pt idx="3">
                  <c:v>Kanpur</c:v>
                </c:pt>
                <c:pt idx="4">
                  <c:v>Kharagpur</c:v>
                </c:pt>
              </c:strCache>
            </c:strRef>
          </c:cat>
          <c:val>
            <c:numRef>
              <c:f>Males!$J$9:$J$13</c:f>
              <c:numCache>
                <c:formatCode>General</c:formatCode>
                <c:ptCount val="5"/>
                <c:pt idx="0">
                  <c:v>1874</c:v>
                </c:pt>
                <c:pt idx="1">
                  <c:v>2957</c:v>
                </c:pt>
                <c:pt idx="2">
                  <c:v>2874</c:v>
                </c:pt>
                <c:pt idx="3">
                  <c:v>3100</c:v>
                </c:pt>
                <c:pt idx="4">
                  <c:v>2221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84-4119-B074-DB9C0201A4CC}"/>
            </c:ext>
          </c:extLst>
        </c:ser>
        <c:ser>
          <c:idx val="1"/>
          <c:order val="1"/>
          <c:tx>
            <c:strRef>
              <c:f>Males!$K$8</c:f>
              <c:strCache>
                <c:ptCount val="1"/>
                <c:pt idx="0">
                  <c:v>Females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Males!$I$9:$I$13</c:f>
              <c:strCache>
                <c:ptCount val="5"/>
                <c:pt idx="0">
                  <c:v>Madras</c:v>
                </c:pt>
                <c:pt idx="1">
                  <c:v>Delhi</c:v>
                </c:pt>
                <c:pt idx="2">
                  <c:v>Bombay</c:v>
                </c:pt>
                <c:pt idx="3">
                  <c:v>Kanpur</c:v>
                </c:pt>
                <c:pt idx="4">
                  <c:v>Kharagpur</c:v>
                </c:pt>
              </c:strCache>
            </c:strRef>
          </c:cat>
          <c:val>
            <c:numRef>
              <c:f>Males!$K$9:$K$13</c:f>
              <c:numCache>
                <c:formatCode>General</c:formatCode>
                <c:ptCount val="5"/>
                <c:pt idx="0">
                  <c:v>332</c:v>
                </c:pt>
                <c:pt idx="1">
                  <c:v>428</c:v>
                </c:pt>
                <c:pt idx="2">
                  <c:v>387</c:v>
                </c:pt>
                <c:pt idx="3">
                  <c:v>407</c:v>
                </c:pt>
                <c:pt idx="4">
                  <c:v>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84-4119-B074-DB9C0201A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0870672"/>
        <c:axId val="220874416"/>
      </c:barChart>
      <c:catAx>
        <c:axId val="22087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874416"/>
        <c:crosses val="autoZero"/>
        <c:auto val="1"/>
        <c:lblAlgn val="ctr"/>
        <c:lblOffset val="100"/>
        <c:noMultiLvlLbl val="0"/>
      </c:catAx>
      <c:valAx>
        <c:axId val="22087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87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PG 2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Males!$J$20</c:f>
              <c:strCache>
                <c:ptCount val="1"/>
                <c:pt idx="0">
                  <c:v>Males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Males!$I$21:$I$25</c:f>
              <c:strCache>
                <c:ptCount val="5"/>
                <c:pt idx="0">
                  <c:v>Madras</c:v>
                </c:pt>
                <c:pt idx="1">
                  <c:v>Delhi</c:v>
                </c:pt>
                <c:pt idx="2">
                  <c:v>Bombay</c:v>
                </c:pt>
                <c:pt idx="3">
                  <c:v>Kanpur</c:v>
                </c:pt>
                <c:pt idx="4">
                  <c:v>Kharagpur</c:v>
                </c:pt>
              </c:strCache>
            </c:strRef>
          </c:cat>
          <c:val>
            <c:numRef>
              <c:f>Males!$J$21:$J$25</c:f>
              <c:numCache>
                <c:formatCode>General</c:formatCode>
                <c:ptCount val="5"/>
                <c:pt idx="0">
                  <c:v>1024</c:v>
                </c:pt>
                <c:pt idx="1">
                  <c:v>1808</c:v>
                </c:pt>
                <c:pt idx="2">
                  <c:v>1484</c:v>
                </c:pt>
                <c:pt idx="3">
                  <c:v>1510</c:v>
                </c:pt>
                <c:pt idx="4">
                  <c:v>1829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80-44C0-84F8-BC10BD87BA76}"/>
            </c:ext>
          </c:extLst>
        </c:ser>
        <c:ser>
          <c:idx val="1"/>
          <c:order val="1"/>
          <c:tx>
            <c:strRef>
              <c:f>Males!$K$20</c:f>
              <c:strCache>
                <c:ptCount val="1"/>
                <c:pt idx="0">
                  <c:v>Females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Males!$I$21:$I$25</c:f>
              <c:strCache>
                <c:ptCount val="5"/>
                <c:pt idx="0">
                  <c:v>Madras</c:v>
                </c:pt>
                <c:pt idx="1">
                  <c:v>Delhi</c:v>
                </c:pt>
                <c:pt idx="2">
                  <c:v>Bombay</c:v>
                </c:pt>
                <c:pt idx="3">
                  <c:v>Kanpur</c:v>
                </c:pt>
                <c:pt idx="4">
                  <c:v>Kharagpur</c:v>
                </c:pt>
              </c:strCache>
            </c:strRef>
          </c:cat>
          <c:val>
            <c:numRef>
              <c:f>Males!$K$21:$K$25</c:f>
              <c:numCache>
                <c:formatCode>General</c:formatCode>
                <c:ptCount val="5"/>
                <c:pt idx="0">
                  <c:v>174</c:v>
                </c:pt>
                <c:pt idx="1">
                  <c:v>369</c:v>
                </c:pt>
                <c:pt idx="2">
                  <c:v>254</c:v>
                </c:pt>
                <c:pt idx="3">
                  <c:v>249</c:v>
                </c:pt>
                <c:pt idx="4">
                  <c:v>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80-44C0-84F8-BC10BD87B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8408320"/>
        <c:axId val="718407072"/>
      </c:barChart>
      <c:catAx>
        <c:axId val="71840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407072"/>
        <c:crosses val="autoZero"/>
        <c:auto val="1"/>
        <c:lblAlgn val="ctr"/>
        <c:lblOffset val="100"/>
        <c:noMultiLvlLbl val="0"/>
      </c:catAx>
      <c:valAx>
        <c:axId val="71840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40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Sponsored Research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2019-20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Sheet1!$B$5:$B$9</c:f>
              <c:strCache>
                <c:ptCount val="5"/>
                <c:pt idx="0">
                  <c:v>Madras</c:v>
                </c:pt>
                <c:pt idx="1">
                  <c:v>Delhi</c:v>
                </c:pt>
                <c:pt idx="2">
                  <c:v>Bombay</c:v>
                </c:pt>
                <c:pt idx="3">
                  <c:v>Kanpur</c:v>
                </c:pt>
                <c:pt idx="4">
                  <c:v>Kharagpur</c:v>
                </c:pt>
              </c:strCache>
            </c:strRef>
          </c:cat>
          <c:val>
            <c:numRef>
              <c:f>Sheet1!$C$5:$C$9</c:f>
              <c:numCache>
                <c:formatCode>"₹"\ #,##0.00</c:formatCode>
                <c:ptCount val="5"/>
                <c:pt idx="0">
                  <c:v>3903460211</c:v>
                </c:pt>
                <c:pt idx="1">
                  <c:v>2275026000</c:v>
                </c:pt>
                <c:pt idx="2">
                  <c:v>2297748211</c:v>
                </c:pt>
                <c:pt idx="3">
                  <c:v>2389745850</c:v>
                </c:pt>
                <c:pt idx="4">
                  <c:v>64832016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28-4EA5-9DE1-F654496F251E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2018-19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Sheet1!$B$5:$B$9</c:f>
              <c:strCache>
                <c:ptCount val="5"/>
                <c:pt idx="0">
                  <c:v>Madras</c:v>
                </c:pt>
                <c:pt idx="1">
                  <c:v>Delhi</c:v>
                </c:pt>
                <c:pt idx="2">
                  <c:v>Bombay</c:v>
                </c:pt>
                <c:pt idx="3">
                  <c:v>Kanpur</c:v>
                </c:pt>
                <c:pt idx="4">
                  <c:v>Kharagpur</c:v>
                </c:pt>
              </c:strCache>
            </c:strRef>
          </c:cat>
          <c:val>
            <c:numRef>
              <c:f>Sheet1!$D$5:$D$9</c:f>
              <c:numCache>
                <c:formatCode>"₹"\ #,##0.00</c:formatCode>
                <c:ptCount val="5"/>
                <c:pt idx="0">
                  <c:v>5223395988</c:v>
                </c:pt>
                <c:pt idx="1">
                  <c:v>2048965952</c:v>
                </c:pt>
                <c:pt idx="2">
                  <c:v>2298187443</c:v>
                </c:pt>
                <c:pt idx="3">
                  <c:v>1974913396</c:v>
                </c:pt>
                <c:pt idx="4">
                  <c:v>1349147118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28-4EA5-9DE1-F654496F251E}"/>
            </c:ext>
          </c:extLst>
        </c:ser>
        <c:ser>
          <c:idx val="2"/>
          <c:order val="2"/>
          <c:tx>
            <c:strRef>
              <c:f>Sheet1!$E$4</c:f>
              <c:strCache>
                <c:ptCount val="1"/>
                <c:pt idx="0">
                  <c:v>2017-18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Sheet1!$B$5:$B$9</c:f>
              <c:strCache>
                <c:ptCount val="5"/>
                <c:pt idx="0">
                  <c:v>Madras</c:v>
                </c:pt>
                <c:pt idx="1">
                  <c:v>Delhi</c:v>
                </c:pt>
                <c:pt idx="2">
                  <c:v>Bombay</c:v>
                </c:pt>
                <c:pt idx="3">
                  <c:v>Kanpur</c:v>
                </c:pt>
                <c:pt idx="4">
                  <c:v>Kharagpur</c:v>
                </c:pt>
              </c:strCache>
            </c:strRef>
          </c:cat>
          <c:val>
            <c:numRef>
              <c:f>Sheet1!$E$5:$E$9</c:f>
              <c:numCache>
                <c:formatCode>"₹"\ #,##0.00</c:formatCode>
                <c:ptCount val="5"/>
                <c:pt idx="0">
                  <c:v>3177083996</c:v>
                </c:pt>
                <c:pt idx="1">
                  <c:v>5411417468</c:v>
                </c:pt>
                <c:pt idx="2">
                  <c:v>2035039984</c:v>
                </c:pt>
                <c:pt idx="3">
                  <c:v>1747013587</c:v>
                </c:pt>
                <c:pt idx="4">
                  <c:v>2051250000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28-4EA5-9DE1-F654496F25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559180768"/>
        <c:axId val="1559182016"/>
      </c:barChart>
      <c:catAx>
        <c:axId val="15591807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182016"/>
        <c:crosses val="autoZero"/>
        <c:auto val="1"/>
        <c:lblAlgn val="ctr"/>
        <c:lblOffset val="100"/>
        <c:noMultiLvlLbl val="0"/>
      </c:catAx>
      <c:valAx>
        <c:axId val="155918201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18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Consultancy Projects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Sheet1!$C$13</c:f>
              <c:strCache>
                <c:ptCount val="1"/>
                <c:pt idx="0">
                  <c:v>2019-20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Sheet1!$B$14:$B$18</c:f>
              <c:strCache>
                <c:ptCount val="5"/>
                <c:pt idx="0">
                  <c:v>Madras</c:v>
                </c:pt>
                <c:pt idx="1">
                  <c:v>Delhi</c:v>
                </c:pt>
                <c:pt idx="2">
                  <c:v>Bombay</c:v>
                </c:pt>
                <c:pt idx="3">
                  <c:v>Kanpur</c:v>
                </c:pt>
                <c:pt idx="4">
                  <c:v>Kharagpur</c:v>
                </c:pt>
              </c:strCache>
            </c:strRef>
          </c:cat>
          <c:val>
            <c:numRef>
              <c:f>Sheet1!$C$14:$C$18</c:f>
              <c:numCache>
                <c:formatCode>"₹"\ #,##0.00</c:formatCode>
                <c:ptCount val="5"/>
                <c:pt idx="0">
                  <c:v>1715292173</c:v>
                </c:pt>
                <c:pt idx="1">
                  <c:v>309608826</c:v>
                </c:pt>
                <c:pt idx="2">
                  <c:v>596700000</c:v>
                </c:pt>
                <c:pt idx="3">
                  <c:v>310320868</c:v>
                </c:pt>
                <c:pt idx="4">
                  <c:v>194969571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36-4259-AC18-501F23E82D5B}"/>
            </c:ext>
          </c:extLst>
        </c:ser>
        <c:ser>
          <c:idx val="1"/>
          <c:order val="1"/>
          <c:tx>
            <c:strRef>
              <c:f>Sheet1!$D$13</c:f>
              <c:strCache>
                <c:ptCount val="1"/>
                <c:pt idx="0">
                  <c:v>2018-19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Sheet1!$B$14:$B$18</c:f>
              <c:strCache>
                <c:ptCount val="5"/>
                <c:pt idx="0">
                  <c:v>Madras</c:v>
                </c:pt>
                <c:pt idx="1">
                  <c:v>Delhi</c:v>
                </c:pt>
                <c:pt idx="2">
                  <c:v>Bombay</c:v>
                </c:pt>
                <c:pt idx="3">
                  <c:v>Kanpur</c:v>
                </c:pt>
                <c:pt idx="4">
                  <c:v>Kharagpur</c:v>
                </c:pt>
              </c:strCache>
            </c:strRef>
          </c:cat>
          <c:val>
            <c:numRef>
              <c:f>Sheet1!$D$14:$D$18</c:f>
              <c:numCache>
                <c:formatCode>"₹"\ #,##0.00</c:formatCode>
                <c:ptCount val="5"/>
                <c:pt idx="0">
                  <c:v>1368492534</c:v>
                </c:pt>
                <c:pt idx="1">
                  <c:v>450796210</c:v>
                </c:pt>
                <c:pt idx="2">
                  <c:v>756600000</c:v>
                </c:pt>
                <c:pt idx="3">
                  <c:v>270496071</c:v>
                </c:pt>
                <c:pt idx="4">
                  <c:v>277102370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36-4259-AC18-501F23E82D5B}"/>
            </c:ext>
          </c:extLst>
        </c:ser>
        <c:ser>
          <c:idx val="2"/>
          <c:order val="2"/>
          <c:tx>
            <c:strRef>
              <c:f>Sheet1!$E$13</c:f>
              <c:strCache>
                <c:ptCount val="1"/>
                <c:pt idx="0">
                  <c:v>2017-18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Sheet1!$B$14:$B$18</c:f>
              <c:strCache>
                <c:ptCount val="5"/>
                <c:pt idx="0">
                  <c:v>Madras</c:v>
                </c:pt>
                <c:pt idx="1">
                  <c:v>Delhi</c:v>
                </c:pt>
                <c:pt idx="2">
                  <c:v>Bombay</c:v>
                </c:pt>
                <c:pt idx="3">
                  <c:v>Kanpur</c:v>
                </c:pt>
                <c:pt idx="4">
                  <c:v>Kharagpur</c:v>
                </c:pt>
              </c:strCache>
            </c:strRef>
          </c:cat>
          <c:val>
            <c:numRef>
              <c:f>Sheet1!$E$14:$E$18</c:f>
              <c:numCache>
                <c:formatCode>"₹"\ #,##0.00</c:formatCode>
                <c:ptCount val="5"/>
                <c:pt idx="0">
                  <c:v>1057716173</c:v>
                </c:pt>
                <c:pt idx="1">
                  <c:v>270577543</c:v>
                </c:pt>
                <c:pt idx="2">
                  <c:v>463600000</c:v>
                </c:pt>
                <c:pt idx="3">
                  <c:v>308824752</c:v>
                </c:pt>
                <c:pt idx="4">
                  <c:v>292650000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36-4259-AC18-501F23E82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799820496"/>
        <c:axId val="1799819664"/>
      </c:barChart>
      <c:catAx>
        <c:axId val="179982049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819664"/>
        <c:crosses val="autoZero"/>
        <c:auto val="1"/>
        <c:lblAlgn val="ctr"/>
        <c:lblOffset val="100"/>
        <c:noMultiLvlLbl val="0"/>
      </c:catAx>
      <c:valAx>
        <c:axId val="179981966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82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Total Amount Received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Sheet1!$C$21</c:f>
              <c:strCache>
                <c:ptCount val="1"/>
                <c:pt idx="0">
                  <c:v>2019-20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Sheet1!$B$22:$B$26</c:f>
              <c:strCache>
                <c:ptCount val="5"/>
                <c:pt idx="0">
                  <c:v>Madras</c:v>
                </c:pt>
                <c:pt idx="1">
                  <c:v>Delhi</c:v>
                </c:pt>
                <c:pt idx="2">
                  <c:v>Bombay</c:v>
                </c:pt>
                <c:pt idx="3">
                  <c:v>Kanpur</c:v>
                </c:pt>
                <c:pt idx="4">
                  <c:v>Kharagpur</c:v>
                </c:pt>
              </c:strCache>
            </c:strRef>
          </c:cat>
          <c:val>
            <c:numRef>
              <c:f>Sheet1!$C$22:$C$26</c:f>
              <c:numCache>
                <c:formatCode>"₹"\ #,##0.00</c:formatCode>
                <c:ptCount val="5"/>
                <c:pt idx="0">
                  <c:v>5618752384</c:v>
                </c:pt>
                <c:pt idx="1">
                  <c:v>2584634826</c:v>
                </c:pt>
                <c:pt idx="2">
                  <c:v>2894448211</c:v>
                </c:pt>
                <c:pt idx="3">
                  <c:v>2700066718</c:v>
                </c:pt>
                <c:pt idx="4">
                  <c:v>259801587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56-46B9-9795-9D4DC381B5D7}"/>
            </c:ext>
          </c:extLst>
        </c:ser>
        <c:ser>
          <c:idx val="1"/>
          <c:order val="1"/>
          <c:tx>
            <c:strRef>
              <c:f>Sheet1!$D$21</c:f>
              <c:strCache>
                <c:ptCount val="1"/>
                <c:pt idx="0">
                  <c:v>2018-19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Sheet1!$B$22:$B$26</c:f>
              <c:strCache>
                <c:ptCount val="5"/>
                <c:pt idx="0">
                  <c:v>Madras</c:v>
                </c:pt>
                <c:pt idx="1">
                  <c:v>Delhi</c:v>
                </c:pt>
                <c:pt idx="2">
                  <c:v>Bombay</c:v>
                </c:pt>
                <c:pt idx="3">
                  <c:v>Kanpur</c:v>
                </c:pt>
                <c:pt idx="4">
                  <c:v>Kharagpur</c:v>
                </c:pt>
              </c:strCache>
            </c:strRef>
          </c:cat>
          <c:val>
            <c:numRef>
              <c:f>Sheet1!$D$22:$D$26</c:f>
              <c:numCache>
                <c:formatCode>"₹"\ #,##0.00</c:formatCode>
                <c:ptCount val="5"/>
                <c:pt idx="0">
                  <c:v>6591888522</c:v>
                </c:pt>
                <c:pt idx="1">
                  <c:v>2499762162</c:v>
                </c:pt>
                <c:pt idx="2">
                  <c:v>3054787443</c:v>
                </c:pt>
                <c:pt idx="3">
                  <c:v>2245409467</c:v>
                </c:pt>
                <c:pt idx="4">
                  <c:v>1626249488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56-46B9-9795-9D4DC381B5D7}"/>
            </c:ext>
          </c:extLst>
        </c:ser>
        <c:ser>
          <c:idx val="2"/>
          <c:order val="2"/>
          <c:tx>
            <c:strRef>
              <c:f>Sheet1!$E$21</c:f>
              <c:strCache>
                <c:ptCount val="1"/>
                <c:pt idx="0">
                  <c:v>2017-18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Sheet1!$B$22:$B$26</c:f>
              <c:strCache>
                <c:ptCount val="5"/>
                <c:pt idx="0">
                  <c:v>Madras</c:v>
                </c:pt>
                <c:pt idx="1">
                  <c:v>Delhi</c:v>
                </c:pt>
                <c:pt idx="2">
                  <c:v>Bombay</c:v>
                </c:pt>
                <c:pt idx="3">
                  <c:v>Kanpur</c:v>
                </c:pt>
                <c:pt idx="4">
                  <c:v>Kharagpur</c:v>
                </c:pt>
              </c:strCache>
            </c:strRef>
          </c:cat>
          <c:val>
            <c:numRef>
              <c:f>Sheet1!$E$22:$E$26</c:f>
              <c:numCache>
                <c:formatCode>"₹"\ #,##0.00</c:formatCode>
                <c:ptCount val="5"/>
                <c:pt idx="0">
                  <c:v>4234800169</c:v>
                </c:pt>
                <c:pt idx="1">
                  <c:v>5681995011</c:v>
                </c:pt>
                <c:pt idx="2">
                  <c:v>2498639984</c:v>
                </c:pt>
                <c:pt idx="3">
                  <c:v>2055838339</c:v>
                </c:pt>
                <c:pt idx="4">
                  <c:v>2343900000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56-46B9-9795-9D4DC381B5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803704752"/>
        <c:axId val="1803703920"/>
      </c:barChart>
      <c:catAx>
        <c:axId val="180370475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703920"/>
        <c:crosses val="autoZero"/>
        <c:auto val="1"/>
        <c:lblAlgn val="ctr"/>
        <c:lblOffset val="100"/>
        <c:noMultiLvlLbl val="0"/>
      </c:catAx>
      <c:valAx>
        <c:axId val="180370392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70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Expenditure Analysis(2019-20)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Sheet1!$E$6</c:f>
              <c:strCache>
                <c:ptCount val="1"/>
                <c:pt idx="0">
                  <c:v>Operational Expenditure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Sheet1!$D$7:$D$11</c:f>
              <c:strCache>
                <c:ptCount val="5"/>
                <c:pt idx="0">
                  <c:v>Madras</c:v>
                </c:pt>
                <c:pt idx="1">
                  <c:v>Delhi</c:v>
                </c:pt>
                <c:pt idx="2">
                  <c:v>Bombay</c:v>
                </c:pt>
                <c:pt idx="3">
                  <c:v>Kanpur</c:v>
                </c:pt>
                <c:pt idx="4">
                  <c:v>Kharagpur</c:v>
                </c:pt>
              </c:strCache>
            </c:strRef>
          </c:cat>
          <c:val>
            <c:numRef>
              <c:f>Sheet1!$E$7:$E$11</c:f>
              <c:numCache>
                <c:formatCode>"₹"\ #,##0.00</c:formatCode>
                <c:ptCount val="5"/>
                <c:pt idx="0">
                  <c:v>9765980361</c:v>
                </c:pt>
                <c:pt idx="1">
                  <c:v>6642396544</c:v>
                </c:pt>
                <c:pt idx="2">
                  <c:v>4179326243</c:v>
                </c:pt>
                <c:pt idx="3">
                  <c:v>6939802693</c:v>
                </c:pt>
                <c:pt idx="4">
                  <c:v>3404052531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2F-4EC9-97E4-40E803CB6F81}"/>
            </c:ext>
          </c:extLst>
        </c:ser>
        <c:ser>
          <c:idx val="1"/>
          <c:order val="1"/>
          <c:tx>
            <c:strRef>
              <c:f>Sheet1!$F$6</c:f>
              <c:strCache>
                <c:ptCount val="1"/>
                <c:pt idx="0">
                  <c:v>Capital Expenditure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Sheet1!$D$7:$D$11</c:f>
              <c:strCache>
                <c:ptCount val="5"/>
                <c:pt idx="0">
                  <c:v>Madras</c:v>
                </c:pt>
                <c:pt idx="1">
                  <c:v>Delhi</c:v>
                </c:pt>
                <c:pt idx="2">
                  <c:v>Bombay</c:v>
                </c:pt>
                <c:pt idx="3">
                  <c:v>Kanpur</c:v>
                </c:pt>
                <c:pt idx="4">
                  <c:v>Kharagpur</c:v>
                </c:pt>
              </c:strCache>
            </c:strRef>
          </c:cat>
          <c:val>
            <c:numRef>
              <c:f>Sheet1!$F$7:$F$11</c:f>
              <c:numCache>
                <c:formatCode>"₹"\ #,##0.00</c:formatCode>
                <c:ptCount val="5"/>
                <c:pt idx="0">
                  <c:v>2303631730</c:v>
                </c:pt>
                <c:pt idx="1">
                  <c:v>2742495496</c:v>
                </c:pt>
                <c:pt idx="2">
                  <c:v>1599318692</c:v>
                </c:pt>
                <c:pt idx="3">
                  <c:v>927169251</c:v>
                </c:pt>
                <c:pt idx="4">
                  <c:v>816320809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2F-4EC9-97E4-40E803CB6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558013648"/>
        <c:axId val="1558015728"/>
      </c:barChart>
      <c:catAx>
        <c:axId val="15580136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8015728"/>
        <c:crosses val="autoZero"/>
        <c:auto val="1"/>
        <c:lblAlgn val="ctr"/>
        <c:lblOffset val="100"/>
        <c:noMultiLvlLbl val="0"/>
      </c:catAx>
      <c:valAx>
        <c:axId val="155801572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801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Total Expenditure (2019-20)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Sheet1!$E$25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Sheet1!$D$26:$D$30</c:f>
              <c:strCache>
                <c:ptCount val="5"/>
                <c:pt idx="0">
                  <c:v>Madras</c:v>
                </c:pt>
                <c:pt idx="1">
                  <c:v>Delhi</c:v>
                </c:pt>
                <c:pt idx="2">
                  <c:v>Bombay</c:v>
                </c:pt>
                <c:pt idx="3">
                  <c:v>Kanpur</c:v>
                </c:pt>
                <c:pt idx="4">
                  <c:v>Kharagpur</c:v>
                </c:pt>
              </c:strCache>
            </c:strRef>
          </c:cat>
          <c:val>
            <c:numRef>
              <c:f>Sheet1!$E$26:$E$30</c:f>
              <c:numCache>
                <c:formatCode>"₹"\ #,##0.00</c:formatCode>
                <c:ptCount val="5"/>
                <c:pt idx="0">
                  <c:v>12069612091</c:v>
                </c:pt>
                <c:pt idx="1">
                  <c:v>9384892040</c:v>
                </c:pt>
                <c:pt idx="2">
                  <c:v>5778644935</c:v>
                </c:pt>
                <c:pt idx="3">
                  <c:v>7866971944</c:v>
                </c:pt>
                <c:pt idx="4">
                  <c:v>4220373340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10-4217-9FA4-D144B1176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799895920"/>
        <c:axId val="1799898416"/>
      </c:barChart>
      <c:catAx>
        <c:axId val="17998959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898416"/>
        <c:crosses val="autoZero"/>
        <c:auto val="1"/>
        <c:lblAlgn val="ctr"/>
        <c:lblOffset val="100"/>
        <c:noMultiLvlLbl val="0"/>
      </c:catAx>
      <c:valAx>
        <c:axId val="179989841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89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D646-4088-60C6-AEB7-86E7D240F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60FEC-B48E-50DC-D458-9B8794998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7F4F4-00CB-C741-BE4C-EDF33F95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E5A0-F5C1-4240-98B9-02735340503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01677-0EB9-F069-5347-9E3236C0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9BDC-E2C4-3B92-4B4F-BD4359B0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A645-68D3-4544-89B6-EFED494C8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82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AB9E-42A9-C61C-9C4D-6513C164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355C1-F03E-3ABE-93C6-68609D731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A1682-DE81-4236-BA50-D59BD5E7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E5A0-F5C1-4240-98B9-02735340503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E9C72-3E04-FF68-22E0-2EF16860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8DDCD-3B35-E6BE-F52F-0E7D20A6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A645-68D3-4544-89B6-EFED494C8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98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8566A-B37F-8E1B-94AD-0FB92ADD5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BCA06-BA76-FD57-862C-C70B231C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B993F-95F9-5690-F9C6-36CAD7DB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E5A0-F5C1-4240-98B9-02735340503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039ED-132C-6758-EBA4-A6B07369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8DA67-98B9-5977-1716-A6D09DF3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A645-68D3-4544-89B6-EFED494C8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75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FA7B-8CF9-BA8B-61BD-03D07B8C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4AC3C-CE48-EF35-A715-D521C91C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7D224-0661-F810-69EA-546D0109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E5A0-F5C1-4240-98B9-02735340503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5F7F9-B60F-B87B-07F7-434B31E1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49946-5934-C337-B732-2906D7EC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A645-68D3-4544-89B6-EFED494C8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07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5D88-2EDB-FCE1-9408-7E582CDA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97C0-2424-63B8-AD03-85E0A254F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24EA3-ECF2-140A-1A0A-6E91DA16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E5A0-F5C1-4240-98B9-02735340503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E808D-B75D-560A-9543-CD9D53F4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A9DD-AFBB-7447-F8D7-B6D2448C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A645-68D3-4544-89B6-EFED494C8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9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ED75-C256-CE8E-8EF0-19CE7490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5E4AE-462F-1A57-08BF-709022B5B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904BE-D956-502F-A152-4078E783B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0E91-00AB-D9C1-FDF9-ADAE649D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E5A0-F5C1-4240-98B9-02735340503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EA861-0F76-C88F-D136-A1E79518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74F17-E2A5-42AA-0A14-166A15AB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A645-68D3-4544-89B6-EFED494C8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8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D4E8-115A-B05E-9E01-C8850AA6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11F9D-674E-369E-D7B6-0E06F19D5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1DCAE-A45B-5888-386D-3A7538818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DC2E4-51DF-F8CB-8C2F-CA2F218BC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A9D44-9BCB-F020-25FF-8EB8A9EF0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7F2AA-5DD6-A52C-0A2E-EAD422DC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E5A0-F5C1-4240-98B9-02735340503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0ADD4-FBD8-AD50-E6E3-6D94ED2A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58504-83AF-9079-EE10-7A243EA7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A645-68D3-4544-89B6-EFED494C8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2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5274-C4D4-A797-D008-78BED202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5CC2B-9A10-E929-FE11-89E75CF1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E5A0-F5C1-4240-98B9-02735340503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4ECFB-58C3-AA8C-0029-789217A5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7B98D-816A-3216-6375-00220B7D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A645-68D3-4544-89B6-EFED494C8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08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1EE9C-86BA-AFE2-40EF-81346EED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E5A0-F5C1-4240-98B9-02735340503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9F3E4-1712-6DA6-ABE1-C7CF2601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3254B-656E-6E85-1074-A4E711AC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A645-68D3-4544-89B6-EFED494C8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22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B256-502E-62FB-7F8B-94A68316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3354-1CF6-4779-AF27-FA58D05D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61ECC-DA11-A1B4-9E0C-73CAA13E9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B8F0B-84F0-D7C2-6A11-630F7624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E5A0-F5C1-4240-98B9-02735340503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597FB-CFF8-2ABF-EB45-298B1498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C0B55-47AE-CCEB-187C-7749BF74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A645-68D3-4544-89B6-EFED494C8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68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7D9-A6C3-BE24-794B-C8FCEE17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048DD-D3F1-2C66-70A4-22A719D0A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AD8E6-71A3-D185-4DE3-BE06F959C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FB484-2F57-B224-35AF-9B9B0126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E5A0-F5C1-4240-98B9-02735340503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66BE4-A056-60EC-DE5D-C83334BC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640FC-6318-77A0-1174-4ECE57D3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A645-68D3-4544-89B6-EFED494C8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84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A1B0-1FB3-8B78-E490-0DAE697F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AD4F0-EBCB-2A8C-BA13-FA59721BF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9B47C-131E-7361-6D55-2C67FDD26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0E5A0-F5C1-4240-98B9-02735340503F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9715C-8840-311C-42DD-5E4188DD9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DAE7A-15B9-4A3C-37B5-DBE846BBF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7A645-68D3-4544-89B6-EFED494C8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64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lakumaranknd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7039EE-2E03-CDF6-231E-8A0EC04DA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351" y="4804913"/>
            <a:ext cx="5149970" cy="156138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By:</a:t>
            </a:r>
          </a:p>
          <a:p>
            <a:pPr algn="l"/>
            <a:r>
              <a:rPr lang="en-US" dirty="0" err="1"/>
              <a:t>Balakumaran</a:t>
            </a:r>
            <a:r>
              <a:rPr lang="en-US" dirty="0"/>
              <a:t> K</a:t>
            </a:r>
          </a:p>
          <a:p>
            <a:pPr algn="l"/>
            <a:r>
              <a:rPr lang="en-US" dirty="0"/>
              <a:t>Mail: </a:t>
            </a:r>
            <a:r>
              <a:rPr lang="en-US" dirty="0">
                <a:hlinkClick r:id="rId2"/>
              </a:rPr>
              <a:t>balakumaranknd@gmail.com</a:t>
            </a:r>
            <a:endParaRPr lang="en-US" dirty="0"/>
          </a:p>
          <a:p>
            <a:pPr algn="l"/>
            <a:r>
              <a:rPr lang="en-US" dirty="0"/>
              <a:t>Phone: 9940800973</a:t>
            </a:r>
          </a:p>
          <a:p>
            <a:pPr algn="l"/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IN" b="0" i="0" dirty="0">
                <a:effectLst/>
                <a:latin typeface="-apple-system"/>
              </a:rPr>
              <a:t>www.linkedin.com/in/balakumaranknd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59BDD2-9EAE-5318-584D-396F6E74F05C}"/>
              </a:ext>
            </a:extLst>
          </p:cNvPr>
          <p:cNvSpPr/>
          <p:nvPr/>
        </p:nvSpPr>
        <p:spPr>
          <a:xfrm>
            <a:off x="1742536" y="2311727"/>
            <a:ext cx="911982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Analysis of Top 5 Institutes in NIRF Ranking</a:t>
            </a:r>
            <a:endParaRPr lang="en-IN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92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FB1D-8F00-6C8E-4902-7C9BDB5E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61" y="192086"/>
            <a:ext cx="10515600" cy="873144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IIT Madras</a:t>
            </a:r>
            <a:endParaRPr lang="en-IN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B8226-1658-174B-844F-1CA1B5A31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77" y="1237420"/>
            <a:ext cx="3383573" cy="1112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F0E24C-BFF9-DCA3-FDCE-DC19A7B6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07" y="2522226"/>
            <a:ext cx="4629739" cy="41030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A89E4D-6476-CBA2-F3D8-5CFC6EF79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784" y="1065230"/>
            <a:ext cx="3375953" cy="1097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694E76-EB71-DA04-FB1C-DB4D93147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681" y="2442314"/>
            <a:ext cx="4937224" cy="441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6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8BBABE-E8D4-AD8A-733B-D2C2823D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61" y="192086"/>
            <a:ext cx="10515600" cy="873144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IIT Delhi</a:t>
            </a:r>
            <a:endParaRPr lang="en-IN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FE97B-900A-F074-9049-D1C6570D4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1" y="1230977"/>
            <a:ext cx="3368332" cy="1097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21131A-EA52-60FC-46C5-A5D05535E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22" y="2494099"/>
            <a:ext cx="4716981" cy="4150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DBD97B-1FB3-0359-8D5D-FBA0157A9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730" y="1065230"/>
            <a:ext cx="3398815" cy="1097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77F4A3-986A-5D23-E279-6F0220F92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322" y="2162605"/>
            <a:ext cx="5198489" cy="462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8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CFE55E-848E-E8E7-0E12-B7F91D6F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61" y="192086"/>
            <a:ext cx="10515600" cy="873144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IIT Bombay</a:t>
            </a:r>
            <a:endParaRPr lang="en-IN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350233-20BB-1589-C597-C13C4C0FB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68" y="1221194"/>
            <a:ext cx="3414056" cy="1097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A09E3-0264-D13C-8EDE-C05521538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69" y="2382201"/>
            <a:ext cx="4834100" cy="41788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B165DC-D5AF-9094-6A1E-39712995B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056" y="1292447"/>
            <a:ext cx="3368332" cy="10897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1BBB6F-C28D-0D36-3647-F1AF9E5EB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269" y="2382909"/>
            <a:ext cx="4844273" cy="428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0268A5-6922-F2B6-3F68-699350C6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61" y="192086"/>
            <a:ext cx="10515600" cy="873144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IIT Kanpur</a:t>
            </a:r>
            <a:endParaRPr lang="en-IN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3B6B4-5A11-BE10-4577-ACD1E8EB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04" y="1183685"/>
            <a:ext cx="3452159" cy="1059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9CBE99-6117-9CE9-DB5B-AF9EC498C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61" y="2332512"/>
            <a:ext cx="5352260" cy="4525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38138F-D5A5-90D5-39E6-D89414416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280" y="1065230"/>
            <a:ext cx="3467400" cy="9068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015EB7-3B22-B808-3FDA-93C70D1A8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043" y="2240909"/>
            <a:ext cx="5279796" cy="461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E9A632-4497-E288-1391-2AA87194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61" y="192086"/>
            <a:ext cx="10515600" cy="873144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IIT Kharagpur</a:t>
            </a:r>
            <a:endParaRPr lang="en-IN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6F485-9689-9510-5614-0EA712E28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85" y="1141970"/>
            <a:ext cx="3475021" cy="1104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F49A65-7162-6140-9D6F-0E78C24F4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61" y="2323706"/>
            <a:ext cx="5055406" cy="4416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BEC1F3-76A1-D24D-20FB-F47DB8267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411" y="1141970"/>
            <a:ext cx="3452159" cy="1120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1C3948-66CF-98A5-094C-DF1914C2E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433" y="2323706"/>
            <a:ext cx="5097470" cy="453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8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58B8-D9AE-B526-C626-E04192C9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40" y="320512"/>
            <a:ext cx="10515600" cy="424206"/>
          </a:xfrm>
        </p:spPr>
        <p:txBody>
          <a:bodyPr>
            <a:no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UG Placement Salary</a:t>
            </a:r>
            <a:endParaRPr lang="en-IN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8585C-3ACB-1D52-568D-63BA1946F066}"/>
              </a:ext>
            </a:extLst>
          </p:cNvPr>
          <p:cNvSpPr txBox="1"/>
          <p:nvPr/>
        </p:nvSpPr>
        <p:spPr>
          <a:xfrm>
            <a:off x="939497" y="1002313"/>
            <a:ext cx="152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 IIT - Madras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44AC4-2B18-3350-34A7-CDB33377445B}"/>
              </a:ext>
            </a:extLst>
          </p:cNvPr>
          <p:cNvSpPr txBox="1"/>
          <p:nvPr/>
        </p:nvSpPr>
        <p:spPr>
          <a:xfrm>
            <a:off x="4517010" y="1002313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IIT - Delhi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247E7-0BD2-2778-1184-C869D8C7F5D4}"/>
              </a:ext>
            </a:extLst>
          </p:cNvPr>
          <p:cNvSpPr txBox="1"/>
          <p:nvPr/>
        </p:nvSpPr>
        <p:spPr>
          <a:xfrm>
            <a:off x="9128182" y="1002313"/>
            <a:ext cx="15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 IIT - Bombay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3776F-0D96-ABA7-46EA-D49F58F21B93}"/>
              </a:ext>
            </a:extLst>
          </p:cNvPr>
          <p:cNvSpPr txBox="1"/>
          <p:nvPr/>
        </p:nvSpPr>
        <p:spPr>
          <a:xfrm>
            <a:off x="2444173" y="3975698"/>
            <a:ext cx="148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 IIT - Kanpur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2D8F3-A2EC-8FFB-B120-61A580B2DBFF}"/>
              </a:ext>
            </a:extLst>
          </p:cNvPr>
          <p:cNvSpPr txBox="1"/>
          <p:nvPr/>
        </p:nvSpPr>
        <p:spPr>
          <a:xfrm>
            <a:off x="7114094" y="4063042"/>
            <a:ext cx="17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IIT - Kharagpur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B9593-2AEF-76DE-FDB2-BD455259A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1" y="1534977"/>
            <a:ext cx="3406435" cy="2149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85A1A8-9DE5-C22B-81A5-1CA52CDC6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050" y="1557839"/>
            <a:ext cx="3459780" cy="21033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30A336-804C-3108-62AE-AE6752CAD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250" y="1557839"/>
            <a:ext cx="3436918" cy="20728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A9A74C-791A-57AE-C380-4AAE6B09C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16" y="4469949"/>
            <a:ext cx="3421677" cy="2171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421A07-BC6F-9B5B-4348-2756ABD63B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7066" y="4436032"/>
            <a:ext cx="3261643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68CB11-5F25-685F-EFA2-0E530282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40" y="320512"/>
            <a:ext cx="10515600" cy="424206"/>
          </a:xfrm>
        </p:spPr>
        <p:txBody>
          <a:bodyPr>
            <a:no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UG Placement Salary</a:t>
            </a:r>
            <a:endParaRPr lang="en-IN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6934F9-284E-E0F7-051A-31DC2238B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480" y="1706816"/>
            <a:ext cx="5796291" cy="384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2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58B8-D9AE-B526-C626-E04192C9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40" y="320512"/>
            <a:ext cx="10515600" cy="424206"/>
          </a:xfrm>
        </p:spPr>
        <p:txBody>
          <a:bodyPr>
            <a:no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PG Placement Salary</a:t>
            </a:r>
            <a:endParaRPr lang="en-IN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8585C-3ACB-1D52-568D-63BA1946F066}"/>
              </a:ext>
            </a:extLst>
          </p:cNvPr>
          <p:cNvSpPr txBox="1"/>
          <p:nvPr/>
        </p:nvSpPr>
        <p:spPr>
          <a:xfrm>
            <a:off x="939497" y="1002313"/>
            <a:ext cx="152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 IIT - Madras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44AC4-2B18-3350-34A7-CDB33377445B}"/>
              </a:ext>
            </a:extLst>
          </p:cNvPr>
          <p:cNvSpPr txBox="1"/>
          <p:nvPr/>
        </p:nvSpPr>
        <p:spPr>
          <a:xfrm>
            <a:off x="4517010" y="1002313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IIT - Delhi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247E7-0BD2-2778-1184-C869D8C7F5D4}"/>
              </a:ext>
            </a:extLst>
          </p:cNvPr>
          <p:cNvSpPr txBox="1"/>
          <p:nvPr/>
        </p:nvSpPr>
        <p:spPr>
          <a:xfrm>
            <a:off x="9128182" y="1002313"/>
            <a:ext cx="15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 IIT - Bombay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3776F-0D96-ABA7-46EA-D49F58F21B93}"/>
              </a:ext>
            </a:extLst>
          </p:cNvPr>
          <p:cNvSpPr txBox="1"/>
          <p:nvPr/>
        </p:nvSpPr>
        <p:spPr>
          <a:xfrm>
            <a:off x="2444173" y="3975698"/>
            <a:ext cx="148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 IIT - Kanpur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2D8F3-A2EC-8FFB-B120-61A580B2DBFF}"/>
              </a:ext>
            </a:extLst>
          </p:cNvPr>
          <p:cNvSpPr txBox="1"/>
          <p:nvPr/>
        </p:nvSpPr>
        <p:spPr>
          <a:xfrm>
            <a:off x="7114094" y="4063042"/>
            <a:ext cx="17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IIT - Kharagpur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62FAB-B918-7378-897E-E6966628A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0" y="1622020"/>
            <a:ext cx="3574090" cy="2103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47F075-EAA4-93EE-2B8F-FD44D319A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067" y="1500089"/>
            <a:ext cx="3436918" cy="22252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2AA8D9-BD58-4711-C621-045A7305C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808" y="1498292"/>
            <a:ext cx="3444538" cy="21109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EDC616-5475-50D6-4CAD-67EDFAE8A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244" y="4388462"/>
            <a:ext cx="3505504" cy="21490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87C5AF-0056-F92F-4DA1-1E55D6B7C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021" y="4487684"/>
            <a:ext cx="3383573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42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D95A2F-EC28-B9F3-42AA-0D0B86BE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40" y="320512"/>
            <a:ext cx="10515600" cy="424206"/>
          </a:xfrm>
        </p:spPr>
        <p:txBody>
          <a:bodyPr>
            <a:no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PG Placement Salary</a:t>
            </a:r>
            <a:endParaRPr lang="en-IN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C79A9C-CC8B-3EF4-1A9E-6976A9AD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479" y="1417653"/>
            <a:ext cx="5959042" cy="40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68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A9B26-40B3-F9C2-8AD7-E67BB857D543}"/>
              </a:ext>
            </a:extLst>
          </p:cNvPr>
          <p:cNvSpPr txBox="1"/>
          <p:nvPr/>
        </p:nvSpPr>
        <p:spPr>
          <a:xfrm>
            <a:off x="1239328" y="2921168"/>
            <a:ext cx="9713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3.Funding Received</a:t>
            </a:r>
            <a:endParaRPr lang="en-IN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982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C52950-B365-FAE6-C829-0F424F7483BD}"/>
              </a:ext>
            </a:extLst>
          </p:cNvPr>
          <p:cNvSpPr txBox="1"/>
          <p:nvPr/>
        </p:nvSpPr>
        <p:spPr>
          <a:xfrm>
            <a:off x="381719" y="268221"/>
            <a:ext cx="798590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About Myself</a:t>
            </a:r>
            <a:endParaRPr lang="en-IN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31C05A-A967-58EF-3047-8D6C98910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19" y="1454689"/>
            <a:ext cx="6096719" cy="43163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Post Graduate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Data Science and Engineering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B.E. Mechanical Engineering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Two years of experience as Data Associate at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Alexa Data Services, Amazon India Development Centre.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IN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www.linkedin.com/in/balakumaranknd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GitHub: https://github.com/balakumaranknd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65B62D-3991-FE6E-E7B0-992C67BFF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43661"/>
              </p:ext>
            </p:extLst>
          </p:nvPr>
        </p:nvGraphicFramePr>
        <p:xfrm>
          <a:off x="6625086" y="1454689"/>
          <a:ext cx="4796288" cy="3013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0321">
                  <a:extLst>
                    <a:ext uri="{9D8B030D-6E8A-4147-A177-3AD203B41FA5}">
                      <a16:colId xmlns:a16="http://schemas.microsoft.com/office/drawing/2014/main" val="3316554796"/>
                    </a:ext>
                  </a:extLst>
                </a:gridCol>
                <a:gridCol w="2265967">
                  <a:extLst>
                    <a:ext uri="{9D8B030D-6E8A-4147-A177-3AD203B41FA5}">
                      <a16:colId xmlns:a16="http://schemas.microsoft.com/office/drawing/2014/main" val="932831496"/>
                    </a:ext>
                  </a:extLst>
                </a:gridCol>
              </a:tblGrid>
              <a:tr h="57891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IN" sz="1100" dirty="0">
                          <a:effectLst/>
                        </a:rPr>
                        <a:t>Programming &amp; Database Management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: Python, SQL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9089568"/>
                  </a:ext>
                </a:extLst>
              </a:tr>
              <a:tr h="57891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IN" sz="1100">
                          <a:effectLst/>
                        </a:rPr>
                        <a:t>EDA Libraries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: </a:t>
                      </a:r>
                      <a:r>
                        <a:rPr lang="en-IN" sz="1100" dirty="0" err="1">
                          <a:effectLst/>
                        </a:rPr>
                        <a:t>Numpy</a:t>
                      </a:r>
                      <a:r>
                        <a:rPr lang="en-IN" sz="1100" dirty="0">
                          <a:effectLst/>
                        </a:rPr>
                        <a:t>, Pandas, </a:t>
                      </a:r>
                      <a:r>
                        <a:rPr lang="en-IN" sz="1100" dirty="0" err="1">
                          <a:effectLst/>
                        </a:rPr>
                        <a:t>Plotly</a:t>
                      </a:r>
                      <a:r>
                        <a:rPr lang="en-IN" sz="1100" dirty="0">
                          <a:effectLst/>
                        </a:rPr>
                        <a:t>, Seaborn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7251094"/>
                  </a:ext>
                </a:extLst>
              </a:tr>
              <a:tr h="57891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IN" sz="1100">
                          <a:effectLst/>
                        </a:rPr>
                        <a:t>Visualization Tools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: Tableau, Excel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0214545"/>
                  </a:ext>
                </a:extLst>
              </a:tr>
              <a:tr h="57891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IN" sz="1100">
                          <a:effectLst/>
                        </a:rPr>
                        <a:t>Statistical Methods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: Hypothesis Testing, Chi-square Test, ANOVA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136891"/>
                  </a:ext>
                </a:extLst>
              </a:tr>
              <a:tr h="698132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</a:pPr>
                      <a:r>
                        <a:rPr lang="en-IN" sz="1100">
                          <a:effectLst/>
                        </a:rPr>
                        <a:t>ML Algorithms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: Regression, Classification, Unsupervised Learning.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98891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8FBFAD-84CD-06EB-58DE-4B8C134E4160}"/>
              </a:ext>
            </a:extLst>
          </p:cNvPr>
          <p:cNvSpPr txBox="1"/>
          <p:nvPr/>
        </p:nvSpPr>
        <p:spPr>
          <a:xfrm>
            <a:off x="6823494" y="529831"/>
            <a:ext cx="29915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My Skills</a:t>
            </a:r>
            <a:r>
              <a:rPr lang="en-US" sz="5200" dirty="0"/>
              <a:t>:</a:t>
            </a:r>
            <a:endParaRPr lang="en-IN" sz="5200" dirty="0"/>
          </a:p>
        </p:txBody>
      </p:sp>
    </p:spTree>
    <p:extLst>
      <p:ext uri="{BB962C8B-B14F-4D97-AF65-F5344CB8AC3E}">
        <p14:creationId xmlns:p14="http://schemas.microsoft.com/office/powerpoint/2010/main" val="3247793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B9D7D4-DF4F-5595-DE9B-D6B03F09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40" y="320512"/>
            <a:ext cx="10515600" cy="424206"/>
          </a:xfrm>
        </p:spPr>
        <p:txBody>
          <a:bodyPr>
            <a:no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Sponsored Research Funding</a:t>
            </a:r>
            <a:endParaRPr lang="en-IN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EAF1C3-ED40-E086-3237-E1F6F1BCE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411405"/>
              </p:ext>
            </p:extLst>
          </p:nvPr>
        </p:nvGraphicFramePr>
        <p:xfrm>
          <a:off x="1073869" y="2406861"/>
          <a:ext cx="4450238" cy="203316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57487">
                  <a:extLst>
                    <a:ext uri="{9D8B030D-6E8A-4147-A177-3AD203B41FA5}">
                      <a16:colId xmlns:a16="http://schemas.microsoft.com/office/drawing/2014/main" val="1190657127"/>
                    </a:ext>
                  </a:extLst>
                </a:gridCol>
                <a:gridCol w="1230917">
                  <a:extLst>
                    <a:ext uri="{9D8B030D-6E8A-4147-A177-3AD203B41FA5}">
                      <a16:colId xmlns:a16="http://schemas.microsoft.com/office/drawing/2014/main" val="4184108526"/>
                    </a:ext>
                  </a:extLst>
                </a:gridCol>
                <a:gridCol w="1230917">
                  <a:extLst>
                    <a:ext uri="{9D8B030D-6E8A-4147-A177-3AD203B41FA5}">
                      <a16:colId xmlns:a16="http://schemas.microsoft.com/office/drawing/2014/main" val="2677957629"/>
                    </a:ext>
                  </a:extLst>
                </a:gridCol>
                <a:gridCol w="1230917">
                  <a:extLst>
                    <a:ext uri="{9D8B030D-6E8A-4147-A177-3AD203B41FA5}">
                      <a16:colId xmlns:a16="http://schemas.microsoft.com/office/drawing/2014/main" val="1133001715"/>
                    </a:ext>
                  </a:extLst>
                </a:gridCol>
              </a:tblGrid>
              <a:tr h="338861"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2019-20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2018-19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2017-18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815755"/>
                  </a:ext>
                </a:extLst>
              </a:tr>
              <a:tr h="3388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Madras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₹ 1,71,52,92,173.00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1,36,84,92,534.00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1,05,77,16,173.00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7550883"/>
                  </a:ext>
                </a:extLst>
              </a:tr>
              <a:tr h="3388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Delhi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30,96,08,826.00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45,07,96,210.00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27,05,77,543.00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462022"/>
                  </a:ext>
                </a:extLst>
              </a:tr>
              <a:tr h="3388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Bombay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59,67,00,000.00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75,66,00,000.00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46,36,00,000.00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3913242"/>
                  </a:ext>
                </a:extLst>
              </a:tr>
              <a:tr h="3388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Kanpur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31,03,20,868.00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27,04,96,071.00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30,88,24,752.00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7027543"/>
                  </a:ext>
                </a:extLst>
              </a:tr>
              <a:tr h="3388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Kharagpur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19,49,69,571.00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27,71,02,370.00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₹ 29,26,50,000.00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5692176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2551408-1FF2-4E26-979C-910B7C3BE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251771"/>
              </p:ext>
            </p:extLst>
          </p:nvPr>
        </p:nvGraphicFramePr>
        <p:xfrm>
          <a:off x="6096000" y="1548441"/>
          <a:ext cx="5206738" cy="3391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5555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2ED717-DE3C-AF9D-84CC-29449C57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40" y="320512"/>
            <a:ext cx="10515600" cy="424206"/>
          </a:xfrm>
        </p:spPr>
        <p:txBody>
          <a:bodyPr>
            <a:no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Consultancy Project Funding</a:t>
            </a:r>
            <a:endParaRPr lang="en-IN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5A90C4-3E9F-451D-BA2F-F87D20AAF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343386"/>
              </p:ext>
            </p:extLst>
          </p:nvPr>
        </p:nvGraphicFramePr>
        <p:xfrm>
          <a:off x="1169382" y="1882071"/>
          <a:ext cx="4807211" cy="25108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18249">
                  <a:extLst>
                    <a:ext uri="{9D8B030D-6E8A-4147-A177-3AD203B41FA5}">
                      <a16:colId xmlns:a16="http://schemas.microsoft.com/office/drawing/2014/main" val="3992629305"/>
                    </a:ext>
                  </a:extLst>
                </a:gridCol>
                <a:gridCol w="1329654">
                  <a:extLst>
                    <a:ext uri="{9D8B030D-6E8A-4147-A177-3AD203B41FA5}">
                      <a16:colId xmlns:a16="http://schemas.microsoft.com/office/drawing/2014/main" val="2409144190"/>
                    </a:ext>
                  </a:extLst>
                </a:gridCol>
                <a:gridCol w="1329654">
                  <a:extLst>
                    <a:ext uri="{9D8B030D-6E8A-4147-A177-3AD203B41FA5}">
                      <a16:colId xmlns:a16="http://schemas.microsoft.com/office/drawing/2014/main" val="416354826"/>
                    </a:ext>
                  </a:extLst>
                </a:gridCol>
                <a:gridCol w="1329654">
                  <a:extLst>
                    <a:ext uri="{9D8B030D-6E8A-4147-A177-3AD203B41FA5}">
                      <a16:colId xmlns:a16="http://schemas.microsoft.com/office/drawing/2014/main" val="1572839658"/>
                    </a:ext>
                  </a:extLst>
                </a:gridCol>
              </a:tblGrid>
              <a:tr h="418470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2019-20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2018-19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2017-18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1345964"/>
                  </a:ext>
                </a:extLst>
              </a:tr>
              <a:tr h="4184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Madras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₹ 5,61,87,52,384.00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₹ 6,59,18,88,522.00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₹ 4,23,48,00,169.00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0389524"/>
                  </a:ext>
                </a:extLst>
              </a:tr>
              <a:tr h="4184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Delhi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₹ 2,58,46,34,826.00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₹ 2,49,97,62,162.00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₹ 5,68,19,95,011.00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7323660"/>
                  </a:ext>
                </a:extLst>
              </a:tr>
              <a:tr h="4184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Bombay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₹ 2,89,44,48,211.00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₹ 3,05,47,87,443.00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₹ 2,49,86,39,984.00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0398956"/>
                  </a:ext>
                </a:extLst>
              </a:tr>
              <a:tr h="4184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Kanpur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₹ 2,70,00,66,718.00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₹ 2,24,54,09,467.00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₹ 2,05,58,38,339.00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7699843"/>
                  </a:ext>
                </a:extLst>
              </a:tr>
              <a:tr h="41847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Kharagpur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₹ 25,98,01,587.00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₹ 1,62,62,49,488.00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₹ 2,34,39,00,000.00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893749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15F35E9-6C82-0246-3192-B4CE874586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46725"/>
              </p:ext>
            </p:extLst>
          </p:nvPr>
        </p:nvGraphicFramePr>
        <p:xfrm>
          <a:off x="6215409" y="1387990"/>
          <a:ext cx="5351280" cy="370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52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7DB280-0E21-7D2B-AF0B-E8CE0792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40" y="320512"/>
            <a:ext cx="10515600" cy="424206"/>
          </a:xfrm>
        </p:spPr>
        <p:txBody>
          <a:bodyPr>
            <a:no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Total Funding</a:t>
            </a:r>
            <a:endParaRPr lang="en-IN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282062-98DD-6F45-B7D3-2B3159548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488747"/>
              </p:ext>
            </p:extLst>
          </p:nvPr>
        </p:nvGraphicFramePr>
        <p:xfrm>
          <a:off x="839444" y="1816084"/>
          <a:ext cx="4901481" cy="264279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34294">
                  <a:extLst>
                    <a:ext uri="{9D8B030D-6E8A-4147-A177-3AD203B41FA5}">
                      <a16:colId xmlns:a16="http://schemas.microsoft.com/office/drawing/2014/main" val="2932331744"/>
                    </a:ext>
                  </a:extLst>
                </a:gridCol>
                <a:gridCol w="1355729">
                  <a:extLst>
                    <a:ext uri="{9D8B030D-6E8A-4147-A177-3AD203B41FA5}">
                      <a16:colId xmlns:a16="http://schemas.microsoft.com/office/drawing/2014/main" val="748998516"/>
                    </a:ext>
                  </a:extLst>
                </a:gridCol>
                <a:gridCol w="1355729">
                  <a:extLst>
                    <a:ext uri="{9D8B030D-6E8A-4147-A177-3AD203B41FA5}">
                      <a16:colId xmlns:a16="http://schemas.microsoft.com/office/drawing/2014/main" val="56945233"/>
                    </a:ext>
                  </a:extLst>
                </a:gridCol>
                <a:gridCol w="1355729">
                  <a:extLst>
                    <a:ext uri="{9D8B030D-6E8A-4147-A177-3AD203B41FA5}">
                      <a16:colId xmlns:a16="http://schemas.microsoft.com/office/drawing/2014/main" val="2204401544"/>
                    </a:ext>
                  </a:extLst>
                </a:gridCol>
              </a:tblGrid>
              <a:tr h="440466"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2019-20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2018-19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2017-18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4415040"/>
                  </a:ext>
                </a:extLst>
              </a:tr>
              <a:tr h="4404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Madras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5,61,87,52,384.00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6,59,18,88,522.00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4,23,48,00,169.00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4537130"/>
                  </a:ext>
                </a:extLst>
              </a:tr>
              <a:tr h="4404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Delhi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2,58,46,34,826.00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2,49,97,62,162.00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5,68,19,95,011.00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191784"/>
                  </a:ext>
                </a:extLst>
              </a:tr>
              <a:tr h="4404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Bombay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2,89,44,48,211.00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3,05,47,87,443.00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2,49,86,39,984.00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2076004"/>
                  </a:ext>
                </a:extLst>
              </a:tr>
              <a:tr h="4404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Kanpur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2,70,00,66,718.00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2,24,54,09,467.00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2,05,58,38,339.00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9503465"/>
                  </a:ext>
                </a:extLst>
              </a:tr>
              <a:tr h="4404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Kharagpur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25,98,01,587.00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1,62,62,49,488.00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₹ 2,34,39,00,000.00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5568717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838C089-7D8D-6432-B9B8-228C12EFF5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589931"/>
              </p:ext>
            </p:extLst>
          </p:nvPr>
        </p:nvGraphicFramePr>
        <p:xfrm>
          <a:off x="6265682" y="1480008"/>
          <a:ext cx="5086874" cy="346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5863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A9B26-40B3-F9C2-8AD7-E67BB857D543}"/>
              </a:ext>
            </a:extLst>
          </p:cNvPr>
          <p:cNvSpPr txBox="1"/>
          <p:nvPr/>
        </p:nvSpPr>
        <p:spPr>
          <a:xfrm>
            <a:off x="1239328" y="2921168"/>
            <a:ext cx="9713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4. Expenditure</a:t>
            </a:r>
            <a:endParaRPr lang="en-IN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3362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58B8-D9AE-B526-C626-E04192C9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40" y="320512"/>
            <a:ext cx="10515600" cy="424206"/>
          </a:xfrm>
        </p:spPr>
        <p:txBody>
          <a:bodyPr>
            <a:no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Capital Expenditure</a:t>
            </a:r>
            <a:endParaRPr lang="en-IN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8585C-3ACB-1D52-568D-63BA1946F066}"/>
              </a:ext>
            </a:extLst>
          </p:cNvPr>
          <p:cNvSpPr txBox="1"/>
          <p:nvPr/>
        </p:nvSpPr>
        <p:spPr>
          <a:xfrm>
            <a:off x="939497" y="1002313"/>
            <a:ext cx="152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 IIT - Madras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44AC4-2B18-3350-34A7-CDB33377445B}"/>
              </a:ext>
            </a:extLst>
          </p:cNvPr>
          <p:cNvSpPr txBox="1"/>
          <p:nvPr/>
        </p:nvSpPr>
        <p:spPr>
          <a:xfrm>
            <a:off x="4517010" y="1002313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IIT - Delhi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247E7-0BD2-2778-1184-C869D8C7F5D4}"/>
              </a:ext>
            </a:extLst>
          </p:cNvPr>
          <p:cNvSpPr txBox="1"/>
          <p:nvPr/>
        </p:nvSpPr>
        <p:spPr>
          <a:xfrm>
            <a:off x="9128182" y="1002313"/>
            <a:ext cx="15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 IIT - Bombay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3776F-0D96-ABA7-46EA-D49F58F21B93}"/>
              </a:ext>
            </a:extLst>
          </p:cNvPr>
          <p:cNvSpPr txBox="1"/>
          <p:nvPr/>
        </p:nvSpPr>
        <p:spPr>
          <a:xfrm>
            <a:off x="2444173" y="3975698"/>
            <a:ext cx="148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IIT - Kanpur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2D8F3-A2EC-8FFB-B120-61A580B2DBFF}"/>
              </a:ext>
            </a:extLst>
          </p:cNvPr>
          <p:cNvSpPr txBox="1"/>
          <p:nvPr/>
        </p:nvSpPr>
        <p:spPr>
          <a:xfrm>
            <a:off x="7114094" y="4063042"/>
            <a:ext cx="17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IIT - Kharagpur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4E6C1-78A3-4066-22D0-68A0AD83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74" y="1371646"/>
            <a:ext cx="2926044" cy="27080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0C114B-8A18-B52E-37B5-54DB04003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84" y="1293633"/>
            <a:ext cx="2977336" cy="27694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2B2319-3EFD-BEC2-9ACB-931AE5FF1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616" y="1293633"/>
            <a:ext cx="3137112" cy="29033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E22B50-B055-BF1D-322D-EF34CFA3B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896" y="4345030"/>
            <a:ext cx="2793915" cy="252879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C370593-CA25-9BA9-411A-F16A35061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015" y="4416055"/>
            <a:ext cx="2645597" cy="241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98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58B8-D9AE-B526-C626-E04192C9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40" y="320512"/>
            <a:ext cx="10515600" cy="424206"/>
          </a:xfrm>
        </p:spPr>
        <p:txBody>
          <a:bodyPr>
            <a:no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Operational Expenditure</a:t>
            </a:r>
            <a:endParaRPr lang="en-IN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8585C-3ACB-1D52-568D-63BA1946F066}"/>
              </a:ext>
            </a:extLst>
          </p:cNvPr>
          <p:cNvSpPr txBox="1"/>
          <p:nvPr/>
        </p:nvSpPr>
        <p:spPr>
          <a:xfrm>
            <a:off x="939497" y="1002313"/>
            <a:ext cx="152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 IIT - Madras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44AC4-2B18-3350-34A7-CDB33377445B}"/>
              </a:ext>
            </a:extLst>
          </p:cNvPr>
          <p:cNvSpPr txBox="1"/>
          <p:nvPr/>
        </p:nvSpPr>
        <p:spPr>
          <a:xfrm>
            <a:off x="4517010" y="1002313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IIT - Delhi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247E7-0BD2-2778-1184-C869D8C7F5D4}"/>
              </a:ext>
            </a:extLst>
          </p:cNvPr>
          <p:cNvSpPr txBox="1"/>
          <p:nvPr/>
        </p:nvSpPr>
        <p:spPr>
          <a:xfrm>
            <a:off x="9128182" y="1002313"/>
            <a:ext cx="15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 IIT - Bombay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3776F-0D96-ABA7-46EA-D49F58F21B93}"/>
              </a:ext>
            </a:extLst>
          </p:cNvPr>
          <p:cNvSpPr txBox="1"/>
          <p:nvPr/>
        </p:nvSpPr>
        <p:spPr>
          <a:xfrm>
            <a:off x="2444173" y="3975698"/>
            <a:ext cx="148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IIT - Kanpur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2D8F3-A2EC-8FFB-B120-61A580B2DBFF}"/>
              </a:ext>
            </a:extLst>
          </p:cNvPr>
          <p:cNvSpPr txBox="1"/>
          <p:nvPr/>
        </p:nvSpPr>
        <p:spPr>
          <a:xfrm>
            <a:off x="7114094" y="4063042"/>
            <a:ext cx="17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IIT - Kharagpur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D93CD-FD8F-D3CE-9655-5FF736F8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02" y="1371645"/>
            <a:ext cx="2665071" cy="25481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5C38CA-AAFC-0E97-A9C7-CEBF7225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812" y="1371645"/>
            <a:ext cx="2852816" cy="26291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383180-C905-DB16-B105-305D63C63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765" y="1371313"/>
            <a:ext cx="2852816" cy="26043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7E2A0B-A58B-B0DE-6479-1349C7E07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071" y="4289123"/>
            <a:ext cx="2665071" cy="24165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9E82BA-11B2-BDE7-5CB2-78530E7FF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424" y="4361499"/>
            <a:ext cx="2665071" cy="251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1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FC7C2E-9FDC-6278-8A24-AA25C562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40" y="320512"/>
            <a:ext cx="10515600" cy="424206"/>
          </a:xfrm>
        </p:spPr>
        <p:txBody>
          <a:bodyPr>
            <a:no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Expenditure Analysis (2019-20)</a:t>
            </a:r>
            <a:endParaRPr lang="en-IN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758BBE-AF64-0D36-6857-B68BD57EC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427370"/>
              </p:ext>
            </p:extLst>
          </p:nvPr>
        </p:nvGraphicFramePr>
        <p:xfrm>
          <a:off x="785003" y="1708030"/>
          <a:ext cx="4011284" cy="244990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85426">
                  <a:extLst>
                    <a:ext uri="{9D8B030D-6E8A-4147-A177-3AD203B41FA5}">
                      <a16:colId xmlns:a16="http://schemas.microsoft.com/office/drawing/2014/main" val="1924416395"/>
                    </a:ext>
                  </a:extLst>
                </a:gridCol>
                <a:gridCol w="1767209">
                  <a:extLst>
                    <a:ext uri="{9D8B030D-6E8A-4147-A177-3AD203B41FA5}">
                      <a16:colId xmlns:a16="http://schemas.microsoft.com/office/drawing/2014/main" val="2324528797"/>
                    </a:ext>
                  </a:extLst>
                </a:gridCol>
                <a:gridCol w="1458649">
                  <a:extLst>
                    <a:ext uri="{9D8B030D-6E8A-4147-A177-3AD203B41FA5}">
                      <a16:colId xmlns:a16="http://schemas.microsoft.com/office/drawing/2014/main" val="1930955404"/>
                    </a:ext>
                  </a:extLst>
                </a:gridCol>
              </a:tblGrid>
              <a:tr h="408317"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Operational Expenditure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Capital Expenditure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3583352"/>
                  </a:ext>
                </a:extLst>
              </a:tr>
              <a:tr h="408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Madras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9,76,59,80,361.00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2,30,36,31,730.00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0417324"/>
                  </a:ext>
                </a:extLst>
              </a:tr>
              <a:tr h="408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Delhi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₹ 6,64,23,96,544.00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2,74,24,95,496.00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0588235"/>
                  </a:ext>
                </a:extLst>
              </a:tr>
              <a:tr h="408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Bombay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4,17,93,26,243.00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1,59,93,18,692.00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4043192"/>
                  </a:ext>
                </a:extLst>
              </a:tr>
              <a:tr h="408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Kanpur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6,93,98,02,693.00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92,71,69,251.00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539462"/>
                  </a:ext>
                </a:extLst>
              </a:tr>
              <a:tr h="408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Kharagpur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3,40,40,52,531.00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₹ 81,63,20,809.00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9038692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D2555BA-AC39-83EC-E5F0-B6AA64E97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853246"/>
              </p:ext>
            </p:extLst>
          </p:nvPr>
        </p:nvGraphicFramePr>
        <p:xfrm>
          <a:off x="5865042" y="1561380"/>
          <a:ext cx="5315147" cy="3670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9971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66FA8-6C8C-2A1C-1FB1-5A6986DF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40" y="320512"/>
            <a:ext cx="10515600" cy="424206"/>
          </a:xfrm>
        </p:spPr>
        <p:txBody>
          <a:bodyPr>
            <a:no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Total Expenditure (2019-20)</a:t>
            </a:r>
            <a:endParaRPr lang="en-IN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47EB05-248D-1CF7-2A5C-DB5900B28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232315"/>
              </p:ext>
            </p:extLst>
          </p:nvPr>
        </p:nvGraphicFramePr>
        <p:xfrm>
          <a:off x="1065229" y="1706251"/>
          <a:ext cx="3506771" cy="257245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79007">
                  <a:extLst>
                    <a:ext uri="{9D8B030D-6E8A-4147-A177-3AD203B41FA5}">
                      <a16:colId xmlns:a16="http://schemas.microsoft.com/office/drawing/2014/main" val="2515696974"/>
                    </a:ext>
                  </a:extLst>
                </a:gridCol>
                <a:gridCol w="2427764">
                  <a:extLst>
                    <a:ext uri="{9D8B030D-6E8A-4147-A177-3AD203B41FA5}">
                      <a16:colId xmlns:a16="http://schemas.microsoft.com/office/drawing/2014/main" val="1033298819"/>
                    </a:ext>
                  </a:extLst>
                </a:gridCol>
              </a:tblGrid>
              <a:tr h="428742">
                <a:tc>
                  <a:txBody>
                    <a:bodyPr/>
                    <a:lstStyle/>
                    <a:p>
                      <a:pPr algn="ctr" fontAlgn="b"/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Total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6847380"/>
                  </a:ext>
                </a:extLst>
              </a:tr>
              <a:tr h="4287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Madras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12,06,96,12,091.00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0558102"/>
                  </a:ext>
                </a:extLst>
              </a:tr>
              <a:tr h="4287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Delhi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9,38,48,92,040.00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1294721"/>
                  </a:ext>
                </a:extLst>
              </a:tr>
              <a:tr h="4287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Bombay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₹ 5,77,86,44,935.00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866550"/>
                  </a:ext>
                </a:extLst>
              </a:tr>
              <a:tr h="4287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Kanpur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₹ 7,86,69,71,944.00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045448"/>
                  </a:ext>
                </a:extLst>
              </a:tr>
              <a:tr h="4287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Kharagpur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₹ 4,22,03,73,340.00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0671015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916955D-9A1E-FD0C-3A49-C89280C94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638062"/>
              </p:ext>
            </p:extLst>
          </p:nvPr>
        </p:nvGraphicFramePr>
        <p:xfrm>
          <a:off x="4951296" y="1291049"/>
          <a:ext cx="6710313" cy="3740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899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1BFA8B-EB19-82F2-7EB5-3D5AD356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40" y="320512"/>
            <a:ext cx="10515600" cy="424206"/>
          </a:xfrm>
        </p:spPr>
        <p:txBody>
          <a:bodyPr>
            <a:noAutofit/>
          </a:bodyPr>
          <a:lstStyle/>
          <a:p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Observations &amp; Suggestions</a:t>
            </a:r>
            <a:endParaRPr lang="en-IN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AE8E6-943C-C80B-2A93-988A68A2829A}"/>
              </a:ext>
            </a:extLst>
          </p:cNvPr>
          <p:cNvSpPr txBox="1"/>
          <p:nvPr/>
        </p:nvSpPr>
        <p:spPr>
          <a:xfrm>
            <a:off x="599535" y="1186132"/>
            <a:ext cx="10683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Intake of  girls into all of the IITs poor. Encouraging girls towards STEM, scholarships, government initiatives like Vigyan Jyoti Scheme are need of the hour.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Except for IIT-Madras the placement record for PG courses is poor. Steps must be taken to match industry and academia for better opportunity to students.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Salary performance of IIT-Delhi has gone down.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Bombay, Kanpur &amp; Kharagpur have been performing consistently poor in attracting Sponsored Research. Adoption of Standard Practices and mentorship from successful IITs (Madras) would help.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Delhi, Kanpur &amp; Kharagpur are attracting very low consultancy projects.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Capital Expenditure of Kharagpur is not going for New Equipment Purchase which is critical for lab infrastructure.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Kanpur &amp; Kharagpur spending on Maintenance (</a:t>
            </a:r>
            <a:r>
              <a:rPr lang="en-US" dirty="0" err="1"/>
              <a:t>Opex</a:t>
            </a:r>
            <a:r>
              <a:rPr lang="en-US" dirty="0"/>
              <a:t>) compared to other </a:t>
            </a:r>
            <a:r>
              <a:rPr lang="en-US" dirty="0" err="1"/>
              <a:t>Opex</a:t>
            </a:r>
            <a:r>
              <a:rPr lang="en-US" dirty="0"/>
              <a:t> is good which other IITs could emulate.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all the IITs Capital Expenditure is not even half of Operational Expenditure.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These are the top performing institutions across the nation, data analysis can help point out why these institutes are successful and may turn as a benchmark indicator for other institutions to learn and compete with one another.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587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A9B26-40B3-F9C2-8AD7-E67BB857D543}"/>
              </a:ext>
            </a:extLst>
          </p:cNvPr>
          <p:cNvSpPr txBox="1"/>
          <p:nvPr/>
        </p:nvSpPr>
        <p:spPr>
          <a:xfrm>
            <a:off x="1239328" y="2921168"/>
            <a:ext cx="9713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You. . . …</a:t>
            </a:r>
            <a:endParaRPr lang="en-IN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01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18204D-ACF9-C7CD-BD1B-927DED7CB59C}"/>
              </a:ext>
            </a:extLst>
          </p:cNvPr>
          <p:cNvSpPr/>
          <p:nvPr/>
        </p:nvSpPr>
        <p:spPr>
          <a:xfrm>
            <a:off x="196966" y="551939"/>
            <a:ext cx="82439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About National Institute of Ranking Framework</a:t>
            </a:r>
            <a:endParaRPr lang="en-IN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67293-3658-9DAB-F5AB-C72D5530AA64}"/>
              </a:ext>
            </a:extLst>
          </p:cNvPr>
          <p:cNvSpPr txBox="1"/>
          <p:nvPr/>
        </p:nvSpPr>
        <p:spPr>
          <a:xfrm>
            <a:off x="476609" y="1331697"/>
            <a:ext cx="1097927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rial" panose="020B0604020202020204" pitchFamily="34" charset="0"/>
              </a:rPr>
              <a:t>The National Institutional Ranking Framework (NIRF) is a methodology adopted by the </a:t>
            </a:r>
            <a:r>
              <a:rPr lang="en-US" i="0" strike="noStrike" dirty="0">
                <a:effectLst/>
                <a:latin typeface="Arial" panose="020B0604020202020204" pitchFamily="34" charset="0"/>
              </a:rPr>
              <a:t>Ministry of Education</a:t>
            </a:r>
            <a:r>
              <a:rPr lang="en-US" i="0" dirty="0">
                <a:effectLst/>
                <a:latin typeface="Arial" panose="020B0604020202020204" pitchFamily="34" charset="0"/>
              </a:rPr>
              <a:t>, </a:t>
            </a:r>
            <a:r>
              <a:rPr lang="en-US" i="0" strike="noStrike" dirty="0">
                <a:effectLst/>
                <a:latin typeface="Arial" panose="020B0604020202020204" pitchFamily="34" charset="0"/>
              </a:rPr>
              <a:t>Government of India</a:t>
            </a:r>
            <a:r>
              <a:rPr lang="en-US" i="0" dirty="0">
                <a:effectLst/>
                <a:latin typeface="Arial" panose="020B0604020202020204" pitchFamily="34" charset="0"/>
              </a:rPr>
              <a:t>, to rank </a:t>
            </a:r>
            <a:r>
              <a:rPr lang="en-US" i="0" strike="noStrike" dirty="0">
                <a:effectLst/>
                <a:latin typeface="Arial" panose="020B0604020202020204" pitchFamily="34" charset="0"/>
              </a:rPr>
              <a:t>institutions of higher education</a:t>
            </a:r>
            <a:r>
              <a:rPr lang="en-US" i="0" dirty="0">
                <a:effectLst/>
                <a:latin typeface="Arial" panose="020B0604020202020204" pitchFamily="34" charset="0"/>
              </a:rPr>
              <a:t> in India.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Framework was approved by the MHRD and launched by Minister of Human Resource Development on 29 September 2015.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0" baseline="30000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Depending on their areas of operation, institutions have been ranked under 11 different categories – overall, university, colleges, engineering, management, pharmacy, law, medical, architecture, dental and research.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i="0" baseline="30000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Framework uses several parameters for ranking purposes like resources, research, and stakeholder perception. These parameters have been grouped into five clusters and these clusters were assigned certain weightages.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54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FF2F-46F0-BE87-6319-FD6B03DE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5 Institutes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BA63-1E48-0E17-4DAD-B6B0F30EB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IIT – Madras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IIT – Delhi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IIT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Bomaby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IIT – Kanpur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IIT - Kharagpur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37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A9B26-40B3-F9C2-8AD7-E67BB857D543}"/>
              </a:ext>
            </a:extLst>
          </p:cNvPr>
          <p:cNvSpPr txBox="1"/>
          <p:nvPr/>
        </p:nvSpPr>
        <p:spPr>
          <a:xfrm>
            <a:off x="2654420" y="2459504"/>
            <a:ext cx="68831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 Intake / Graduating Students</a:t>
            </a:r>
            <a:endParaRPr lang="en-IN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330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4E9DE2-76CB-4361-8132-81F7B5F1EFC9}"/>
              </a:ext>
            </a:extLst>
          </p:cNvPr>
          <p:cNvSpPr txBox="1"/>
          <p:nvPr/>
        </p:nvSpPr>
        <p:spPr>
          <a:xfrm>
            <a:off x="381719" y="268221"/>
            <a:ext cx="798590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Total Students</a:t>
            </a:r>
            <a:endParaRPr lang="en-IN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BE693-9809-4725-33FE-027AA9474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311" y="2229072"/>
            <a:ext cx="2588912" cy="2644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53636E-9896-1351-EF7F-F507AEA67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452" y="2229072"/>
            <a:ext cx="4371349" cy="31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4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A0726FC-7292-5FC3-6D13-457011A7A6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563457"/>
              </p:ext>
            </p:extLst>
          </p:nvPr>
        </p:nvGraphicFramePr>
        <p:xfrm>
          <a:off x="838200" y="1844675"/>
          <a:ext cx="5219700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DB2CB9F-5B3A-80E4-73CB-8273E1D7C5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49065"/>
              </p:ext>
            </p:extLst>
          </p:nvPr>
        </p:nvGraphicFramePr>
        <p:xfrm>
          <a:off x="6129338" y="1844675"/>
          <a:ext cx="5219700" cy="444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47225F7-8711-6249-62A1-246CB902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 / Female Composition</a:t>
            </a:r>
          </a:p>
        </p:txBody>
      </p:sp>
    </p:spTree>
    <p:extLst>
      <p:ext uri="{BB962C8B-B14F-4D97-AF65-F5344CB8AC3E}">
        <p14:creationId xmlns:p14="http://schemas.microsoft.com/office/powerpoint/2010/main" val="233349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58B8-D9AE-B526-C626-E04192C9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40" y="320512"/>
            <a:ext cx="10515600" cy="424206"/>
          </a:xfrm>
        </p:spPr>
        <p:txBody>
          <a:bodyPr>
            <a:noAutofit/>
          </a:bodyPr>
          <a:lstStyle/>
          <a:p>
            <a:r>
              <a:rPr lang="en-US" sz="5200">
                <a:latin typeface="Arial" panose="020B0604020202020204" pitchFamily="34" charset="0"/>
                <a:cs typeface="Arial" panose="020B0604020202020204" pitchFamily="34" charset="0"/>
              </a:rPr>
              <a:t>Native Region</a:t>
            </a:r>
            <a:endParaRPr lang="en-IN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8585C-3ACB-1D52-568D-63BA1946F066}"/>
              </a:ext>
            </a:extLst>
          </p:cNvPr>
          <p:cNvSpPr txBox="1"/>
          <p:nvPr/>
        </p:nvSpPr>
        <p:spPr>
          <a:xfrm>
            <a:off x="939497" y="1002313"/>
            <a:ext cx="152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 IIT - Madras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44AC4-2B18-3350-34A7-CDB33377445B}"/>
              </a:ext>
            </a:extLst>
          </p:cNvPr>
          <p:cNvSpPr txBox="1"/>
          <p:nvPr/>
        </p:nvSpPr>
        <p:spPr>
          <a:xfrm>
            <a:off x="4517010" y="1002313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IIT - Delhi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247E7-0BD2-2778-1184-C869D8C7F5D4}"/>
              </a:ext>
            </a:extLst>
          </p:cNvPr>
          <p:cNvSpPr txBox="1"/>
          <p:nvPr/>
        </p:nvSpPr>
        <p:spPr>
          <a:xfrm>
            <a:off x="9128182" y="1002313"/>
            <a:ext cx="15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 IIT - Bombay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3776F-0D96-ABA7-46EA-D49F58F21B93}"/>
              </a:ext>
            </a:extLst>
          </p:cNvPr>
          <p:cNvSpPr txBox="1"/>
          <p:nvPr/>
        </p:nvSpPr>
        <p:spPr>
          <a:xfrm>
            <a:off x="2444173" y="3975698"/>
            <a:ext cx="148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 IIT - Kanpur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2D8F3-A2EC-8FFB-B120-61A580B2DBFF}"/>
              </a:ext>
            </a:extLst>
          </p:cNvPr>
          <p:cNvSpPr txBox="1"/>
          <p:nvPr/>
        </p:nvSpPr>
        <p:spPr>
          <a:xfrm>
            <a:off x="7114094" y="4063042"/>
            <a:ext cx="17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IIT - Kharagpur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ED3FFC-7CCB-F4E9-A179-E4BE603245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5" b="6962"/>
          <a:stretch/>
        </p:blipFill>
        <p:spPr>
          <a:xfrm>
            <a:off x="3892041" y="1493571"/>
            <a:ext cx="2752668" cy="25694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ED5FFB-5043-F164-522B-55EB1D549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58" y="1371803"/>
            <a:ext cx="2678057" cy="26038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4EC78F0-839B-075D-9FB1-0A5AFC9A6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727" y="1493572"/>
            <a:ext cx="2360701" cy="25694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B0547D-6FEB-7066-CDFC-F9AF19B0E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9219" y="4388546"/>
            <a:ext cx="2171888" cy="24386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4697313-381F-AE27-5F36-E594E598C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9387" y="4388546"/>
            <a:ext cx="2530059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4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A9B26-40B3-F9C2-8AD7-E67BB857D543}"/>
              </a:ext>
            </a:extLst>
          </p:cNvPr>
          <p:cNvSpPr txBox="1"/>
          <p:nvPr/>
        </p:nvSpPr>
        <p:spPr>
          <a:xfrm>
            <a:off x="1397479" y="2459504"/>
            <a:ext cx="97133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 Placements / </a:t>
            </a:r>
          </a:p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Higher Studies</a:t>
            </a:r>
            <a:endParaRPr lang="en-IN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967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867</Words>
  <Application>Microsoft Office PowerPoint</Application>
  <PresentationFormat>Widescreen</PresentationFormat>
  <Paragraphs>205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Top 5 Institutes</vt:lpstr>
      <vt:lpstr>PowerPoint Presentation</vt:lpstr>
      <vt:lpstr>PowerPoint Presentation</vt:lpstr>
      <vt:lpstr>Male / Female Composition</vt:lpstr>
      <vt:lpstr>Native Region</vt:lpstr>
      <vt:lpstr>PowerPoint Presentation</vt:lpstr>
      <vt:lpstr>IIT Madras</vt:lpstr>
      <vt:lpstr>IIT Delhi</vt:lpstr>
      <vt:lpstr>IIT Bombay</vt:lpstr>
      <vt:lpstr>IIT Kanpur</vt:lpstr>
      <vt:lpstr>IIT Kharagpur</vt:lpstr>
      <vt:lpstr>UG Placement Salary</vt:lpstr>
      <vt:lpstr>UG Placement Salary</vt:lpstr>
      <vt:lpstr>PG Placement Salary</vt:lpstr>
      <vt:lpstr>PG Placement Salary</vt:lpstr>
      <vt:lpstr>PowerPoint Presentation</vt:lpstr>
      <vt:lpstr>Sponsored Research Funding</vt:lpstr>
      <vt:lpstr>Consultancy Project Funding</vt:lpstr>
      <vt:lpstr>Total Funding</vt:lpstr>
      <vt:lpstr>PowerPoint Presentation</vt:lpstr>
      <vt:lpstr>Capital Expenditure</vt:lpstr>
      <vt:lpstr>Operational Expenditure</vt:lpstr>
      <vt:lpstr>Expenditure Analysis (2019-20)</vt:lpstr>
      <vt:lpstr>Total Expenditure (2019-20)</vt:lpstr>
      <vt:lpstr>Observations &amp; Suggestions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BALAKUMARAN KANDASAMY</dc:creator>
  <cp:lastModifiedBy>BALAKUMARAN KANDASAMY</cp:lastModifiedBy>
  <cp:revision>1</cp:revision>
  <dcterms:created xsi:type="dcterms:W3CDTF">2022-09-08T04:35:13Z</dcterms:created>
  <dcterms:modified xsi:type="dcterms:W3CDTF">2022-09-08T09:50:27Z</dcterms:modified>
</cp:coreProperties>
</file>