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type="screen16x9" cy="6858000" cx="12192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53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tableStyles" Target="tableStyles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1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1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1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1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1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589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ah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3145730" name="Straight Connector 18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1" name="Straight Connector 19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90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1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2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3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4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5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6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97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8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algn="r" indent="0" marL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74CC4C1-AAD8-4BD7-851D-4E8B330A8A0F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4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74CC4C1-AAD8-4BD7-851D-4E8B330A8A0F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10486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7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indent="0" marL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8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74CC4C1-AAD8-4BD7-851D-4E8B330A8A0F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104865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  <p:sp>
        <p:nvSpPr>
          <p:cNvPr id="1048652" name="TextBox 23"/>
          <p:cNvSpPr txBox="1"/>
          <p:nvPr/>
        </p:nvSpPr>
        <p:spPr>
          <a:xfrm>
            <a:off x="541870" y="7903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53" name="TextBox 24"/>
          <p:cNvSpPr txBox="1"/>
          <p:nvPr/>
        </p:nvSpPr>
        <p:spPr>
          <a:xfrm>
            <a:off x="8893011" y="288655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9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74CC4C1-AAD8-4BD7-851D-4E8B330A8A0F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104868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9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0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74CC4C1-AAD8-4BD7-851D-4E8B330A8A0F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104864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  <p:sp>
        <p:nvSpPr>
          <p:cNvPr id="1048644" name="TextBox 23"/>
          <p:cNvSpPr txBox="1"/>
          <p:nvPr/>
        </p:nvSpPr>
        <p:spPr>
          <a:xfrm>
            <a:off x="541870" y="7903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45" name="TextBox 24"/>
          <p:cNvSpPr txBox="1"/>
          <p:nvPr/>
        </p:nvSpPr>
        <p:spPr>
          <a:xfrm>
            <a:off x="8893011" y="288655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5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accent1"/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6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74CC4C1-AAD8-4BD7-851D-4E8B330A8A0F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104869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1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6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74CC4C1-AAD8-4BD7-851D-4E8B330A8A0F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104866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anchor="ctr"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7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0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74CC4C1-AAD8-4BD7-851D-4E8B330A8A0F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104870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0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0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74CC4C1-AAD8-4BD7-851D-4E8B330A8A0F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104860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b="0" cap="none" sz="4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6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algn="l" indent="0" marL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74CC4C1-AAD8-4BD7-851D-4E8B330A8A0F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104866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9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0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74CC4C1-AAD8-4BD7-851D-4E8B330A8A0F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104869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1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2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7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4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7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74CC4C1-AAD8-4BD7-851D-4E8B330A8A0F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104867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74CC4C1-AAD8-4BD7-851D-4E8B330A8A0F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104863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74CC4C1-AAD8-4BD7-851D-4E8B330A8A0F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104861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1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02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indent="0" marL="0">
              <a:buNone/>
              <a:defRPr sz="1400"/>
            </a:lvl1pPr>
            <a:lvl2pPr indent="0" marL="457063">
              <a:buNone/>
              <a:defRPr sz="1400"/>
            </a:lvl2pPr>
            <a:lvl3pPr indent="0" marL="914126">
              <a:buNone/>
              <a:defRPr sz="1200"/>
            </a:lvl3pPr>
            <a:lvl4pPr indent="0" marL="1371189">
              <a:buNone/>
              <a:defRPr sz="1000"/>
            </a:lvl4pPr>
            <a:lvl5pPr indent="0" marL="1828251">
              <a:buNone/>
              <a:defRPr sz="1000"/>
            </a:lvl5pPr>
            <a:lvl6pPr indent="0" marL="2285314">
              <a:buNone/>
              <a:defRPr sz="1000"/>
            </a:lvl6pPr>
            <a:lvl7pPr indent="0" marL="2742377">
              <a:buNone/>
              <a:defRPr sz="1000"/>
            </a:lvl7pPr>
            <a:lvl8pPr indent="0" marL="3199440">
              <a:buNone/>
              <a:defRPr sz="1000"/>
            </a:lvl8pPr>
            <a:lvl9pPr indent="0" marL="3656503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74CC4C1-AAD8-4BD7-851D-4E8B330A8A0F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104870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0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55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56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indent="0" marL="0">
              <a:buNone/>
              <a:defRPr sz="12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  <p:sp>
        <p:nvSpPr>
          <p:cNvPr id="104865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74CC4C1-AAD8-4BD7-851D-4E8B330A8A0F}" type="datetimeFigureOut">
              <a:rPr lang="en-US" smtClean="0"/>
              <a:t>11/13/2024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28" name="Straight Connector 19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29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76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7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8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9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0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1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2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3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84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/>
        </p:spPr>
        <p:txBody>
          <a:bodyPr anchor="t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5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86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CC4C1-AAD8-4BD7-851D-4E8B330A8A0F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104858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eaLnBrk="1" hangingPunct="1" latinLnBrk="0" rtl="0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42900" latinLnBrk="0" marL="3429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"/>
          <p:cNvSpPr txBox="1"/>
          <p:nvPr/>
        </p:nvSpPr>
        <p:spPr>
          <a:xfrm>
            <a:off x="2187761" y="451746"/>
            <a:ext cx="7816476" cy="1894841"/>
          </a:xfrm>
          <a:prstGeom prst="rect"/>
        </p:spPr>
        <p:txBody>
          <a:bodyPr rtlCol="0" wrap="square">
            <a:spAutoFit/>
          </a:bodyPr>
          <a:p>
            <a:r>
              <a:rPr b="1" sz="6000" i="0" lang="en-US" u="none">
                <a:solidFill>
                  <a:srgbClr val="000000"/>
                </a:solidFill>
                <a:effectLst/>
              </a:rPr>
              <a:t>Owl-M-A-Material-Design-Study-App</a:t>
            </a:r>
            <a:endParaRPr b="1" sz="6000" i="0" lang="en-US" u="none">
              <a:solidFill>
                <a:srgbClr val="000000"/>
              </a:solidFill>
              <a:effectLst/>
            </a:endParaRPr>
          </a:p>
        </p:txBody>
      </p:sp>
      <p:sp>
        <p:nvSpPr>
          <p:cNvPr id="1048603" name=""/>
          <p:cNvSpPr txBox="1"/>
          <p:nvPr/>
        </p:nvSpPr>
        <p:spPr>
          <a:xfrm>
            <a:off x="3770370" y="3428999"/>
            <a:ext cx="4000000" cy="2936240"/>
          </a:xfrm>
          <a:prstGeom prst="rect"/>
        </p:spPr>
        <p:txBody>
          <a:bodyPr rtlCol="0" wrap="square">
            <a:spAutoFit/>
          </a:bodyPr>
          <a:p>
            <a:r>
              <a:rPr b="1" sz="2800" lang="en-US">
                <a:solidFill>
                  <a:srgbClr val="000000"/>
                </a:solidFill>
                <a:effectLst/>
                <a:latin typeface="Carrois Gothic SC"/>
              </a:rPr>
              <a:t> </a:t>
            </a:r>
            <a:r>
              <a:rPr b="1" sz="2800" lang="en-US">
                <a:solidFill>
                  <a:srgbClr val="000000"/>
                </a:solidFill>
                <a:effectLst/>
                <a:latin typeface="Carrois Gothic SC"/>
              </a:rPr>
              <a:t> </a:t>
            </a:r>
            <a:r>
              <a:rPr b="1" sz="2800" lang="en-US">
                <a:solidFill>
                  <a:srgbClr val="000000"/>
                </a:solidFill>
                <a:effectLst/>
                <a:latin typeface="Carrois Gothic SC"/>
              </a:rPr>
              <a:t> </a:t>
            </a:r>
            <a:r>
              <a:rPr b="1" sz="2800" lang="en-US">
                <a:solidFill>
                  <a:srgbClr val="000000"/>
                </a:solidFill>
                <a:effectLst/>
                <a:latin typeface="Carrois Gothic SC"/>
              </a:rPr>
              <a:t> </a:t>
            </a:r>
            <a:r>
              <a:rPr b="1" sz="2800" lang="en-US">
                <a:solidFill>
                  <a:srgbClr val="000000"/>
                </a:solidFill>
                <a:effectLst/>
                <a:latin typeface="Carrois Gothic SC"/>
              </a:rPr>
              <a:t>S</a:t>
            </a:r>
            <a:r>
              <a:rPr b="1" sz="2800" lang="en-US">
                <a:solidFill>
                  <a:srgbClr val="000000"/>
                </a:solidFill>
                <a:effectLst/>
                <a:latin typeface="Carrois Gothic SC"/>
              </a:rPr>
              <a:t>u</a:t>
            </a:r>
            <a:r>
              <a:rPr b="1" sz="2800" lang="en-US">
                <a:solidFill>
                  <a:srgbClr val="000000"/>
                </a:solidFill>
                <a:effectLst/>
                <a:latin typeface="Carrois Gothic SC"/>
              </a:rPr>
              <a:t>b</a:t>
            </a:r>
            <a:r>
              <a:rPr b="1" sz="2800" lang="en-US">
                <a:solidFill>
                  <a:srgbClr val="000000"/>
                </a:solidFill>
                <a:effectLst/>
                <a:latin typeface="Carrois Gothic SC"/>
              </a:rPr>
              <a:t>m</a:t>
            </a:r>
            <a:r>
              <a:rPr b="1" sz="2800" lang="en-US">
                <a:solidFill>
                  <a:srgbClr val="000000"/>
                </a:solidFill>
                <a:effectLst/>
                <a:latin typeface="Carrois Gothic SC"/>
              </a:rPr>
              <a:t>itted </a:t>
            </a:r>
            <a:r>
              <a:rPr b="1" sz="2800" lang="en-US">
                <a:solidFill>
                  <a:srgbClr val="000000"/>
                </a:solidFill>
                <a:effectLst/>
                <a:latin typeface="Carrois Gothic SC"/>
              </a:rPr>
              <a:t>By</a:t>
            </a:r>
            <a:endParaRPr b="1" sz="2800" lang="en-US">
              <a:solidFill>
                <a:srgbClr val="000000"/>
              </a:solidFill>
              <a:effectLst/>
              <a:latin typeface="Carrois Gothic SC"/>
            </a:endParaRPr>
          </a:p>
          <a:p>
            <a:endParaRPr b="1" sz="2800" lang="en-US">
              <a:solidFill>
                <a:srgbClr val="000000"/>
              </a:solidFill>
              <a:effectLst/>
              <a:latin typeface="Carrois Gothic SC"/>
            </a:endParaRPr>
          </a:p>
          <a:p>
            <a:r>
              <a:rPr b="1" sz="3200" lang="en-US">
                <a:solidFill>
                  <a:srgbClr val="000000"/>
                </a:solidFill>
                <a:latin typeface="Carrois Gothic SC"/>
              </a:rPr>
              <a:t>A</a:t>
            </a:r>
            <a:r>
              <a:rPr b="1" sz="3200" lang="en-US">
                <a:solidFill>
                  <a:srgbClr val="000000"/>
                </a:solidFill>
                <a:latin typeface="Carrois Gothic SC"/>
              </a:rPr>
              <a:t>A</a:t>
            </a:r>
            <a:r>
              <a:rPr b="1" sz="3200" lang="en-US">
                <a:solidFill>
                  <a:srgbClr val="000000"/>
                </a:solidFill>
                <a:latin typeface="Carrois Gothic SC"/>
              </a:rPr>
              <a:t>R</a:t>
            </a:r>
            <a:r>
              <a:rPr b="1" sz="3200" lang="en-US">
                <a:solidFill>
                  <a:srgbClr val="000000"/>
                </a:solidFill>
                <a:latin typeface="Carrois Gothic SC"/>
              </a:rPr>
              <a:t>T</a:t>
            </a:r>
            <a:r>
              <a:rPr b="1" sz="3200" lang="en-US">
                <a:solidFill>
                  <a:srgbClr val="000000"/>
                </a:solidFill>
                <a:latin typeface="Carrois Gothic SC"/>
              </a:rPr>
              <a:t>H</a:t>
            </a:r>
            <a:r>
              <a:rPr b="1" sz="3200" lang="en-US">
                <a:solidFill>
                  <a:srgbClr val="000000"/>
                </a:solidFill>
                <a:latin typeface="Carrois Gothic SC"/>
              </a:rPr>
              <a:t>I </a:t>
            </a:r>
            <a:r>
              <a:rPr b="1" sz="3200" lang="en-US">
                <a:solidFill>
                  <a:srgbClr val="000000"/>
                </a:solidFill>
                <a:latin typeface="Carrois Gothic SC"/>
              </a:rPr>
              <a:t>DEVI </a:t>
            </a:r>
            <a:r>
              <a:rPr b="1" sz="3200" lang="en-US">
                <a:solidFill>
                  <a:srgbClr val="000000"/>
                </a:solidFill>
                <a:latin typeface="Carrois Gothic SC"/>
              </a:rPr>
              <a:t>A </a:t>
            </a:r>
            <a:r>
              <a:rPr b="1" sz="3200" lang="en-US">
                <a:solidFill>
                  <a:srgbClr val="000000"/>
                </a:solidFill>
                <a:latin typeface="Carrois Gothic SC"/>
              </a:rPr>
              <a:t>V </a:t>
            </a:r>
            <a:endParaRPr b="1" sz="3200" lang="en-US">
              <a:solidFill>
                <a:srgbClr val="000000"/>
              </a:solidFill>
              <a:latin typeface="Carrois Gothic SC"/>
            </a:endParaRPr>
          </a:p>
          <a:p>
            <a:r>
              <a:rPr b="1" sz="3200" lang="en-US">
                <a:solidFill>
                  <a:srgbClr val="000000"/>
                </a:solidFill>
                <a:latin typeface="Carrois Gothic SC"/>
              </a:rPr>
              <a:t> </a:t>
            </a:r>
            <a:r>
              <a:rPr b="1" sz="3200" lang="en-US">
                <a:solidFill>
                  <a:srgbClr val="000000"/>
                </a:solidFill>
                <a:latin typeface="Carrois Gothic SC"/>
              </a:rPr>
              <a:t>B</a:t>
            </a:r>
            <a:r>
              <a:rPr b="1" sz="3200" lang="en-US">
                <a:solidFill>
                  <a:srgbClr val="000000"/>
                </a:solidFill>
                <a:latin typeface="Carrois Gothic SC"/>
              </a:rPr>
              <a:t>A</a:t>
            </a:r>
            <a:r>
              <a:rPr b="1" sz="3200" lang="en-US">
                <a:solidFill>
                  <a:srgbClr val="000000"/>
                </a:solidFill>
                <a:latin typeface="Carrois Gothic SC"/>
              </a:rPr>
              <a:t>L</a:t>
            </a:r>
            <a:r>
              <a:rPr b="1" sz="3200" lang="en-US">
                <a:solidFill>
                  <a:srgbClr val="000000"/>
                </a:solidFill>
                <a:latin typeface="Carrois Gothic SC"/>
              </a:rPr>
              <a:t>A</a:t>
            </a:r>
            <a:r>
              <a:rPr b="1" sz="3200" lang="en-US">
                <a:solidFill>
                  <a:srgbClr val="000000"/>
                </a:solidFill>
                <a:latin typeface="Carrois Gothic SC"/>
              </a:rPr>
              <a:t>M</a:t>
            </a:r>
            <a:r>
              <a:rPr b="1" sz="3200" lang="en-US">
                <a:solidFill>
                  <a:srgbClr val="000000"/>
                </a:solidFill>
                <a:latin typeface="Carrois Gothic SC"/>
              </a:rPr>
              <a:t>B</a:t>
            </a:r>
            <a:r>
              <a:rPr b="1" sz="3200" lang="en-US">
                <a:solidFill>
                  <a:srgbClr val="000000"/>
                </a:solidFill>
                <a:latin typeface="Carrois Gothic SC"/>
              </a:rPr>
              <a:t>I</a:t>
            </a:r>
            <a:r>
              <a:rPr b="1" sz="3200" lang="en-US">
                <a:solidFill>
                  <a:srgbClr val="000000"/>
                </a:solidFill>
                <a:latin typeface="Carrois Gothic SC"/>
              </a:rPr>
              <a:t>G</a:t>
            </a:r>
            <a:r>
              <a:rPr b="1" sz="3200" lang="en-US">
                <a:solidFill>
                  <a:srgbClr val="000000"/>
                </a:solidFill>
                <a:latin typeface="Carrois Gothic SC"/>
              </a:rPr>
              <a:t>AI </a:t>
            </a:r>
            <a:r>
              <a:rPr b="1" sz="3200" lang="en-US">
                <a:solidFill>
                  <a:srgbClr val="000000"/>
                </a:solidFill>
                <a:latin typeface="Carrois Gothic SC"/>
              </a:rPr>
              <a:t>M</a:t>
            </a:r>
            <a:endParaRPr b="1" sz="3200" lang="en-US">
              <a:solidFill>
                <a:srgbClr val="000000"/>
              </a:solidFill>
              <a:latin typeface="Carrois Gothic SC"/>
            </a:endParaRPr>
          </a:p>
          <a:p>
            <a:r>
              <a:rPr b="1" sz="3200" lang="en-US">
                <a:solidFill>
                  <a:srgbClr val="000000"/>
                </a:solidFill>
                <a:latin typeface="Carrois Gothic SC"/>
              </a:rPr>
              <a:t> </a:t>
            </a:r>
            <a:r>
              <a:rPr b="1" sz="3200" lang="en-US">
                <a:solidFill>
                  <a:srgbClr val="000000"/>
                </a:solidFill>
                <a:latin typeface="Carrois Gothic SC"/>
              </a:rPr>
              <a:t> </a:t>
            </a:r>
            <a:r>
              <a:rPr b="1" sz="3200" lang="en-US">
                <a:solidFill>
                  <a:srgbClr val="000000"/>
                </a:solidFill>
                <a:latin typeface="Carrois Gothic SC"/>
              </a:rPr>
              <a:t> </a:t>
            </a:r>
            <a:r>
              <a:rPr b="1" sz="3200" lang="en-US">
                <a:solidFill>
                  <a:srgbClr val="000000"/>
                </a:solidFill>
                <a:latin typeface="Carrois Gothic SC"/>
              </a:rPr>
              <a:t> </a:t>
            </a:r>
            <a:r>
              <a:rPr b="1" sz="3200" lang="en-US">
                <a:solidFill>
                  <a:srgbClr val="000000"/>
                </a:solidFill>
                <a:latin typeface="Carrois Gothic SC"/>
              </a:rPr>
              <a:t>D</a:t>
            </a:r>
            <a:r>
              <a:rPr b="1" sz="3200" lang="en-US">
                <a:solidFill>
                  <a:srgbClr val="000000"/>
                </a:solidFill>
                <a:latin typeface="Carrois Gothic SC"/>
              </a:rPr>
              <a:t>E</a:t>
            </a:r>
            <a:r>
              <a:rPr b="1" sz="3200" lang="en-US">
                <a:solidFill>
                  <a:srgbClr val="000000"/>
                </a:solidFill>
                <a:latin typeface="Carrois Gothic SC"/>
              </a:rPr>
              <a:t>E</a:t>
            </a:r>
            <a:r>
              <a:rPr b="1" sz="3200" lang="en-US">
                <a:solidFill>
                  <a:srgbClr val="000000"/>
                </a:solidFill>
                <a:latin typeface="Carrois Gothic SC"/>
              </a:rPr>
              <a:t>P</a:t>
            </a:r>
            <a:r>
              <a:rPr b="1" sz="3200" lang="en-US">
                <a:solidFill>
                  <a:srgbClr val="000000"/>
                </a:solidFill>
                <a:latin typeface="Carrois Gothic SC"/>
              </a:rPr>
              <a:t>A</a:t>
            </a:r>
            <a:r>
              <a:rPr b="1" sz="3200" lang="en-US">
                <a:solidFill>
                  <a:srgbClr val="000000"/>
                </a:solidFill>
                <a:latin typeface="Carrois Gothic SC"/>
              </a:rPr>
              <a:t>K </a:t>
            </a:r>
            <a:r>
              <a:rPr b="1" sz="3200" lang="en-US">
                <a:solidFill>
                  <a:srgbClr val="000000"/>
                </a:solidFill>
                <a:latin typeface="Carrois Gothic SC"/>
              </a:rPr>
              <a:t>R</a:t>
            </a:r>
            <a:endParaRPr b="1" sz="3200" lang="en-US">
              <a:solidFill>
                <a:srgbClr val="000000"/>
              </a:solidFill>
              <a:latin typeface="Carrois Gothic SC"/>
            </a:endParaRPr>
          </a:p>
          <a:p>
            <a:r>
              <a:rPr b="1" sz="3200" lang="en-US">
                <a:solidFill>
                  <a:srgbClr val="000000"/>
                </a:solidFill>
                <a:latin typeface="Carrois Gothic SC"/>
              </a:rPr>
              <a:t> </a:t>
            </a:r>
            <a:r>
              <a:rPr b="1" sz="3200" lang="en-US">
                <a:solidFill>
                  <a:srgbClr val="000000"/>
                </a:solidFill>
                <a:latin typeface="Carrois Gothic SC"/>
              </a:rPr>
              <a:t> </a:t>
            </a:r>
            <a:r>
              <a:rPr b="1" sz="3200" lang="en-US">
                <a:solidFill>
                  <a:srgbClr val="000000"/>
                </a:solidFill>
                <a:latin typeface="Carrois Gothic SC"/>
              </a:rPr>
              <a:t> </a:t>
            </a:r>
            <a:r>
              <a:rPr b="1" sz="3200" lang="en-US">
                <a:solidFill>
                  <a:srgbClr val="000000"/>
                </a:solidFill>
                <a:latin typeface="Carrois Gothic SC"/>
              </a:rPr>
              <a:t> </a:t>
            </a:r>
            <a:r>
              <a:rPr b="1" sz="3200" lang="en-US">
                <a:solidFill>
                  <a:srgbClr val="000000"/>
                </a:solidFill>
                <a:latin typeface="Carrois Gothic SC"/>
              </a:rPr>
              <a:t>G</a:t>
            </a:r>
            <a:r>
              <a:rPr b="1" sz="3200" lang="en-US">
                <a:solidFill>
                  <a:srgbClr val="000000"/>
                </a:solidFill>
                <a:latin typeface="Carrois Gothic SC"/>
              </a:rPr>
              <a:t>O</a:t>
            </a:r>
            <a:r>
              <a:rPr b="1" sz="3200" lang="en-US">
                <a:solidFill>
                  <a:srgbClr val="000000"/>
                </a:solidFill>
                <a:latin typeface="Carrois Gothic SC"/>
              </a:rPr>
              <a:t>K</a:t>
            </a:r>
            <a:r>
              <a:rPr b="1" sz="3200" lang="en-US">
                <a:solidFill>
                  <a:srgbClr val="000000"/>
                </a:solidFill>
                <a:latin typeface="Carrois Gothic SC"/>
              </a:rPr>
              <a:t>U</a:t>
            </a:r>
            <a:r>
              <a:rPr b="1" sz="3200" lang="en-US">
                <a:solidFill>
                  <a:srgbClr val="000000"/>
                </a:solidFill>
                <a:latin typeface="Carrois Gothic SC"/>
              </a:rPr>
              <a:t>L </a:t>
            </a:r>
            <a:r>
              <a:rPr b="1" sz="3200" lang="en-US">
                <a:solidFill>
                  <a:srgbClr val="000000"/>
                </a:solidFill>
                <a:latin typeface="Carrois Gothic SC"/>
              </a:rPr>
              <a:t>G</a:t>
            </a:r>
            <a:endParaRPr b="1" sz="3200" lang="en-US">
              <a:solidFill>
                <a:srgbClr val="000000"/>
              </a:solidFill>
              <a:latin typeface="Carrois Gothic S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"/>
          <p:cNvSpPr txBox="1"/>
          <p:nvPr/>
        </p:nvSpPr>
        <p:spPr>
          <a:xfrm>
            <a:off x="196620" y="868680"/>
            <a:ext cx="10167195" cy="51206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.&lt;option name="modules"&gt;
          &lt;set&gt;
            &lt;option value="$PROJECT_DIR$" /&gt;
            &lt;option value="$PROJECT_DIR$/app" /&gt;
            &lt;option value="$PROJECT_DIR$/design_system" /&gt;
            &lt;option value="$PROJECT_DIR$/rally_line_chart" /&gt;
            &lt;option value="$PROJECT_DIR$/rally_line_indicator" /&gt;
            &lt;option value="$PROJECT_DIR$/rally_pie" /&gt;
            &lt;option value="$PROJECT_DIR$/rally_scrollable_tab" /&gt;
            &lt;option value="$PROJECT_DIR$/themebuilder" /&gt;
          &lt;/set&gt;
        &lt;/option&gt;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"/>
          <p:cNvSpPr txBox="1"/>
          <p:nvPr/>
        </p:nvSpPr>
        <p:spPr>
          <a:xfrm>
            <a:off x="977862" y="1611838"/>
            <a:ext cx="7714981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&lt;option name="resolveModulePerSourceSet" value="false" /&gt;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
      &lt;/GradleProjectSettings&gt;
    &lt;/option&gt;
  &lt;/component&gt;
&lt;/project&gt;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"/>
          <p:cNvSpPr txBox="1"/>
          <p:nvPr/>
        </p:nvSpPr>
        <p:spPr>
          <a:xfrm>
            <a:off x="448998" y="559197"/>
            <a:ext cx="4572000" cy="510540"/>
          </a:xfrm>
          <a:prstGeom prst="rect"/>
        </p:spPr>
        <p:txBody>
          <a:bodyPr rtlCol="0" wrap="square">
            <a:spAutoFit/>
          </a:bodyPr>
          <a:p>
            <a:r>
              <a:rPr b="1" sz="2800" lang="en-US">
                <a:solidFill>
                  <a:srgbClr val="000000"/>
                </a:solidFill>
                <a:latin typeface="Carrois Gothic SC"/>
              </a:rPr>
              <a:t>app/build.gradle</a:t>
            </a:r>
            <a:endParaRPr b="1" sz="2800" lang="en-US">
              <a:solidFill>
                <a:srgbClr val="000000"/>
              </a:solidFill>
              <a:latin typeface="Carrois Gothic SC"/>
            </a:endParaRPr>
          </a:p>
        </p:txBody>
      </p:sp>
      <p:sp>
        <p:nvSpPr>
          <p:cNvPr id="1048627" name=""/>
          <p:cNvSpPr txBox="1"/>
          <p:nvPr/>
        </p:nvSpPr>
        <p:spPr>
          <a:xfrm>
            <a:off x="908786" y="1508302"/>
            <a:ext cx="7939480" cy="51206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apply plugin: 'com.android.application'
apply plugin: 'kotlin-android'
apply plugin: 'kotlin-android-extensions'
android {
  def globalConfiguration = rootProject.extensions.getByName("ext")
  compileSdkVersion 29
  buildToolsVersion "29.0.3"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"/>
          <p:cNvSpPr txBox="1"/>
          <p:nvPr/>
        </p:nvSpPr>
        <p:spPr>
          <a:xfrm>
            <a:off x="1219630" y="1059632"/>
            <a:ext cx="7887674" cy="4701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defaultConfig {
    applicationId "io.playground.material.rally"
    minSdkVersion 23
    targetSdkVersion 29
    versionCode 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globalConfiguration["androidVersionCode"]
    versionName globalConfiguration["androidVersionName"]
    testInstrumentationRunne</a:t>
            </a:r>
            <a:r>
              <a:rPr sz="2800" lang="en-US">
                <a:solidFill>
                  <a:srgbClr val="000000"/>
                </a:solidFill>
              </a:rPr>
              <a:t>r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"androidx.test.runner.AndroidJUnitRunner"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"/>
          <p:cNvSpPr txBox="1"/>
          <p:nvPr/>
        </p:nvSpPr>
        <p:spPr>
          <a:xfrm>
            <a:off x="1064208" y="1318478"/>
            <a:ext cx="7335060" cy="34442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buildTypes {
      release {
        minifyEnabled false
        proguardFiles getDefaultProguardFile('proguard-android-optimize.txt'), 'proguard-rules.pro'
      }
    }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"/>
          <p:cNvSpPr txBox="1"/>
          <p:nvPr/>
        </p:nvSpPr>
        <p:spPr>
          <a:xfrm>
            <a:off x="2048547" y="1287780"/>
            <a:ext cx="6247105" cy="42824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android {
      compileOptions {
        sourceCompatibility 1.8
        targetCompatibility 1.8
      }
      kotlinOptions {
        jvmTarget = "1.8"
      }
    }
  }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"/>
          <p:cNvSpPr txBox="1"/>
          <p:nvPr/>
        </p:nvSpPr>
        <p:spPr>
          <a:xfrm>
            <a:off x="1288706" y="1196549"/>
            <a:ext cx="7542290" cy="38633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dependencies {
    implementation fileTree(dir: 'libs', include: ['*.jar'])
    implementation project(':design_system')
    implementation project(':rally_pie')
    implementation project(':rally_scrollable_tab')
    implementation project(':rally_line_chart')
    implementation project(':rally_line_indicator')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"/>
          <p:cNvSpPr txBox="1"/>
          <p:nvPr/>
        </p:nvSpPr>
        <p:spPr>
          <a:xfrm>
            <a:off x="822439" y="1078229"/>
            <a:ext cx="8423015" cy="4701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implementation "org.jetbrains.kotlin:kotlin-stdlib-jdk7:$kotlin_version"
    implementation 'androidx.appcompat:appcompat:1.1.0'
    implementation 'androidx.constraintlayout:constraintlayout:2.0.0-beta4'
    testImplementation 'junit:junit:4.12'
    implementation 'androidx.legacy:legacy-support-v4:1.0.0'
    androidTestImplementation 'androidx.test:runner:1.2.0'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"/>
          <p:cNvSpPr txBox="1"/>
          <p:nvPr/>
        </p:nvSpPr>
        <p:spPr>
          <a:xfrm>
            <a:off x="1375052" y="1706880"/>
            <a:ext cx="7308822" cy="34442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androidTestImplementation 'androidx.test.espresso:espresso-core:3.2.0'
    implementation 'com.google.android.material:material:1.1.0'
    implementation 'androidx.core:core-ktx:1.2.0'
  }
}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2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789101" y="0"/>
            <a:ext cx="4119657" cy="3124201"/>
          </a:xfrm>
          <a:prstGeom prst="rect"/>
        </p:spPr>
      </p:pic>
      <p:pic>
        <p:nvPicPr>
          <p:cNvPr id="2097153" name="Picture 4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3789101" y="3124201"/>
            <a:ext cx="4119657" cy="3757967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b="1" dirty="0" lang="en-US">
                <a:solidFill>
                  <a:srgbClr val="000000"/>
                </a:solidFill>
                <a:latin typeface="Carrois Gothic SC"/>
                <a:cs typeface="Times New Roman" panose="02020603050405020304" pitchFamily="18" charset="0"/>
              </a:rPr>
              <a:t> </a:t>
            </a:r>
            <a:r>
              <a:rPr b="1" dirty="0" lang="en-US" u="sng">
                <a:solidFill>
                  <a:srgbClr val="000000"/>
                </a:solidFill>
                <a:latin typeface="Carrois Gothic SC"/>
                <a:cs typeface="Times New Roman" panose="02020603050405020304" pitchFamily="18" charset="0"/>
              </a:rPr>
              <a:t>DESCRIPTION</a:t>
            </a:r>
            <a:endParaRPr b="1" dirty="0" lang="en-US" u="sng">
              <a:solidFill>
                <a:srgbClr val="000000"/>
              </a:solidFill>
              <a:latin typeface="Carrois Gothic SC"/>
              <a:cs typeface="Times New Roman" panose="02020603050405020304" pitchFamily="18" charset="0"/>
            </a:endParaRPr>
          </a:p>
        </p:txBody>
      </p:sp>
      <p:sp>
        <p:nvSpPr>
          <p:cNvPr id="1048610" name="Rectangle 7"/>
          <p:cNvSpPr/>
          <p:nvPr/>
        </p:nvSpPr>
        <p:spPr>
          <a:xfrm>
            <a:off x="277644" y="2125980"/>
            <a:ext cx="9845040" cy="2606040"/>
          </a:xfrm>
          <a:prstGeom prst="rect"/>
        </p:spPr>
        <p:txBody>
          <a:bodyPr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b="0" dirty="0" sz="2800" lang="en-US">
                <a:solidFill>
                  <a:srgbClr val="000000"/>
                </a:solidFill>
                <a:latin typeface="Montserrat"/>
              </a:rPr>
              <a:t> </a:t>
            </a:r>
            <a:r>
              <a:rPr b="0" dirty="0" sz="2800" lang="en-US">
                <a:solidFill>
                  <a:srgbClr val="000000"/>
                </a:solidFill>
                <a:latin typeface="Montserrat"/>
              </a:rPr>
              <a:t> </a:t>
            </a:r>
            <a:r>
              <a:rPr b="0" dirty="0" sz="2800" lang="en-US">
                <a:solidFill>
                  <a:srgbClr val="000000"/>
                </a:solidFill>
                <a:latin typeface="Montserrat"/>
              </a:rPr>
              <a:t> </a:t>
            </a:r>
            <a:r>
              <a:rPr b="0" dirty="0" sz="2800" lang="en-US">
                <a:solidFill>
                  <a:srgbClr val="000000"/>
                </a:solidFill>
                <a:latin typeface="Montserrat"/>
              </a:rPr>
              <a:t> </a:t>
            </a:r>
            <a:r>
              <a:rPr b="0" dirty="0" sz="2800" lang="en-US">
                <a:solidFill>
                  <a:srgbClr val="000000"/>
                </a:solidFill>
                <a:latin typeface="Montserrat"/>
              </a:rPr>
              <a:t> </a:t>
            </a:r>
            <a:r>
              <a:rPr b="0" dirty="0" sz="2800" lang="en-US">
                <a:solidFill>
                  <a:srgbClr val="000000"/>
                </a:solidFill>
                <a:latin typeface="Montserrat"/>
              </a:rPr>
              <a:t> </a:t>
            </a:r>
            <a:r>
              <a:rPr b="0" dirty="0" sz="2800" lang="en-US">
                <a:solidFill>
                  <a:srgbClr val="000000"/>
                </a:solidFill>
                <a:latin typeface="Montserrat"/>
              </a:rPr>
              <a:t> </a:t>
            </a:r>
            <a:r>
              <a:rPr b="0" dirty="0" sz="2800" lang="en-US">
                <a:solidFill>
                  <a:srgbClr val="000000"/>
                </a:solidFill>
                <a:latin typeface="Montserrat"/>
              </a:rPr>
              <a:t> </a:t>
            </a:r>
            <a:r>
              <a:rPr b="0" dirty="0" sz="2800" lang="en-US">
                <a:solidFill>
                  <a:srgbClr val="000000"/>
                </a:solidFill>
                <a:latin typeface="Montserrat"/>
              </a:rPr>
              <a:t> </a:t>
            </a:r>
            <a:r>
              <a:rPr b="0" dirty="0" sz="2800" lang="en-US">
                <a:solidFill>
                  <a:srgbClr val="000000"/>
                </a:solidFill>
                <a:latin typeface="Montserrat"/>
              </a:rPr>
              <a:t> </a:t>
            </a:r>
            <a:r>
              <a:rPr b="0" dirty="0" sz="2800" lang="en-US">
                <a:solidFill>
                  <a:srgbClr val="000000"/>
                </a:solidFill>
                <a:latin typeface="Montserrat"/>
              </a:rPr>
              <a:t> </a:t>
            </a:r>
            <a:r>
              <a:rPr b="0" dirty="0" sz="2800" lang="en-US">
                <a:solidFill>
                  <a:srgbClr val="000000"/>
                </a:solidFill>
                <a:latin typeface="Montserrat"/>
              </a:rPr>
              <a:t> </a:t>
            </a:r>
            <a:r>
              <a:rPr b="0" dirty="0" sz="2800" lang="en-US">
                <a:solidFill>
                  <a:srgbClr val="000000"/>
                </a:solidFill>
                <a:latin typeface="Montserrat"/>
              </a:rPr>
              <a:t> </a:t>
            </a:r>
            <a:r>
              <a:rPr b="0" dirty="0" sz="2800" lang="en-US">
                <a:solidFill>
                  <a:srgbClr val="000000"/>
                </a:solidFill>
                <a:latin typeface="Montserrat"/>
              </a:rPr>
              <a:t> </a:t>
            </a:r>
            <a:r>
              <a:rPr b="0" dirty="0" sz="2800" lang="en-US">
                <a:solidFill>
                  <a:srgbClr val="000000"/>
                </a:solidFill>
                <a:latin typeface="Montserrat"/>
              </a:rPr>
              <a:t> </a:t>
            </a:r>
            <a:r>
              <a:rPr b="0" dirty="0" sz="2800" lang="en-US">
                <a:solidFill>
                  <a:srgbClr val="000000"/>
                </a:solidFill>
                <a:latin typeface="Montserrat"/>
              </a:rPr>
              <a:t> </a:t>
            </a:r>
            <a:r>
              <a:rPr b="0" dirty="0" sz="2800" lang="en-US">
                <a:solidFill>
                  <a:srgbClr val="000000"/>
                </a:solidFill>
                <a:latin typeface="Montserrat"/>
              </a:rPr>
              <a:t> </a:t>
            </a:r>
            <a:r>
              <a:rPr b="0" dirty="0" sz="2800" lang="en-US">
                <a:solidFill>
                  <a:srgbClr val="000000"/>
                </a:solidFill>
                <a:latin typeface="Montserrat"/>
              </a:rPr>
              <a:t> </a:t>
            </a:r>
            <a:r>
              <a:rPr b="0" dirty="0" sz="2800" lang="en-US">
                <a:solidFill>
                  <a:srgbClr val="000000"/>
                </a:solidFill>
                <a:latin typeface="Montserrat"/>
              </a:rPr>
              <a:t> </a:t>
            </a:r>
            <a:r>
              <a:rPr b="0" dirty="0" sz="2800" lang="en-US">
                <a:solidFill>
                  <a:srgbClr val="000000"/>
                </a:solidFill>
                <a:latin typeface="Montserrat"/>
              </a:rPr>
              <a:t> </a:t>
            </a:r>
            <a:r>
              <a:rPr b="0" dirty="0" sz="2800" lang="en-US">
                <a:solidFill>
                  <a:srgbClr val="000000"/>
                </a:solidFill>
                <a:latin typeface="Montserrat"/>
              </a:rPr>
              <a:t> </a:t>
            </a:r>
            <a:r>
              <a:rPr b="0" dirty="0" sz="2800" lang="en-US">
                <a:solidFill>
                  <a:srgbClr val="000000"/>
                </a:solidFill>
                <a:latin typeface="Montserrat"/>
              </a:rPr>
              <a:t> </a:t>
            </a:r>
            <a:r>
              <a:rPr b="0" dirty="0" sz="2800" lang="en-US">
                <a:solidFill>
                  <a:srgbClr val="000000"/>
                </a:solidFill>
                <a:latin typeface="Montserrat"/>
              </a:rPr>
              <a:t> </a:t>
            </a:r>
            <a:r>
              <a:rPr b="0" dirty="0" sz="2800" lang="en-US">
                <a:solidFill>
                  <a:srgbClr val="000000"/>
                </a:solidFill>
                <a:latin typeface="Montserrat"/>
              </a:rPr>
              <a:t> </a:t>
            </a:r>
            <a:r>
              <a:rPr b="0" dirty="0" sz="2800" lang="en-US">
                <a:solidFill>
                  <a:srgbClr val="000000"/>
                </a:solidFill>
                <a:latin typeface="Montserrat"/>
              </a:rPr>
              <a:t> </a:t>
            </a:r>
            <a:r>
              <a:rPr b="0" dirty="0" sz="2800" lang="en-US">
                <a:solidFill>
                  <a:srgbClr val="000000"/>
                </a:solidFill>
                <a:latin typeface="Montserrat"/>
              </a:rPr>
              <a:t>A project that demonstrates the use of Android Jetpack Compose to build a UI for a Owl-M: a material design study app.</a:t>
            </a:r>
            <a:endParaRPr b="0" dirty="0" sz="2800" lang="en-IN">
              <a:solidFill>
                <a:srgbClr val="000000"/>
              </a:solidFill>
            </a:endParaRPr>
          </a:p>
          <a:p>
            <a:r>
              <a:rPr b="0" dirty="0" sz="2800" lang="en-US">
                <a:solidFill>
                  <a:srgbClr val="000000"/>
                </a:solidFill>
                <a:latin typeface="Montserrat"/>
              </a:rPr>
              <a:t> </a:t>
            </a:r>
            <a:r>
              <a:rPr b="0" dirty="0" sz="2800" lang="en-US">
                <a:solidFill>
                  <a:srgbClr val="000000"/>
                </a:solidFill>
                <a:latin typeface="Montserrat"/>
              </a:rPr>
              <a:t> </a:t>
            </a:r>
            <a:r>
              <a:rPr b="0" dirty="0" sz="2800" lang="en-US">
                <a:solidFill>
                  <a:srgbClr val="000000"/>
                </a:solidFill>
                <a:latin typeface="Montserrat"/>
              </a:rPr>
              <a:t> </a:t>
            </a:r>
            <a:r>
              <a:rPr b="0" dirty="0" sz="2800" lang="en-US">
                <a:solidFill>
                  <a:srgbClr val="000000"/>
                </a:solidFill>
                <a:latin typeface="Montserrat"/>
              </a:rPr>
              <a:t> </a:t>
            </a:r>
            <a:r>
              <a:rPr b="0" dirty="0" sz="2800" lang="en-US">
                <a:solidFill>
                  <a:srgbClr val="000000"/>
                </a:solidFill>
                <a:latin typeface="Montserrat"/>
              </a:rPr>
              <a:t> </a:t>
            </a:r>
            <a:r>
              <a:rPr b="0" dirty="0" sz="2800" lang="en-US">
                <a:solidFill>
                  <a:srgbClr val="000000"/>
                </a:solidFill>
                <a:latin typeface="Montserrat"/>
              </a:rPr>
              <a:t> </a:t>
            </a:r>
            <a:r>
              <a:rPr b="0" dirty="0" sz="2800" lang="en-US">
                <a:solidFill>
                  <a:srgbClr val="000000"/>
                </a:solidFill>
                <a:latin typeface="Montserrat"/>
              </a:rPr>
              <a:t> </a:t>
            </a:r>
            <a:r>
              <a:rPr b="0" dirty="0" sz="2800" lang="en-US">
                <a:solidFill>
                  <a:srgbClr val="000000"/>
                </a:solidFill>
                <a:latin typeface="Montserrat"/>
              </a:rPr>
              <a:t> </a:t>
            </a:r>
            <a:r>
              <a:rPr b="0" dirty="0" sz="2800" lang="en-US">
                <a:solidFill>
                  <a:srgbClr val="000000"/>
                </a:solidFill>
                <a:latin typeface="Montserrat"/>
              </a:rPr>
              <a:t> </a:t>
            </a:r>
            <a:r>
              <a:rPr b="0" dirty="0" sz="2800" lang="en-US">
                <a:solidFill>
                  <a:srgbClr val="000000"/>
                </a:solidFill>
                <a:latin typeface="Montserrat"/>
              </a:rPr>
              <a:t> </a:t>
            </a:r>
            <a:r>
              <a:rPr b="0" dirty="0" sz="2800" lang="en-US">
                <a:solidFill>
                  <a:srgbClr val="000000"/>
                </a:solidFill>
                <a:latin typeface="Montserrat"/>
              </a:rPr>
              <a:t> </a:t>
            </a:r>
            <a:r>
              <a:rPr b="0" dirty="0" sz="2800" lang="en-US">
                <a:solidFill>
                  <a:srgbClr val="000000"/>
                </a:solidFill>
                <a:latin typeface="Montserrat"/>
              </a:rPr>
              <a:t> </a:t>
            </a:r>
            <a:r>
              <a:rPr b="0" dirty="0" sz="2800" lang="en-US">
                <a:solidFill>
                  <a:srgbClr val="000000"/>
                </a:solidFill>
                <a:latin typeface="Montserrat"/>
              </a:rPr>
              <a:t> </a:t>
            </a:r>
            <a:r>
              <a:rPr b="0" dirty="0" sz="2800" lang="en-US">
                <a:solidFill>
                  <a:srgbClr val="000000"/>
                </a:solidFill>
                <a:latin typeface="Montserrat"/>
              </a:rPr>
              <a:t> </a:t>
            </a:r>
            <a:r>
              <a:rPr b="0" dirty="0" sz="2800" lang="en-US">
                <a:solidFill>
                  <a:srgbClr val="000000"/>
                </a:solidFill>
                <a:latin typeface="Montserrat"/>
              </a:rPr>
              <a:t> </a:t>
            </a:r>
            <a:r>
              <a:rPr b="0" dirty="0" sz="2800" lang="en-US">
                <a:solidFill>
                  <a:srgbClr val="000000"/>
                </a:solidFill>
                <a:latin typeface="Montserrat"/>
              </a:rPr>
              <a:t> </a:t>
            </a:r>
            <a:r>
              <a:rPr b="0" dirty="0" sz="2800" lang="en-US">
                <a:solidFill>
                  <a:srgbClr val="000000"/>
                </a:solidFill>
                <a:latin typeface="Montserrat"/>
              </a:rPr>
              <a:t> </a:t>
            </a:r>
            <a:r>
              <a:rPr b="0" dirty="0" sz="2800" lang="en-US">
                <a:solidFill>
                  <a:srgbClr val="000000"/>
                </a:solidFill>
                <a:latin typeface="Montserrat"/>
              </a:rPr>
              <a:t> </a:t>
            </a:r>
            <a:r>
              <a:rPr b="0" dirty="0" sz="2800" lang="en-US">
                <a:solidFill>
                  <a:srgbClr val="000000"/>
                </a:solidFill>
                <a:latin typeface="Montserrat"/>
              </a:rPr>
              <a:t> </a:t>
            </a:r>
            <a:r>
              <a:rPr b="0" dirty="0" sz="2800" lang="en-US">
                <a:solidFill>
                  <a:srgbClr val="000000"/>
                </a:solidFill>
                <a:latin typeface="Montserrat"/>
              </a:rPr>
              <a:t> </a:t>
            </a:r>
            <a:r>
              <a:rPr b="0" dirty="0" sz="2800" lang="en-US">
                <a:solidFill>
                  <a:srgbClr val="000000"/>
                </a:solidFill>
                <a:latin typeface="Montserrat"/>
              </a:rPr>
              <a:t> </a:t>
            </a:r>
            <a:r>
              <a:rPr b="0" dirty="0" sz="2800" lang="en-US">
                <a:solidFill>
                  <a:srgbClr val="000000"/>
                </a:solidFill>
                <a:latin typeface="Montserrat"/>
              </a:rPr>
              <a:t> </a:t>
            </a:r>
            <a:r>
              <a:rPr b="0" dirty="0" sz="2800" lang="en-US">
                <a:solidFill>
                  <a:srgbClr val="000000"/>
                </a:solidFill>
                <a:latin typeface="Montserrat"/>
              </a:rPr>
              <a:t> </a:t>
            </a:r>
            <a:r>
              <a:rPr b="0" dirty="0" sz="2800" lang="en-US">
                <a:solidFill>
                  <a:srgbClr val="000000"/>
                </a:solidFill>
                <a:latin typeface="Montserrat"/>
              </a:rPr>
              <a:t> Owl-M app is a sample project built using the Android Compose UI toolkit. A Compose implementation of the Owl Material study</a:t>
            </a:r>
            <a:r>
              <a:rPr b="0" dirty="0" sz="2800" lang="en-US">
                <a:solidFill>
                  <a:srgbClr val="000000"/>
                </a:solidFill>
                <a:latin typeface="Montserrat"/>
              </a:rPr>
              <a:t>.</a:t>
            </a:r>
            <a:endParaRPr b="0" dirty="0"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Picture 2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970059" y="0"/>
            <a:ext cx="3139863" cy="3429000"/>
          </a:xfrm>
          <a:prstGeom prst="rect"/>
        </p:spPr>
      </p:pic>
      <p:pic>
        <p:nvPicPr>
          <p:cNvPr id="2097155" name="Picture 4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3970059" y="3429000"/>
            <a:ext cx="3139863" cy="3791532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Rectangle 1"/>
          <p:cNvSpPr/>
          <p:nvPr/>
        </p:nvSpPr>
        <p:spPr>
          <a:xfrm>
            <a:off x="1341120" y="1244382"/>
            <a:ext cx="7985760" cy="5425440"/>
          </a:xfrm>
          <a:prstGeom prst="rect"/>
        </p:spPr>
        <p:txBody>
          <a:bodyPr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b="0" dirty="0" sz="2400" lang="en-US">
                <a:solidFill>
                  <a:srgbClr val="000000"/>
                </a:solidFill>
                <a:latin typeface="Tahoma"/>
              </a:rPr>
              <a:t>To complete the project you need to finish up the tasks listed below:</a:t>
            </a:r>
            <a:endParaRPr b="0" dirty="0" sz="2400" lang="en-US">
              <a:solidFill>
                <a:srgbClr val="000000"/>
              </a:solidFill>
              <a:latin typeface="Tahoma"/>
            </a:endParaRPr>
          </a:p>
          <a:p>
            <a:pPr algn="l"/>
            <a:br>
              <a:rPr b="0" dirty="0" sz="2400" lang="en-US">
                <a:solidFill>
                  <a:srgbClr val="000000"/>
                </a:solidFill>
              </a:rPr>
            </a:br>
            <a:endParaRPr b="0" dirty="0" sz="2400" lang="en-US">
              <a:solidFill>
                <a:srgbClr val="000000"/>
              </a:solidFill>
            </a:endParaRPr>
          </a:p>
          <a:p>
            <a:pPr algn="l"/>
            <a:r>
              <a:rPr b="0" dirty="0" sz="2400" lang="en-US">
                <a:solidFill>
                  <a:srgbClr val="000000"/>
                </a:solidFill>
                <a:latin typeface="Montserrat"/>
              </a:rPr>
              <a:t>Tasks:</a:t>
            </a:r>
            <a:endParaRPr b="0" dirty="0" sz="2400" lang="en-US">
              <a:solidFill>
                <a:srgbClr val="000000"/>
              </a:solidFill>
              <a:latin typeface="Montserrat"/>
            </a:endParaRPr>
          </a:p>
          <a:p>
            <a:pPr algn="l"/>
            <a:br>
              <a:rPr b="0" dirty="0" sz="2400" lang="en-US">
                <a:solidFill>
                  <a:srgbClr val="000000"/>
                </a:solidFill>
                <a:latin typeface="Montserrat"/>
              </a:rPr>
            </a:br>
            <a:r>
              <a:rPr b="0" dirty="0" sz="2400" lang="en-US">
                <a:solidFill>
                  <a:srgbClr val="000000"/>
                </a:solidFill>
                <a:latin typeface="Montserrat"/>
              </a:rPr>
              <a:t> </a:t>
            </a:r>
            <a:r>
              <a:rPr b="0" dirty="0" sz="2400" lang="en-US">
                <a:solidFill>
                  <a:srgbClr val="000000"/>
                </a:solidFill>
                <a:latin typeface="Montserrat"/>
              </a:rPr>
              <a:t> </a:t>
            </a:r>
            <a:r>
              <a:rPr b="0" dirty="0" sz="2400" lang="en-US">
                <a:solidFill>
                  <a:srgbClr val="000000"/>
                </a:solidFill>
                <a:latin typeface="Montserrat"/>
              </a:rPr>
              <a:t> </a:t>
            </a:r>
            <a:r>
              <a:rPr b="0" dirty="0" sz="2400" lang="en-US">
                <a:solidFill>
                  <a:srgbClr val="000000"/>
                </a:solidFill>
                <a:latin typeface="Montserrat"/>
              </a:rPr>
              <a:t> </a:t>
            </a:r>
            <a:r>
              <a:rPr b="0" dirty="0" sz="2400" lang="en-US">
                <a:solidFill>
                  <a:srgbClr val="000000"/>
                </a:solidFill>
                <a:latin typeface="Montserrat"/>
              </a:rPr>
              <a:t> </a:t>
            </a:r>
            <a:r>
              <a:rPr b="0" dirty="0" sz="2400" lang="en-US">
                <a:solidFill>
                  <a:srgbClr val="000000"/>
                </a:solidFill>
                <a:latin typeface="Montserrat"/>
              </a:rPr>
              <a:t> </a:t>
            </a:r>
            <a:r>
              <a:rPr b="0" dirty="0" sz="2400" lang="en-US">
                <a:solidFill>
                  <a:srgbClr val="000000"/>
                </a:solidFill>
                <a:latin typeface="Montserrat"/>
              </a:rPr>
              <a:t> </a:t>
            </a:r>
            <a:r>
              <a:rPr b="0" dirty="0" sz="2400" lang="en-US">
                <a:solidFill>
                  <a:srgbClr val="000000"/>
                </a:solidFill>
                <a:latin typeface="Montserrat"/>
              </a:rPr>
              <a:t> </a:t>
            </a:r>
            <a:r>
              <a:rPr b="0" dirty="0" sz="2400" lang="en-US">
                <a:solidFill>
                  <a:srgbClr val="000000"/>
                </a:solidFill>
                <a:latin typeface="Montserrat"/>
              </a:rPr>
              <a:t> </a:t>
            </a:r>
            <a:r>
              <a:rPr b="0" dirty="0" sz="2400" lang="en-US">
                <a:solidFill>
                  <a:srgbClr val="000000"/>
                </a:solidFill>
                <a:latin typeface="Montserrat"/>
              </a:rPr>
              <a:t> </a:t>
            </a:r>
            <a:r>
              <a:rPr b="0" dirty="0" sz="2400" lang="en-US">
                <a:solidFill>
                  <a:srgbClr val="000000"/>
                </a:solidFill>
                <a:latin typeface="Montserrat"/>
              </a:rPr>
              <a:t>1.Required initial steps</a:t>
            </a:r>
            <a:endParaRPr b="0" dirty="0" sz="2400" lang="en-US">
              <a:solidFill>
                <a:srgbClr val="000000"/>
              </a:solidFill>
              <a:latin typeface="Montserrat"/>
            </a:endParaRPr>
          </a:p>
          <a:p>
            <a:pPr algn="l"/>
            <a:r>
              <a:rPr b="0" dirty="0" sz="2400" lang="en-US">
                <a:solidFill>
                  <a:srgbClr val="000000"/>
                </a:solidFill>
                <a:latin typeface="Montserrat"/>
              </a:rPr>
              <a:t> </a:t>
            </a:r>
            <a:r>
              <a:rPr b="0" dirty="0" sz="2400" lang="en-US">
                <a:solidFill>
                  <a:srgbClr val="000000"/>
                </a:solidFill>
                <a:latin typeface="Montserrat"/>
              </a:rPr>
              <a:t> </a:t>
            </a:r>
            <a:r>
              <a:rPr b="0" dirty="0" sz="2400" lang="en-US">
                <a:solidFill>
                  <a:srgbClr val="000000"/>
                </a:solidFill>
                <a:latin typeface="Montserrat"/>
              </a:rPr>
              <a:t> </a:t>
            </a:r>
            <a:r>
              <a:rPr b="0" dirty="0" sz="2400" lang="en-US">
                <a:solidFill>
                  <a:srgbClr val="000000"/>
                </a:solidFill>
                <a:latin typeface="Montserrat"/>
              </a:rPr>
              <a:t> </a:t>
            </a:r>
            <a:r>
              <a:rPr b="0" dirty="0" sz="2400" lang="en-US">
                <a:solidFill>
                  <a:srgbClr val="000000"/>
                </a:solidFill>
                <a:latin typeface="Montserrat"/>
              </a:rPr>
              <a:t> </a:t>
            </a:r>
            <a:r>
              <a:rPr b="0" dirty="0" sz="2400" lang="en-US">
                <a:solidFill>
                  <a:srgbClr val="000000"/>
                </a:solidFill>
                <a:latin typeface="Montserrat"/>
              </a:rPr>
              <a:t> </a:t>
            </a:r>
            <a:r>
              <a:rPr b="0" dirty="0" sz="2400" lang="en-US">
                <a:solidFill>
                  <a:srgbClr val="000000"/>
                </a:solidFill>
                <a:latin typeface="Montserrat"/>
              </a:rPr>
              <a:t> </a:t>
            </a:r>
            <a:r>
              <a:rPr b="0" dirty="0" sz="2400" lang="en-US">
                <a:solidFill>
                  <a:srgbClr val="000000"/>
                </a:solidFill>
                <a:latin typeface="Montserrat"/>
              </a:rPr>
              <a:t> </a:t>
            </a:r>
            <a:r>
              <a:rPr b="0" dirty="0" sz="2400" lang="en-US">
                <a:solidFill>
                  <a:srgbClr val="000000"/>
                </a:solidFill>
                <a:latin typeface="Montserrat"/>
              </a:rPr>
              <a:t> </a:t>
            </a:r>
            <a:r>
              <a:rPr b="0" dirty="0" sz="2400" lang="en-US">
                <a:solidFill>
                  <a:srgbClr val="000000"/>
                </a:solidFill>
                <a:latin typeface="Montserrat"/>
              </a:rPr>
              <a:t> </a:t>
            </a:r>
            <a:r>
              <a:rPr b="0" dirty="0" sz="2400" lang="en-US">
                <a:solidFill>
                  <a:srgbClr val="000000"/>
                </a:solidFill>
                <a:latin typeface="Montserrat"/>
              </a:rPr>
              <a:t>2.Creating a new project.</a:t>
            </a:r>
            <a:endParaRPr b="0" dirty="0" sz="2400" lang="en-US">
              <a:solidFill>
                <a:srgbClr val="000000"/>
              </a:solidFill>
              <a:latin typeface="Montserrat"/>
            </a:endParaRPr>
          </a:p>
          <a:p>
            <a:pPr algn="l"/>
            <a:r>
              <a:rPr b="0" dirty="0" sz="2400" lang="en-US">
                <a:solidFill>
                  <a:srgbClr val="000000"/>
                </a:solidFill>
                <a:latin typeface="Montserrat"/>
              </a:rPr>
              <a:t> </a:t>
            </a:r>
            <a:r>
              <a:rPr b="0" dirty="0" sz="2400" lang="en-US">
                <a:solidFill>
                  <a:srgbClr val="000000"/>
                </a:solidFill>
                <a:latin typeface="Montserrat"/>
              </a:rPr>
              <a:t> </a:t>
            </a:r>
            <a:r>
              <a:rPr b="0" dirty="0" sz="2400" lang="en-US">
                <a:solidFill>
                  <a:srgbClr val="000000"/>
                </a:solidFill>
                <a:latin typeface="Montserrat"/>
              </a:rPr>
              <a:t> </a:t>
            </a:r>
            <a:r>
              <a:rPr b="0" dirty="0" sz="2400" lang="en-US">
                <a:solidFill>
                  <a:srgbClr val="000000"/>
                </a:solidFill>
                <a:latin typeface="Montserrat"/>
              </a:rPr>
              <a:t> </a:t>
            </a:r>
            <a:r>
              <a:rPr b="0" dirty="0" sz="2400" lang="en-US">
                <a:solidFill>
                  <a:srgbClr val="000000"/>
                </a:solidFill>
                <a:latin typeface="Montserrat"/>
              </a:rPr>
              <a:t> </a:t>
            </a:r>
            <a:r>
              <a:rPr b="0" dirty="0" sz="2400" lang="en-US">
                <a:solidFill>
                  <a:srgbClr val="000000"/>
                </a:solidFill>
                <a:latin typeface="Montserrat"/>
              </a:rPr>
              <a:t> </a:t>
            </a:r>
            <a:r>
              <a:rPr b="0" dirty="0" sz="2400" lang="en-US">
                <a:solidFill>
                  <a:srgbClr val="000000"/>
                </a:solidFill>
                <a:latin typeface="Montserrat"/>
              </a:rPr>
              <a:t> </a:t>
            </a:r>
            <a:r>
              <a:rPr b="0" dirty="0" sz="2400" lang="en-US">
                <a:solidFill>
                  <a:srgbClr val="000000"/>
                </a:solidFill>
                <a:latin typeface="Montserrat"/>
              </a:rPr>
              <a:t> </a:t>
            </a:r>
            <a:r>
              <a:rPr b="0" dirty="0" sz="2400" lang="en-US">
                <a:solidFill>
                  <a:srgbClr val="000000"/>
                </a:solidFill>
                <a:latin typeface="Montserrat"/>
              </a:rPr>
              <a:t> </a:t>
            </a:r>
            <a:r>
              <a:rPr b="0" dirty="0" sz="2400" lang="en-US">
                <a:solidFill>
                  <a:srgbClr val="000000"/>
                </a:solidFill>
                <a:latin typeface="Montserrat"/>
              </a:rPr>
              <a:t> </a:t>
            </a:r>
            <a:r>
              <a:rPr b="0" dirty="0" sz="2400" lang="en-US">
                <a:solidFill>
                  <a:srgbClr val="000000"/>
                </a:solidFill>
                <a:latin typeface="Montserrat"/>
              </a:rPr>
              <a:t>3.Adding required dependencies.</a:t>
            </a:r>
            <a:endParaRPr b="0" dirty="0" sz="2400" lang="en-US">
              <a:solidFill>
                <a:srgbClr val="000000"/>
              </a:solidFill>
              <a:latin typeface="Montserrat"/>
            </a:endParaRPr>
          </a:p>
          <a:p>
            <a:pPr algn="l"/>
            <a:r>
              <a:rPr b="0" dirty="0" sz="2400" lang="en-US">
                <a:solidFill>
                  <a:srgbClr val="000000"/>
                </a:solidFill>
                <a:latin typeface="Montserrat"/>
              </a:rPr>
              <a:t> </a:t>
            </a:r>
            <a:r>
              <a:rPr b="0" dirty="0" sz="2400" lang="en-US">
                <a:solidFill>
                  <a:srgbClr val="000000"/>
                </a:solidFill>
                <a:latin typeface="Montserrat"/>
              </a:rPr>
              <a:t> </a:t>
            </a:r>
            <a:r>
              <a:rPr b="0" dirty="0" sz="2400" lang="en-US">
                <a:solidFill>
                  <a:srgbClr val="000000"/>
                </a:solidFill>
                <a:latin typeface="Montserrat"/>
              </a:rPr>
              <a:t> </a:t>
            </a:r>
            <a:r>
              <a:rPr b="0" dirty="0" sz="2400" lang="en-US">
                <a:solidFill>
                  <a:srgbClr val="000000"/>
                </a:solidFill>
                <a:latin typeface="Montserrat"/>
              </a:rPr>
              <a:t> </a:t>
            </a:r>
            <a:r>
              <a:rPr b="0" dirty="0" sz="2400" lang="en-US">
                <a:solidFill>
                  <a:srgbClr val="000000"/>
                </a:solidFill>
                <a:latin typeface="Montserrat"/>
              </a:rPr>
              <a:t> </a:t>
            </a:r>
            <a:r>
              <a:rPr b="0" dirty="0" sz="2400" lang="en-US">
                <a:solidFill>
                  <a:srgbClr val="000000"/>
                </a:solidFill>
                <a:latin typeface="Montserrat"/>
              </a:rPr>
              <a:t> </a:t>
            </a:r>
            <a:r>
              <a:rPr b="0" dirty="0" sz="2400" lang="en-US">
                <a:solidFill>
                  <a:srgbClr val="000000"/>
                </a:solidFill>
                <a:latin typeface="Montserrat"/>
              </a:rPr>
              <a:t> </a:t>
            </a:r>
            <a:r>
              <a:rPr b="0" dirty="0" sz="2400" lang="en-US">
                <a:solidFill>
                  <a:srgbClr val="000000"/>
                </a:solidFill>
                <a:latin typeface="Montserrat"/>
              </a:rPr>
              <a:t> </a:t>
            </a:r>
            <a:r>
              <a:rPr b="0" dirty="0" sz="2400" lang="en-US">
                <a:solidFill>
                  <a:srgbClr val="000000"/>
                </a:solidFill>
                <a:latin typeface="Montserrat"/>
              </a:rPr>
              <a:t> </a:t>
            </a:r>
            <a:r>
              <a:rPr b="0" dirty="0" sz="2400" lang="en-US">
                <a:solidFill>
                  <a:srgbClr val="000000"/>
                </a:solidFill>
                <a:latin typeface="Montserrat"/>
              </a:rPr>
              <a:t> </a:t>
            </a:r>
            <a:r>
              <a:rPr b="0" dirty="0" sz="2400" lang="en-US">
                <a:solidFill>
                  <a:srgbClr val="000000"/>
                </a:solidFill>
                <a:latin typeface="Montserrat"/>
              </a:rPr>
              <a:t>4.Creating the database classes.</a:t>
            </a:r>
            <a:endParaRPr b="0" dirty="0" sz="2400" lang="en-US">
              <a:solidFill>
                <a:srgbClr val="000000"/>
              </a:solidFill>
              <a:latin typeface="Montserrat"/>
            </a:endParaRPr>
          </a:p>
          <a:p>
            <a:pPr algn="l"/>
            <a:r>
              <a:rPr b="0" dirty="0" sz="2400" lang="en-US">
                <a:solidFill>
                  <a:srgbClr val="000000"/>
                </a:solidFill>
                <a:latin typeface="Montserrat"/>
              </a:rPr>
              <a:t> </a:t>
            </a:r>
            <a:r>
              <a:rPr b="0" dirty="0" sz="2400" lang="en-US">
                <a:solidFill>
                  <a:srgbClr val="000000"/>
                </a:solidFill>
                <a:latin typeface="Montserrat"/>
              </a:rPr>
              <a:t> </a:t>
            </a:r>
            <a:r>
              <a:rPr b="0" dirty="0" sz="2400" lang="en-US">
                <a:solidFill>
                  <a:srgbClr val="000000"/>
                </a:solidFill>
                <a:latin typeface="Montserrat"/>
              </a:rPr>
              <a:t> </a:t>
            </a:r>
            <a:r>
              <a:rPr b="0" dirty="0" sz="2400" lang="en-US">
                <a:solidFill>
                  <a:srgbClr val="000000"/>
                </a:solidFill>
                <a:latin typeface="Montserrat"/>
              </a:rPr>
              <a:t> </a:t>
            </a:r>
            <a:r>
              <a:rPr b="0" dirty="0" sz="2400" lang="en-US">
                <a:solidFill>
                  <a:srgbClr val="000000"/>
                </a:solidFill>
                <a:latin typeface="Montserrat"/>
              </a:rPr>
              <a:t> </a:t>
            </a:r>
            <a:r>
              <a:rPr b="0" dirty="0" sz="2400" lang="en-US">
                <a:solidFill>
                  <a:srgbClr val="000000"/>
                </a:solidFill>
                <a:latin typeface="Montserrat"/>
              </a:rPr>
              <a:t> </a:t>
            </a:r>
            <a:r>
              <a:rPr b="0" dirty="0" sz="2400" lang="en-US">
                <a:solidFill>
                  <a:srgbClr val="000000"/>
                </a:solidFill>
                <a:latin typeface="Montserrat"/>
              </a:rPr>
              <a:t> </a:t>
            </a:r>
            <a:r>
              <a:rPr b="0" dirty="0" sz="2400" lang="en-US">
                <a:solidFill>
                  <a:srgbClr val="000000"/>
                </a:solidFill>
                <a:latin typeface="Montserrat"/>
              </a:rPr>
              <a:t> </a:t>
            </a:r>
            <a:r>
              <a:rPr b="0" dirty="0" sz="2400" lang="en-US">
                <a:solidFill>
                  <a:srgbClr val="000000"/>
                </a:solidFill>
                <a:latin typeface="Montserrat"/>
              </a:rPr>
              <a:t> </a:t>
            </a:r>
            <a:r>
              <a:rPr b="0" dirty="0" sz="2400" lang="en-US">
                <a:solidFill>
                  <a:srgbClr val="000000"/>
                </a:solidFill>
                <a:latin typeface="Montserrat"/>
              </a:rPr>
              <a:t> </a:t>
            </a:r>
            <a:r>
              <a:rPr b="0" dirty="0" sz="2400" lang="en-US">
                <a:solidFill>
                  <a:srgbClr val="000000"/>
                </a:solidFill>
                <a:latin typeface="Montserrat"/>
              </a:rPr>
              <a:t>5.Building application UI </a:t>
            </a:r>
            <a:r>
              <a:rPr b="0" dirty="0" sz="2400" lang="en-US">
                <a:solidFill>
                  <a:srgbClr val="000000"/>
                </a:solidFill>
                <a:latin typeface="Montserrat"/>
              </a:rPr>
              <a:t>&amp;</a:t>
            </a:r>
            <a:r>
              <a:rPr b="0" dirty="0" sz="2400" lang="en-US">
                <a:solidFill>
                  <a:srgbClr val="000000"/>
                </a:solidFill>
                <a:latin typeface="Montserrat"/>
              </a:rPr>
              <a:t> </a:t>
            </a:r>
            <a:r>
              <a:rPr b="0" dirty="0" sz="2400" lang="en-US">
                <a:solidFill>
                  <a:srgbClr val="000000"/>
                </a:solidFill>
                <a:latin typeface="Montserrat"/>
              </a:rPr>
              <a:t>connecting to database.</a:t>
            </a:r>
            <a:endParaRPr b="0" dirty="0" sz="2400" lang="en-US">
              <a:solidFill>
                <a:srgbClr val="000000"/>
              </a:solidFill>
              <a:latin typeface="Montserrat"/>
            </a:endParaRPr>
          </a:p>
          <a:p>
            <a:pPr algn="l"/>
            <a:r>
              <a:rPr b="0" dirty="0" sz="2400" lang="en-US">
                <a:solidFill>
                  <a:srgbClr val="000000"/>
                </a:solidFill>
                <a:latin typeface="Montserrat"/>
              </a:rPr>
              <a:t> </a:t>
            </a:r>
            <a:r>
              <a:rPr b="0" dirty="0" sz="2400" lang="en-US">
                <a:solidFill>
                  <a:srgbClr val="000000"/>
                </a:solidFill>
                <a:latin typeface="Montserrat"/>
              </a:rPr>
              <a:t> </a:t>
            </a:r>
            <a:r>
              <a:rPr b="0" dirty="0" sz="2400" lang="en-US">
                <a:solidFill>
                  <a:srgbClr val="000000"/>
                </a:solidFill>
                <a:latin typeface="Montserrat"/>
              </a:rPr>
              <a:t> </a:t>
            </a:r>
            <a:r>
              <a:rPr b="0" dirty="0" sz="2400" lang="en-US">
                <a:solidFill>
                  <a:srgbClr val="000000"/>
                </a:solidFill>
                <a:latin typeface="Montserrat"/>
              </a:rPr>
              <a:t> </a:t>
            </a:r>
            <a:r>
              <a:rPr b="0" dirty="0" sz="2400" lang="en-US">
                <a:solidFill>
                  <a:srgbClr val="000000"/>
                </a:solidFill>
                <a:latin typeface="Montserrat"/>
              </a:rPr>
              <a:t> </a:t>
            </a:r>
            <a:r>
              <a:rPr b="0" dirty="0" sz="2400" lang="en-US">
                <a:solidFill>
                  <a:srgbClr val="000000"/>
                </a:solidFill>
                <a:latin typeface="Montserrat"/>
              </a:rPr>
              <a:t> </a:t>
            </a:r>
            <a:r>
              <a:rPr b="0" dirty="0" sz="2400" lang="en-US">
                <a:solidFill>
                  <a:srgbClr val="000000"/>
                </a:solidFill>
                <a:latin typeface="Montserrat"/>
              </a:rPr>
              <a:t> </a:t>
            </a:r>
            <a:r>
              <a:rPr b="0" dirty="0" sz="2400" lang="en-US">
                <a:solidFill>
                  <a:srgbClr val="000000"/>
                </a:solidFill>
                <a:latin typeface="Montserrat"/>
              </a:rPr>
              <a:t> </a:t>
            </a:r>
            <a:r>
              <a:rPr b="0" dirty="0" sz="2400" lang="en-US">
                <a:solidFill>
                  <a:srgbClr val="000000"/>
                </a:solidFill>
                <a:latin typeface="Montserrat"/>
              </a:rPr>
              <a:t> </a:t>
            </a:r>
            <a:r>
              <a:rPr b="0" dirty="0" sz="2400" lang="en-US">
                <a:solidFill>
                  <a:srgbClr val="000000"/>
                </a:solidFill>
                <a:latin typeface="Montserrat"/>
              </a:rPr>
              <a:t> </a:t>
            </a:r>
            <a:r>
              <a:rPr b="0" dirty="0" sz="2400" lang="en-US">
                <a:solidFill>
                  <a:srgbClr val="000000"/>
                </a:solidFill>
                <a:latin typeface="Montserrat"/>
              </a:rPr>
              <a:t>6.Using AndroidManifest.xml</a:t>
            </a:r>
            <a:endParaRPr b="0" dirty="0" sz="2400" lang="en-US">
              <a:solidFill>
                <a:srgbClr val="000000"/>
              </a:solidFill>
              <a:latin typeface="Montserrat"/>
            </a:endParaRPr>
          </a:p>
          <a:p>
            <a:pPr algn="l"/>
            <a:r>
              <a:rPr b="0" dirty="0" sz="2400" lang="en-US">
                <a:solidFill>
                  <a:srgbClr val="000000"/>
                </a:solidFill>
                <a:latin typeface="Montserrat"/>
              </a:rPr>
              <a:t> </a:t>
            </a:r>
            <a:r>
              <a:rPr b="0" dirty="0" sz="2400" lang="en-US">
                <a:solidFill>
                  <a:srgbClr val="000000"/>
                </a:solidFill>
                <a:latin typeface="Montserrat"/>
              </a:rPr>
              <a:t> </a:t>
            </a:r>
            <a:r>
              <a:rPr b="0" dirty="0" sz="2400" lang="en-US">
                <a:solidFill>
                  <a:srgbClr val="000000"/>
                </a:solidFill>
                <a:latin typeface="Montserrat"/>
              </a:rPr>
              <a:t> </a:t>
            </a:r>
            <a:r>
              <a:rPr b="0" dirty="0" sz="2400" lang="en-US">
                <a:solidFill>
                  <a:srgbClr val="000000"/>
                </a:solidFill>
                <a:latin typeface="Montserrat"/>
              </a:rPr>
              <a:t> </a:t>
            </a:r>
            <a:r>
              <a:rPr b="0" dirty="0" sz="2400" lang="en-US">
                <a:solidFill>
                  <a:srgbClr val="000000"/>
                </a:solidFill>
                <a:latin typeface="Montserrat"/>
              </a:rPr>
              <a:t> </a:t>
            </a:r>
            <a:r>
              <a:rPr b="0" dirty="0" sz="2400" lang="en-US">
                <a:solidFill>
                  <a:srgbClr val="000000"/>
                </a:solidFill>
                <a:latin typeface="Montserrat"/>
              </a:rPr>
              <a:t> </a:t>
            </a:r>
            <a:r>
              <a:rPr b="0" dirty="0" sz="2400" lang="en-US">
                <a:solidFill>
                  <a:srgbClr val="000000"/>
                </a:solidFill>
                <a:latin typeface="Montserrat"/>
              </a:rPr>
              <a:t> </a:t>
            </a:r>
            <a:r>
              <a:rPr b="0" dirty="0" sz="2400" lang="en-US">
                <a:solidFill>
                  <a:srgbClr val="000000"/>
                </a:solidFill>
                <a:latin typeface="Montserrat"/>
              </a:rPr>
              <a:t> </a:t>
            </a:r>
            <a:r>
              <a:rPr b="0" dirty="0" sz="2400" lang="en-US">
                <a:solidFill>
                  <a:srgbClr val="000000"/>
                </a:solidFill>
                <a:latin typeface="Montserrat"/>
              </a:rPr>
              <a:t> </a:t>
            </a:r>
            <a:r>
              <a:rPr b="0" dirty="0" sz="2400" lang="en-US">
                <a:solidFill>
                  <a:srgbClr val="000000"/>
                </a:solidFill>
                <a:latin typeface="Montserrat"/>
              </a:rPr>
              <a:t> </a:t>
            </a:r>
            <a:r>
              <a:rPr b="0" dirty="0" sz="2400" lang="en-US">
                <a:solidFill>
                  <a:srgbClr val="000000"/>
                </a:solidFill>
                <a:latin typeface="Montserrat"/>
              </a:rPr>
              <a:t>7.Running the application.</a:t>
            </a:r>
            <a:endParaRPr b="0" dirty="0" sz="2400" lang="en-US">
              <a:solidFill>
                <a:srgbClr val="000000"/>
              </a:solidFill>
              <a:latin typeface="Montserrat"/>
            </a:endParaRPr>
          </a:p>
          <a:p>
            <a:pPr algn="l"/>
            <a:br>
              <a:rPr b="0" dirty="0" sz="2400" lang="en-US">
                <a:solidFill>
                  <a:srgbClr val="000000"/>
                </a:solidFill>
                <a:latin typeface="Montserrat"/>
              </a:rPr>
            </a:br>
            <a:endParaRPr b="0" dirty="0" sz="24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extBox 1"/>
          <p:cNvSpPr txBox="1"/>
          <p:nvPr/>
        </p:nvSpPr>
        <p:spPr>
          <a:xfrm>
            <a:off x="177800" y="139700"/>
            <a:ext cx="2976817" cy="459740"/>
          </a:xfrm>
          <a:prstGeom prst="rect"/>
          <a:noFill/>
        </p:spPr>
        <p:txBody>
          <a:bodyPr rtlCol="0" wrap="square">
            <a:spAutoFit/>
          </a:bodyPr>
          <a:p>
            <a:r>
              <a:rPr b="0" dirty="0" sz="2400" lang="en-US" u="sng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arrois Gothic SC"/>
                <a:ea typeface="Times New Roman"/>
                <a:cs typeface="Times New Roman" panose="02020603050405020304" pitchFamily="18" charset="0"/>
              </a:rPr>
              <a:t>Main Activity</a:t>
            </a:r>
            <a:r>
              <a:rPr b="0" dirty="0" sz="2400" lang="en-US" u="sng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arrois Gothic SC"/>
                <a:ea typeface="Times New Roman"/>
                <a:cs typeface="Times New Roman" panose="02020603050405020304" pitchFamily="18" charset="0"/>
              </a:rPr>
              <a:t>.</a:t>
            </a:r>
            <a:r>
              <a:rPr b="0" dirty="0" sz="2400" lang="en-US" u="sng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arrois Gothic SC"/>
                <a:ea typeface="Times New Roman"/>
                <a:cs typeface="Times New Roman" panose="02020603050405020304" pitchFamily="18" charset="0"/>
              </a:rPr>
              <a:t>J</a:t>
            </a:r>
            <a:r>
              <a:rPr b="0" dirty="0" sz="2400" lang="en-US" u="sng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arrois Gothic SC"/>
                <a:ea typeface="Times New Roman"/>
                <a:cs typeface="Times New Roman" panose="02020603050405020304" pitchFamily="18" charset="0"/>
              </a:rPr>
              <a:t>A</a:t>
            </a:r>
            <a:r>
              <a:rPr b="0" dirty="0" sz="2400" lang="en-US" u="sng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arrois Gothic SC"/>
                <a:ea typeface="Times New Roman"/>
                <a:cs typeface="Times New Roman" panose="02020603050405020304" pitchFamily="18" charset="0"/>
              </a:rPr>
              <a:t>V</a:t>
            </a:r>
            <a:r>
              <a:rPr b="0" dirty="0" sz="2400" lang="en-US" u="sng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arrois Gothic SC"/>
                <a:ea typeface="Times New Roman"/>
                <a:cs typeface="Times New Roman" panose="02020603050405020304" pitchFamily="18" charset="0"/>
              </a:rPr>
              <a:t>A</a:t>
            </a:r>
            <a:endParaRPr b="0" dirty="0" sz="2400" lang="en-US" u="sng">
              <a:effectLst>
                <a:outerShdw algn="br" blurRad="38100" dir="2700000" dist="38100" rotWithShape="0">
                  <a:srgbClr val="000000"/>
                </a:outerShdw>
              </a:effectLst>
              <a:latin typeface="Carrois Gothic SC"/>
              <a:ea typeface="Times New Roman"/>
              <a:cs typeface="Times New Roman" panose="02020603050405020304" pitchFamily="18" charset="0"/>
            </a:endParaRPr>
          </a:p>
        </p:txBody>
      </p:sp>
      <p:sp>
        <p:nvSpPr>
          <p:cNvPr id="1048616" name=""/>
          <p:cNvSpPr txBox="1"/>
          <p:nvPr/>
        </p:nvSpPr>
        <p:spPr>
          <a:xfrm>
            <a:off x="647328" y="601365"/>
            <a:ext cx="8302131" cy="5958840"/>
          </a:xfrm>
          <a:prstGeom prst="rect"/>
        </p:spPr>
        <p:txBody>
          <a:bodyPr rtlCol="0" wrap="square">
            <a:spAutoFit/>
          </a:bodyPr>
          <a:p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name: Android CI
</a:t>
            </a:r>
            <a:r>
              <a:rPr sz="2800" lang="en-US">
                <a:solidFill>
                  <a:srgbClr val="000000"/>
                </a:solidFill>
              </a:rPr>
              <a:t>on: [push]
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jobs:
  build:
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runs-on: ubuntu-latest
  steps:
    - uses: actions/checkout@v1
    - name: set up JDK 1.8
      uses: actions/setup-java@v1
      with:
      java-version: 1.8
    - name: Build with Gradle
      run: ./gradlew build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"/>
          <p:cNvSpPr txBox="1"/>
          <p:nvPr/>
        </p:nvSpPr>
        <p:spPr>
          <a:xfrm>
            <a:off x="0" y="697251"/>
            <a:ext cx="11151537" cy="59588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&lt;?xml version="1.0" encoding="UTF-8"?&gt;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
&lt;project version="4"&gt;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
  &lt;component name="GradleSettings"&gt;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
    &lt;option name="linkedExternalProjectsSettings"&gt;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
      &lt;GradleProjectSettings&gt;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
        &lt;option name="distributionType" value="DEFAULT_WRAPPED" /&gt;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
        &lt;option name="externalProjectPath" value="$PROJECT_DIR$" /&gt;
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"/>
          <p:cNvSpPr txBox="1"/>
          <p:nvPr/>
        </p:nvSpPr>
        <p:spPr>
          <a:xfrm>
            <a:off x="373442" y="179557"/>
            <a:ext cx="11203342" cy="6377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        &lt;option name="modules"&gt;
          &lt;set&gt;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
            &lt;option value="$PROJECT_DIR$" /&gt;
            &lt;option value="$PROJECT_DIR$/app" /&gt;
            &lt;option value="$PROJECT_DIR$/design_system" /&gt;
            &lt;option value="$PROJECT_DIR$/rally_line_chart" /&gt;
            &lt;option value="$PROJECT_DIR$/rally_line_indicator" /&gt;
            &lt;option value="$PROJECT_DIR$/rally_pie" /&gt;
            &lt;option value="$PROJECT_DIR$/rally_scrollable_tab" /&gt;
            &lt;option value="$PROJECT_DIR$/themebuilder" /&gt;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
          &lt;/set&gt;
        &lt;/option&gt;
       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"/>
          <p:cNvSpPr txBox="1"/>
          <p:nvPr/>
        </p:nvSpPr>
        <p:spPr>
          <a:xfrm>
            <a:off x="1099311" y="1307163"/>
            <a:ext cx="7974017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&lt;option name="resolveModulePerSourceSet" value="false" /&gt;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
      &lt;/GradleProjectSettings&gt;
    &lt;/option&gt;
  &lt;/component&gt;
&lt;/project&gt;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"/>
          <p:cNvSpPr txBox="1"/>
          <p:nvPr/>
        </p:nvSpPr>
        <p:spPr>
          <a:xfrm>
            <a:off x="193179" y="458422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b="1" sz="2800" lang="en-US">
                <a:solidFill>
                  <a:srgbClr val="000000"/>
                </a:solidFill>
                <a:latin typeface="Carrois Gothic SC"/>
              </a:rPr>
              <a:t>encodings.xml</a:t>
            </a:r>
            <a:endParaRPr b="1" sz="2800" lang="en-US">
              <a:solidFill>
                <a:srgbClr val="000000"/>
              </a:solidFill>
              <a:latin typeface="Carrois Gothic SC"/>
            </a:endParaRPr>
          </a:p>
        </p:txBody>
      </p:sp>
      <p:sp>
        <p:nvSpPr>
          <p:cNvPr id="1048621" name=""/>
          <p:cNvSpPr txBox="1"/>
          <p:nvPr/>
        </p:nvSpPr>
        <p:spPr>
          <a:xfrm>
            <a:off x="1217473" y="1528320"/>
            <a:ext cx="6573099" cy="38633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&lt;?xml version="1.0" encoding="UTF-8"?&gt;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&lt;project version="4"&gt;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&lt;component name="Encoding" 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addBOMForNewFiles="with NO BOM" /&gt;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&lt;/project&gt;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"/>
          <p:cNvSpPr txBox="1"/>
          <p:nvPr/>
        </p:nvSpPr>
        <p:spPr>
          <a:xfrm>
            <a:off x="304369" y="541941"/>
            <a:ext cx="4572000" cy="510540"/>
          </a:xfrm>
          <a:prstGeom prst="rect"/>
        </p:spPr>
        <p:txBody>
          <a:bodyPr rtlCol="0" wrap="square">
            <a:spAutoFit/>
          </a:bodyPr>
          <a:p>
            <a:r>
              <a:rPr b="1" sz="2800" lang="en-US">
                <a:solidFill>
                  <a:srgbClr val="000000"/>
                </a:solidFill>
                <a:latin typeface="Carrois Gothic SC"/>
              </a:rPr>
              <a:t>idea/gradle.xml</a:t>
            </a:r>
            <a:endParaRPr b="1" sz="2800" lang="en-US">
              <a:solidFill>
                <a:srgbClr val="000000"/>
              </a:solidFill>
              <a:latin typeface="Carrois Gothic SC"/>
            </a:endParaRPr>
          </a:p>
        </p:txBody>
      </p:sp>
      <p:sp>
        <p:nvSpPr>
          <p:cNvPr id="1048623" name=""/>
          <p:cNvSpPr txBox="1"/>
          <p:nvPr/>
        </p:nvSpPr>
        <p:spPr>
          <a:xfrm>
            <a:off x="1236900" y="1922455"/>
            <a:ext cx="8561168" cy="42824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&lt;?xml version="1.0" encoding="UTF-8"?&gt;
&lt;project version="4"&gt;
  &lt;component name="GradleSettings"&gt;
    &lt;option name="linkedExternalProjectsSettings"&gt;
      &lt;GradleProjectSettings&gt;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
        &lt;option name="distributionType" value="DEFAULT_WRAPPED" /&gt;
        &lt;option name="externalProjectPath" value="$PROJECT_DIR$" /&gt;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lastClr="000000" val="windowText"/>
      </a:dk1>
      <a:lt1>
        <a:sysClr lastClr="FFFFFF" val="window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r="5400000" dist="381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l" rig="threePt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CRICKET SCORE RECORDER APP</dc:title>
  <dc:creator>KOLLATI SREE SAI SRAVANI</dc:creator>
  <cp:lastModifiedBy>K Sree Sai Sravani</cp:lastModifiedBy>
  <dcterms:created xsi:type="dcterms:W3CDTF">2024-03-17T06:06:37Z</dcterms:created>
  <dcterms:modified xsi:type="dcterms:W3CDTF">2024-11-21T18:15:58Z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5eeb8dc29dba48bc996777aed63cf63a</vt:lpwstr>
  </property>
</Properties>
</file>