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E53A7-59F9-4F41-B8B7-67D8DF7EEB7A}" type="datetimeFigureOut">
              <a:rPr lang="fr-FR" smtClean="0"/>
              <a:t>25/01/2016</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345BB-33F2-4E5C-A011-F14B032BCCAC}" type="slidenum">
              <a:rPr lang="fr-FR" smtClean="0"/>
              <a:t>‹#›</a:t>
            </a:fld>
            <a:endParaRPr lang="fr-FR"/>
          </a:p>
        </p:txBody>
      </p:sp>
    </p:spTree>
    <p:extLst>
      <p:ext uri="{BB962C8B-B14F-4D97-AF65-F5344CB8AC3E}">
        <p14:creationId xmlns:p14="http://schemas.microsoft.com/office/powerpoint/2010/main" val="4155481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D8345BB-33F2-4E5C-A011-F14B032BCCAC}" type="slidenum">
              <a:rPr lang="fr-FR" smtClean="0"/>
              <a:t>1</a:t>
            </a:fld>
            <a:endParaRPr lang="fr-FR"/>
          </a:p>
        </p:txBody>
      </p:sp>
    </p:spTree>
    <p:extLst>
      <p:ext uri="{BB962C8B-B14F-4D97-AF65-F5344CB8AC3E}">
        <p14:creationId xmlns:p14="http://schemas.microsoft.com/office/powerpoint/2010/main" val="153366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CACBDD-DD0E-4252-A152-8F8D4B67E19C}" type="datetime1">
              <a:rPr lang="fr-BE" smtClean="0"/>
              <a:t>25-01-16</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257814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E87FAE-3646-4E78-8432-6D826697B705}" type="datetime1">
              <a:rPr lang="fr-BE" smtClean="0"/>
              <a:t>25-01-16</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1872319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DA8864-F40B-4AFD-BE26-AEAE958401FB}" type="datetime1">
              <a:rPr lang="fr-BE" smtClean="0"/>
              <a:t>25-01-16</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1084835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8D6293-CD98-4FF9-8B89-D558C6097B4F}" type="datetime1">
              <a:rPr lang="fr-BE" smtClean="0"/>
              <a:t>25-01-16</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4F4A0051-978E-4949-81D3-4797EEC45972}" type="slidenum">
              <a:rPr lang="fr-BE" smtClean="0"/>
              <a:t>‹#›</a:t>
            </a:fld>
            <a:endParaRPr lang="fr-B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11928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CED5E3-8849-46B8-9960-6BD8D7F9D046}" type="datetime1">
              <a:rPr lang="fr-BE" smtClean="0"/>
              <a:t>25-01-16</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1598617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0DD890C-8A61-4DDE-B6D6-3480F33A264B}" type="datetime1">
              <a:rPr lang="fr-BE" smtClean="0"/>
              <a:t>25-01-16</a:t>
            </a:fld>
            <a:endParaRPr lang="fr-BE"/>
          </a:p>
        </p:txBody>
      </p:sp>
      <p:sp>
        <p:nvSpPr>
          <p:cNvPr id="4"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2737834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CBA659-3665-4FDA-B7C1-261E3F6AABE0}" type="datetime1">
              <a:rPr lang="fr-BE" smtClean="0"/>
              <a:t>25-01-16</a:t>
            </a:fld>
            <a:endParaRPr lang="fr-BE"/>
          </a:p>
        </p:txBody>
      </p:sp>
      <p:sp>
        <p:nvSpPr>
          <p:cNvPr id="4"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3066082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2B9632-DAFB-465D-B7B6-619B76BF07E8}" type="datetime1">
              <a:rPr lang="fr-BE" smtClean="0"/>
              <a:t>25-01-16</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18466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397B1D-A1D1-4129-B689-898F2312219E}" type="datetime1">
              <a:rPr lang="fr-BE" smtClean="0"/>
              <a:t>25-01-16</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76186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2D29A0C-5BF8-411B-B1F6-6D8E87003EBB}" type="datetime1">
              <a:rPr lang="fr-BE" smtClean="0"/>
              <a:t>25-01-16</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5847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957249-1703-4F6F-9735-218D66C319A9}" type="datetime1">
              <a:rPr lang="fr-BE" smtClean="0"/>
              <a:t>25-01-16</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4207852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299A5A-FCDD-4492-93C6-1957A08268D1}" type="datetime1">
              <a:rPr lang="fr-BE" smtClean="0"/>
              <a:t>25-01-16</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3601653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6D46B9-A848-4F47-A9C6-F00BCF54F115}" type="datetime1">
              <a:rPr lang="fr-BE" smtClean="0"/>
              <a:t>25-01-16</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102415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213DDB5-1CE2-4D16-836D-66D312A54C23}" type="datetime1">
              <a:rPr lang="fr-BE" smtClean="0"/>
              <a:t>25-01-16</a:t>
            </a:fld>
            <a:endParaRPr lang="fr-BE"/>
          </a:p>
        </p:txBody>
      </p:sp>
      <p:sp>
        <p:nvSpPr>
          <p:cNvPr id="5" name="Footer Placeholder 3"/>
          <p:cNvSpPr>
            <a:spLocks noGrp="1"/>
          </p:cNvSpPr>
          <p:nvPr>
            <p:ph type="ftr" sz="quarter" idx="11"/>
          </p:nvPr>
        </p:nvSpPr>
        <p:spPr/>
        <p:txBody>
          <a:bodyPr/>
          <a:lstStyle/>
          <a:p>
            <a:endParaRPr lang="fr-BE"/>
          </a:p>
        </p:txBody>
      </p:sp>
      <p:sp>
        <p:nvSpPr>
          <p:cNvPr id="6" name="Slide Number Placeholder 4"/>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86221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065C88-DC52-42B7-B9A4-DC36C15FF32B}" type="datetime1">
              <a:rPr lang="fr-BE" smtClean="0"/>
              <a:t>25-01-16</a:t>
            </a:fld>
            <a:endParaRPr lang="fr-BE"/>
          </a:p>
        </p:txBody>
      </p:sp>
      <p:sp>
        <p:nvSpPr>
          <p:cNvPr id="5" name="Footer Placeholder 2"/>
          <p:cNvSpPr>
            <a:spLocks noGrp="1"/>
          </p:cNvSpPr>
          <p:nvPr>
            <p:ph type="ftr" sz="quarter" idx="11"/>
          </p:nvPr>
        </p:nvSpPr>
        <p:spPr/>
        <p:txBody>
          <a:bodyPr/>
          <a:lstStyle/>
          <a:p>
            <a:endParaRPr lang="fr-BE"/>
          </a:p>
        </p:txBody>
      </p:sp>
      <p:sp>
        <p:nvSpPr>
          <p:cNvPr id="6" name="Slide Number Placeholder 3"/>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3899797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D19681E-26C8-4013-A6A9-FB4FE225F05B}" type="datetime1">
              <a:rPr lang="fr-BE" smtClean="0"/>
              <a:t>25-01-16</a:t>
            </a:fld>
            <a:endParaRPr lang="fr-BE"/>
          </a:p>
        </p:txBody>
      </p:sp>
      <p:sp>
        <p:nvSpPr>
          <p:cNvPr id="5" name="Footer Placeholder 5"/>
          <p:cNvSpPr>
            <a:spLocks noGrp="1"/>
          </p:cNvSpPr>
          <p:nvPr>
            <p:ph type="ftr" sz="quarter" idx="11"/>
          </p:nvPr>
        </p:nvSpPr>
        <p:spPr/>
        <p:txBody>
          <a:bodyPr/>
          <a:lstStyle/>
          <a:p>
            <a:endParaRPr lang="fr-BE"/>
          </a:p>
        </p:txBody>
      </p:sp>
      <p:sp>
        <p:nvSpPr>
          <p:cNvPr id="6" name="Slide Number Placeholder 6"/>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2549113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6072C1-3F00-4F4A-AB3A-C981B0114FC5}" type="datetime1">
              <a:rPr lang="fr-BE" smtClean="0"/>
              <a:t>25-01-16</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186632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90043FA-6C43-44ED-B8A4-A96AA1E0FCCB}" type="datetime1">
              <a:rPr lang="fr-BE" smtClean="0"/>
              <a:t>25-01-16</a:t>
            </a:fld>
            <a:endParaRPr lang="fr-B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B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4A0051-978E-4949-81D3-4797EEC45972}" type="slidenum">
              <a:rPr lang="fr-BE" smtClean="0"/>
              <a:t>‹#›</a:t>
            </a:fld>
            <a:endParaRPr lang="fr-BE"/>
          </a:p>
        </p:txBody>
      </p:sp>
    </p:spTree>
    <p:extLst>
      <p:ext uri="{BB962C8B-B14F-4D97-AF65-F5344CB8AC3E}">
        <p14:creationId xmlns:p14="http://schemas.microsoft.com/office/powerpoint/2010/main" val="14775728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10800484" cy="3329581"/>
          </a:xfrm>
        </p:spPr>
        <p:txBody>
          <a:bodyPr/>
          <a:lstStyle/>
          <a:p>
            <a:r>
              <a:rPr lang="fr-BE" sz="6000" dirty="0" smtClean="0"/>
              <a:t>Présentation du </a:t>
            </a:r>
            <a:r>
              <a:rPr lang="fr-BE" sz="6000" dirty="0" err="1" smtClean="0"/>
              <a:t>Websocket</a:t>
            </a:r>
            <a:endParaRPr lang="fr-BE" sz="6000" dirty="0"/>
          </a:p>
        </p:txBody>
      </p:sp>
      <p:sp>
        <p:nvSpPr>
          <p:cNvPr id="3" name="Subtitle 2"/>
          <p:cNvSpPr>
            <a:spLocks noGrp="1"/>
          </p:cNvSpPr>
          <p:nvPr>
            <p:ph type="subTitle" idx="1"/>
          </p:nvPr>
        </p:nvSpPr>
        <p:spPr/>
        <p:txBody>
          <a:bodyPr>
            <a:normAutofit fontScale="70000" lnSpcReduction="20000"/>
          </a:bodyPr>
          <a:lstStyle/>
          <a:p>
            <a:r>
              <a:rPr lang="fr-BE" dirty="0" smtClean="0"/>
              <a:t>Pourquoi le </a:t>
            </a:r>
            <a:r>
              <a:rPr lang="fr-BE" dirty="0" err="1" smtClean="0"/>
              <a:t>websocket</a:t>
            </a:r>
            <a:r>
              <a:rPr lang="fr-BE" dirty="0" smtClean="0"/>
              <a:t> ?</a:t>
            </a:r>
          </a:p>
          <a:p>
            <a:endParaRPr lang="fr-BE" dirty="0"/>
          </a:p>
          <a:p>
            <a:r>
              <a:rPr lang="fr-FR" dirty="0" smtClean="0"/>
              <a:t>Préparé par </a:t>
            </a:r>
            <a:r>
              <a:rPr lang="fr-BE" dirty="0" smtClean="0"/>
              <a:t>: </a:t>
            </a:r>
            <a:r>
              <a:rPr lang="fr-BE" dirty="0" err="1" smtClean="0"/>
              <a:t>Bassem.A.Alameddine</a:t>
            </a:r>
            <a:endParaRPr lang="fr-BE" dirty="0"/>
          </a:p>
        </p:txBody>
      </p:sp>
      <p:sp>
        <p:nvSpPr>
          <p:cNvPr id="4" name="Slide Number Placeholder 3"/>
          <p:cNvSpPr>
            <a:spLocks noGrp="1"/>
          </p:cNvSpPr>
          <p:nvPr>
            <p:ph type="sldNum" sz="quarter" idx="12"/>
          </p:nvPr>
        </p:nvSpPr>
        <p:spPr/>
        <p:txBody>
          <a:bodyPr/>
          <a:lstStyle/>
          <a:p>
            <a:fld id="{4F4A0051-978E-4949-81D3-4797EEC45972}" type="slidenum">
              <a:rPr lang="fr-BE" smtClean="0"/>
              <a:t>1</a:t>
            </a:fld>
            <a:endParaRPr lang="fr-BE"/>
          </a:p>
        </p:txBody>
      </p:sp>
    </p:spTree>
    <p:extLst>
      <p:ext uri="{BB962C8B-B14F-4D97-AF65-F5344CB8AC3E}">
        <p14:creationId xmlns:p14="http://schemas.microsoft.com/office/powerpoint/2010/main" val="26591039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953" y="0"/>
            <a:ext cx="12197953" cy="6277970"/>
          </a:xfrm>
          <a:prstGeom prst="rect">
            <a:avLst/>
          </a:prstGeom>
        </p:spPr>
      </p:pic>
      <p:sp>
        <p:nvSpPr>
          <p:cNvPr id="6" name="Rectangle 5"/>
          <p:cNvSpPr/>
          <p:nvPr/>
        </p:nvSpPr>
        <p:spPr>
          <a:xfrm>
            <a:off x="4646536" y="6387151"/>
            <a:ext cx="2313821" cy="276999"/>
          </a:xfrm>
          <a:prstGeom prst="rect">
            <a:avLst/>
          </a:prstGeom>
          <a:noFill/>
        </p:spPr>
        <p:txBody>
          <a:bodyPr wrap="squar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Figure 1: </a:t>
            </a:r>
            <a:r>
              <a:rPr lang="en-US" sz="1200" b="0" cap="none" spc="0" dirty="0" err="1" smtClean="0">
                <a:ln w="0"/>
                <a:solidFill>
                  <a:schemeClr val="tx1"/>
                </a:solidFill>
                <a:effectLst>
                  <a:outerShdw blurRad="38100" dist="19050" dir="2700000" algn="tl" rotWithShape="0">
                    <a:schemeClr val="dk1">
                      <a:alpha val="40000"/>
                    </a:schemeClr>
                  </a:outerShdw>
                </a:effectLst>
              </a:rPr>
              <a:t>websocket</a:t>
            </a:r>
            <a:r>
              <a:rPr lang="en-US" sz="1200" b="0" cap="none" spc="0" dirty="0" smtClean="0">
                <a:ln w="0"/>
                <a:solidFill>
                  <a:schemeClr val="tx1"/>
                </a:solidFill>
                <a:effectLst>
                  <a:outerShdw blurRad="38100" dist="19050" dir="2700000" algn="tl" rotWithShape="0">
                    <a:schemeClr val="dk1">
                      <a:alpha val="40000"/>
                    </a:schemeClr>
                  </a:outerShdw>
                </a:effectLst>
              </a:rPr>
              <a:t> example</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2" name="Slide Number Placeholder 1"/>
          <p:cNvSpPr>
            <a:spLocks noGrp="1"/>
          </p:cNvSpPr>
          <p:nvPr>
            <p:ph type="sldNum" sz="quarter" idx="12"/>
          </p:nvPr>
        </p:nvSpPr>
        <p:spPr/>
        <p:txBody>
          <a:bodyPr/>
          <a:lstStyle/>
          <a:p>
            <a:fld id="{4F4A0051-978E-4949-81D3-4797EEC45972}" type="slidenum">
              <a:rPr lang="fr-BE" smtClean="0"/>
              <a:t>10</a:t>
            </a:fld>
            <a:endParaRPr lang="fr-BE"/>
          </a:p>
        </p:txBody>
      </p:sp>
    </p:spTree>
    <p:extLst>
      <p:ext uri="{BB962C8B-B14F-4D97-AF65-F5344CB8AC3E}">
        <p14:creationId xmlns:p14="http://schemas.microsoft.com/office/powerpoint/2010/main" val="173832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BE"/>
          </a:p>
        </p:txBody>
      </p:sp>
      <p:pic>
        <p:nvPicPr>
          <p:cNvPr id="4" name="Content Placeholder 3"/>
          <p:cNvPicPr>
            <a:picLocks noGrp="1" noChangeAspect="1"/>
          </p:cNvPicPr>
          <p:nvPr>
            <p:ph idx="1"/>
          </p:nvPr>
        </p:nvPicPr>
        <p:blipFill>
          <a:blip r:embed="rId2"/>
          <a:stretch>
            <a:fillRect/>
          </a:stretch>
        </p:blipFill>
        <p:spPr>
          <a:xfrm>
            <a:off x="0" y="0"/>
            <a:ext cx="12192000" cy="3125337"/>
          </a:xfrm>
          <a:prstGeom prst="rect">
            <a:avLst/>
          </a:prstGeom>
        </p:spPr>
      </p:pic>
      <p:pic>
        <p:nvPicPr>
          <p:cNvPr id="5" name="Picture 4"/>
          <p:cNvPicPr>
            <a:picLocks noChangeAspect="1"/>
          </p:cNvPicPr>
          <p:nvPr/>
        </p:nvPicPr>
        <p:blipFill>
          <a:blip r:embed="rId3"/>
          <a:stretch>
            <a:fillRect/>
          </a:stretch>
        </p:blipFill>
        <p:spPr>
          <a:xfrm>
            <a:off x="0" y="3125337"/>
            <a:ext cx="12192000" cy="2906973"/>
          </a:xfrm>
          <a:prstGeom prst="rect">
            <a:avLst/>
          </a:prstGeom>
        </p:spPr>
      </p:pic>
      <p:sp>
        <p:nvSpPr>
          <p:cNvPr id="6" name="Rectangle 5"/>
          <p:cNvSpPr/>
          <p:nvPr/>
        </p:nvSpPr>
        <p:spPr>
          <a:xfrm>
            <a:off x="4939089" y="6250674"/>
            <a:ext cx="2313821" cy="276999"/>
          </a:xfrm>
          <a:prstGeom prst="rect">
            <a:avLst/>
          </a:prstGeom>
          <a:noFill/>
        </p:spPr>
        <p:txBody>
          <a:bodyPr wrap="squar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Figure 2: </a:t>
            </a:r>
            <a:r>
              <a:rPr lang="en-US" sz="1200" b="0" cap="none" spc="0" dirty="0" err="1" smtClean="0">
                <a:ln w="0"/>
                <a:solidFill>
                  <a:schemeClr val="tx1"/>
                </a:solidFill>
                <a:effectLst>
                  <a:outerShdw blurRad="38100" dist="19050" dir="2700000" algn="tl" rotWithShape="0">
                    <a:schemeClr val="dk1">
                      <a:alpha val="40000"/>
                    </a:schemeClr>
                  </a:outerShdw>
                </a:effectLst>
              </a:rPr>
              <a:t>SignalR</a:t>
            </a:r>
            <a:r>
              <a:rPr lang="en-US" sz="1200" b="0" cap="none" spc="0" dirty="0" smtClean="0">
                <a:ln w="0"/>
                <a:solidFill>
                  <a:schemeClr val="tx1"/>
                </a:solidFill>
                <a:effectLst>
                  <a:outerShdw blurRad="38100" dist="19050" dir="2700000" algn="tl" rotWithShape="0">
                    <a:schemeClr val="dk1">
                      <a:alpha val="40000"/>
                    </a:schemeClr>
                  </a:outerShdw>
                </a:effectLst>
              </a:rPr>
              <a:t> chat system</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3" name="Slide Number Placeholder 2"/>
          <p:cNvSpPr>
            <a:spLocks noGrp="1"/>
          </p:cNvSpPr>
          <p:nvPr>
            <p:ph type="sldNum" sz="quarter" idx="12"/>
          </p:nvPr>
        </p:nvSpPr>
        <p:spPr/>
        <p:txBody>
          <a:bodyPr/>
          <a:lstStyle/>
          <a:p>
            <a:fld id="{4F4A0051-978E-4949-81D3-4797EEC45972}" type="slidenum">
              <a:rPr lang="fr-BE" smtClean="0"/>
              <a:t>11</a:t>
            </a:fld>
            <a:endParaRPr lang="fr-BE"/>
          </a:p>
        </p:txBody>
      </p:sp>
    </p:spTree>
    <p:extLst>
      <p:ext uri="{BB962C8B-B14F-4D97-AF65-F5344CB8AC3E}">
        <p14:creationId xmlns:p14="http://schemas.microsoft.com/office/powerpoint/2010/main" val="380154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93606" y="2967335"/>
            <a:ext cx="1804788" cy="1754326"/>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Merci</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Slide Number Placeholder 1"/>
          <p:cNvSpPr>
            <a:spLocks noGrp="1"/>
          </p:cNvSpPr>
          <p:nvPr>
            <p:ph type="sldNum" sz="quarter" idx="12"/>
          </p:nvPr>
        </p:nvSpPr>
        <p:spPr/>
        <p:txBody>
          <a:bodyPr/>
          <a:lstStyle/>
          <a:p>
            <a:fld id="{4F4A0051-978E-4949-81D3-4797EEC45972}" type="slidenum">
              <a:rPr lang="fr-BE" smtClean="0"/>
              <a:t>12</a:t>
            </a:fld>
            <a:endParaRPr lang="fr-BE"/>
          </a:p>
        </p:txBody>
      </p:sp>
    </p:spTree>
    <p:extLst>
      <p:ext uri="{BB962C8B-B14F-4D97-AF65-F5344CB8AC3E}">
        <p14:creationId xmlns:p14="http://schemas.microsoft.com/office/powerpoint/2010/main" val="176457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Websocket</a:t>
            </a:r>
            <a:endParaRPr lang="fr-BE" dirty="0"/>
          </a:p>
        </p:txBody>
      </p:sp>
      <p:sp>
        <p:nvSpPr>
          <p:cNvPr id="3" name="Content Placeholder 2"/>
          <p:cNvSpPr>
            <a:spLocks noGrp="1"/>
          </p:cNvSpPr>
          <p:nvPr>
            <p:ph idx="1"/>
          </p:nvPr>
        </p:nvSpPr>
        <p:spPr/>
        <p:txBody>
          <a:bodyPr/>
          <a:lstStyle/>
          <a:p>
            <a:pPr marL="0" indent="0">
              <a:buNone/>
            </a:pPr>
            <a:r>
              <a:rPr lang="fr-BE" dirty="0" smtClean="0"/>
              <a:t>Le web socket est une technologie </a:t>
            </a:r>
            <a:r>
              <a:rPr lang="fr-FR" dirty="0" err="1" smtClean="0"/>
              <a:t>bi-directionnels</a:t>
            </a:r>
            <a:r>
              <a:rPr lang="fr-FR" dirty="0" smtClean="0"/>
              <a:t>, canaux full-duplex de communication, (TCP Transmission Control Protocol). Il est conçu pour être mis en œuvre dans les navigateurs Web et des serveurs Web, mais il peut être utilisé par une application client ou serveur.</a:t>
            </a:r>
          </a:p>
          <a:p>
            <a:pPr marL="0" indent="0">
              <a:buNone/>
            </a:pPr>
            <a:r>
              <a:rPr lang="fr-BE" dirty="0" smtClean="0"/>
              <a:t>Comme Web socket est un </a:t>
            </a:r>
            <a:r>
              <a:rPr lang="fr-BE" dirty="0" err="1" smtClean="0"/>
              <a:t>Tcp</a:t>
            </a:r>
            <a:r>
              <a:rPr lang="fr-BE" dirty="0" smtClean="0"/>
              <a:t> </a:t>
            </a:r>
            <a:r>
              <a:rPr lang="fr-BE" dirty="0" err="1" smtClean="0"/>
              <a:t>protocol,la</a:t>
            </a:r>
            <a:r>
              <a:rPr lang="fr-BE" dirty="0" smtClean="0"/>
              <a:t> phase du </a:t>
            </a:r>
            <a:r>
              <a:rPr lang="fr-BE" dirty="0" err="1" smtClean="0"/>
              <a:t>handshake</a:t>
            </a:r>
            <a:r>
              <a:rPr lang="fr-BE" dirty="0" smtClean="0"/>
              <a:t> entre les deux nœud est obligatoire</a:t>
            </a:r>
          </a:p>
          <a:p>
            <a:pPr marL="0" indent="0">
              <a:buNone/>
            </a:pPr>
            <a:r>
              <a:rPr lang="fr-BE" dirty="0" smtClean="0"/>
              <a:t> </a:t>
            </a:r>
            <a:endParaRPr lang="fr-BE" dirty="0"/>
          </a:p>
        </p:txBody>
      </p:sp>
      <p:sp>
        <p:nvSpPr>
          <p:cNvPr id="4" name="Slide Number Placeholder 3"/>
          <p:cNvSpPr>
            <a:spLocks noGrp="1"/>
          </p:cNvSpPr>
          <p:nvPr>
            <p:ph type="sldNum" sz="quarter" idx="12"/>
          </p:nvPr>
        </p:nvSpPr>
        <p:spPr/>
        <p:txBody>
          <a:bodyPr/>
          <a:lstStyle/>
          <a:p>
            <a:fld id="{4F4A0051-978E-4949-81D3-4797EEC45972}" type="slidenum">
              <a:rPr lang="fr-BE" smtClean="0"/>
              <a:t>2</a:t>
            </a:fld>
            <a:endParaRPr lang="fr-BE"/>
          </a:p>
        </p:txBody>
      </p:sp>
    </p:spTree>
    <p:extLst>
      <p:ext uri="{BB962C8B-B14F-4D97-AF65-F5344CB8AC3E}">
        <p14:creationId xmlns:p14="http://schemas.microsoft.com/office/powerpoint/2010/main" val="326837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u="sng" dirty="0" err="1" smtClean="0"/>
              <a:t>Handshake</a:t>
            </a:r>
            <a:endParaRPr lang="fr-BE" u="sng" dirty="0"/>
          </a:p>
        </p:txBody>
      </p:sp>
      <p:sp>
        <p:nvSpPr>
          <p:cNvPr id="3" name="Content Placeholder 2"/>
          <p:cNvSpPr>
            <a:spLocks noGrp="1"/>
          </p:cNvSpPr>
          <p:nvPr>
            <p:ph idx="1"/>
          </p:nvPr>
        </p:nvSpPr>
        <p:spPr>
          <a:xfrm>
            <a:off x="95534" y="1378424"/>
            <a:ext cx="11258266" cy="5479576"/>
          </a:xfrm>
        </p:spPr>
        <p:txBody>
          <a:bodyPr>
            <a:normAutofit fontScale="92500" lnSpcReduction="10000"/>
          </a:bodyPr>
          <a:lstStyle/>
          <a:p>
            <a:pPr marL="0" indent="0">
              <a:buNone/>
            </a:pPr>
            <a:r>
              <a:rPr lang="fr-FR" sz="1200" dirty="0"/>
              <a:t>Pour établir une connexion </a:t>
            </a:r>
            <a:r>
              <a:rPr lang="fr-FR" sz="1200" dirty="0" err="1"/>
              <a:t>WebSocket</a:t>
            </a:r>
            <a:r>
              <a:rPr lang="fr-FR" sz="1200" dirty="0"/>
              <a:t>, le client envoie une demande d'établissement de liaison </a:t>
            </a:r>
            <a:r>
              <a:rPr lang="fr-FR" sz="1200" dirty="0" err="1" smtClean="0"/>
              <a:t>WebSocket</a:t>
            </a:r>
            <a:r>
              <a:rPr lang="fr-FR" sz="1200" dirty="0" smtClean="0"/>
              <a:t> où (</a:t>
            </a:r>
            <a:r>
              <a:rPr lang="fr-FR" sz="1200" dirty="0" err="1" smtClean="0"/>
              <a:t>Handshake</a:t>
            </a:r>
            <a:r>
              <a:rPr lang="fr-FR" sz="1200" dirty="0" smtClean="0"/>
              <a:t> </a:t>
            </a:r>
            <a:r>
              <a:rPr lang="fr-FR" sz="1200" dirty="0" err="1" smtClean="0"/>
              <a:t>request</a:t>
            </a:r>
            <a:r>
              <a:rPr lang="fr-FR" sz="1200" dirty="0" smtClean="0"/>
              <a:t>), </a:t>
            </a:r>
            <a:r>
              <a:rPr lang="fr-FR" sz="1200" dirty="0"/>
              <a:t>pour lequel le serveur renvoie une réponse </a:t>
            </a:r>
            <a:r>
              <a:rPr lang="fr-FR" sz="1200" dirty="0" smtClean="0"/>
              <a:t>d'établissement </a:t>
            </a:r>
            <a:r>
              <a:rPr lang="fr-FR" sz="1200" dirty="0"/>
              <a:t>où (</a:t>
            </a:r>
            <a:r>
              <a:rPr lang="fr-FR" sz="1200" dirty="0" err="1"/>
              <a:t>Handshake</a:t>
            </a:r>
            <a:r>
              <a:rPr lang="fr-FR" sz="1200" dirty="0"/>
              <a:t> </a:t>
            </a:r>
            <a:r>
              <a:rPr lang="fr-FR" sz="1200" dirty="0" err="1" smtClean="0"/>
              <a:t>response</a:t>
            </a:r>
            <a:r>
              <a:rPr lang="fr-FR" sz="1200" dirty="0" smtClean="0"/>
              <a:t>) comme indique l’exemple si dessous : </a:t>
            </a:r>
          </a:p>
          <a:p>
            <a:pPr marL="0" indent="0">
              <a:buNone/>
            </a:pPr>
            <a:endParaRPr lang="fr-FR" sz="1200" dirty="0" smtClean="0"/>
          </a:p>
          <a:p>
            <a:pPr marL="0" indent="0">
              <a:buNone/>
            </a:pPr>
            <a:r>
              <a:rPr lang="fr-FR" sz="1400" u="sng" dirty="0" smtClean="0"/>
              <a:t>Client( le browser): </a:t>
            </a:r>
            <a:endParaRPr lang="fr-FR" u="sng" dirty="0" smtClean="0"/>
          </a:p>
          <a:p>
            <a:pPr marL="0" indent="0">
              <a:buNone/>
            </a:pPr>
            <a:r>
              <a:rPr lang="fr-FR" sz="1400" b="1" dirty="0"/>
              <a:t>GET /chat HTTP/1.1</a:t>
            </a:r>
          </a:p>
          <a:p>
            <a:pPr marL="0" indent="0">
              <a:buNone/>
            </a:pPr>
            <a:r>
              <a:rPr lang="fr-FR" sz="1400" b="1" dirty="0"/>
              <a:t>Host: </a:t>
            </a:r>
            <a:r>
              <a:rPr lang="fr-FR" sz="1400" b="1" dirty="0" smtClean="0"/>
              <a:t>server.example.com  </a:t>
            </a:r>
            <a:r>
              <a:rPr lang="fr-FR" sz="1400" b="1" dirty="0" smtClean="0">
                <a:solidFill>
                  <a:schemeClr val="accent6"/>
                </a:solidFill>
              </a:rPr>
              <a:t>// le serveur qui va accepter la </a:t>
            </a:r>
            <a:r>
              <a:rPr lang="fr-FR" sz="1400" b="1" dirty="0" err="1" smtClean="0">
                <a:solidFill>
                  <a:schemeClr val="accent6"/>
                </a:solidFill>
              </a:rPr>
              <a:t>connextion</a:t>
            </a:r>
            <a:endParaRPr lang="fr-FR" sz="1400" b="1" dirty="0"/>
          </a:p>
          <a:p>
            <a:pPr marL="0" indent="0">
              <a:buNone/>
            </a:pPr>
            <a:r>
              <a:rPr lang="fr-FR" sz="1400" b="1" dirty="0"/>
              <a:t>Upgrade: </a:t>
            </a:r>
            <a:r>
              <a:rPr lang="fr-FR" sz="1400" b="1" dirty="0" err="1" smtClean="0"/>
              <a:t>websocket</a:t>
            </a:r>
            <a:r>
              <a:rPr lang="fr-FR" sz="1400" b="1" dirty="0" smtClean="0"/>
              <a:t> </a:t>
            </a:r>
            <a:r>
              <a:rPr lang="fr-FR" sz="1400" b="1" dirty="0" smtClean="0">
                <a:solidFill>
                  <a:schemeClr val="accent6"/>
                </a:solidFill>
              </a:rPr>
              <a:t>// pour </a:t>
            </a:r>
            <a:r>
              <a:rPr lang="fr-FR" sz="1400" b="1" dirty="0" err="1" smtClean="0">
                <a:solidFill>
                  <a:schemeClr val="accent6"/>
                </a:solidFill>
              </a:rPr>
              <a:t>suporter</a:t>
            </a:r>
            <a:r>
              <a:rPr lang="fr-FR" sz="1400" b="1" dirty="0" smtClean="0">
                <a:solidFill>
                  <a:schemeClr val="accent6"/>
                </a:solidFill>
              </a:rPr>
              <a:t> le </a:t>
            </a:r>
            <a:r>
              <a:rPr lang="fr-FR" sz="1400" b="1" dirty="0" err="1" smtClean="0">
                <a:solidFill>
                  <a:schemeClr val="accent6"/>
                </a:solidFill>
              </a:rPr>
              <a:t>websocket</a:t>
            </a:r>
            <a:r>
              <a:rPr lang="fr-FR" sz="1400" b="1" dirty="0" smtClean="0">
                <a:solidFill>
                  <a:schemeClr val="accent6"/>
                </a:solidFill>
              </a:rPr>
              <a:t> le </a:t>
            </a:r>
            <a:r>
              <a:rPr lang="fr-FR" sz="1400" b="1" dirty="0" err="1" smtClean="0">
                <a:solidFill>
                  <a:schemeClr val="accent6"/>
                </a:solidFill>
              </a:rPr>
              <a:t>broswer</a:t>
            </a:r>
            <a:r>
              <a:rPr lang="fr-FR" sz="1400" b="1" dirty="0" smtClean="0">
                <a:solidFill>
                  <a:schemeClr val="accent6"/>
                </a:solidFill>
              </a:rPr>
              <a:t> doit avoir set argument</a:t>
            </a:r>
            <a:endParaRPr lang="fr-FR" sz="1400" b="1" dirty="0"/>
          </a:p>
          <a:p>
            <a:pPr marL="0" indent="0">
              <a:buNone/>
            </a:pPr>
            <a:r>
              <a:rPr lang="fr-FR" sz="1400" b="1" dirty="0" err="1"/>
              <a:t>Connection</a:t>
            </a:r>
            <a:r>
              <a:rPr lang="fr-FR" sz="1400" b="1" dirty="0"/>
              <a:t>: </a:t>
            </a:r>
            <a:r>
              <a:rPr lang="fr-FR" sz="1400" b="1" dirty="0" smtClean="0"/>
              <a:t>Upgrade </a:t>
            </a:r>
            <a:r>
              <a:rPr lang="fr-FR" sz="1400" b="1" dirty="0" smtClean="0">
                <a:solidFill>
                  <a:schemeClr val="accent6"/>
                </a:solidFill>
              </a:rPr>
              <a:t>// upgrade la </a:t>
            </a:r>
            <a:r>
              <a:rPr lang="fr-FR" sz="1400" b="1" dirty="0" err="1" smtClean="0">
                <a:solidFill>
                  <a:schemeClr val="accent6"/>
                </a:solidFill>
              </a:rPr>
              <a:t>connextion</a:t>
            </a:r>
            <a:r>
              <a:rPr lang="fr-FR" sz="1400" b="1" dirty="0" smtClean="0">
                <a:solidFill>
                  <a:schemeClr val="accent6"/>
                </a:solidFill>
              </a:rPr>
              <a:t> a </a:t>
            </a:r>
            <a:r>
              <a:rPr lang="fr-FR" sz="1400" b="1" dirty="0" err="1" smtClean="0">
                <a:solidFill>
                  <a:schemeClr val="accent6"/>
                </a:solidFill>
              </a:rPr>
              <a:t>websocket</a:t>
            </a:r>
            <a:endParaRPr lang="fr-FR" sz="1400" b="1" dirty="0"/>
          </a:p>
          <a:p>
            <a:pPr marL="0" indent="0">
              <a:buNone/>
            </a:pPr>
            <a:r>
              <a:rPr lang="fr-FR" sz="1400" b="1" dirty="0"/>
              <a:t>Sec-</a:t>
            </a:r>
            <a:r>
              <a:rPr lang="fr-FR" sz="1400" b="1" dirty="0" err="1"/>
              <a:t>WebSocket</a:t>
            </a:r>
            <a:r>
              <a:rPr lang="fr-FR" sz="1400" b="1" dirty="0"/>
              <a:t>-Key: x3JJHMbDL1EzLkh9GBhXDw</a:t>
            </a:r>
            <a:r>
              <a:rPr lang="fr-FR" sz="1400" b="1" dirty="0" smtClean="0"/>
              <a:t>== </a:t>
            </a:r>
            <a:r>
              <a:rPr lang="fr-FR" sz="1400" b="1" dirty="0" smtClean="0">
                <a:solidFill>
                  <a:schemeClr val="accent6"/>
                </a:solidFill>
              </a:rPr>
              <a:t>// le clé contenant le hash du </a:t>
            </a:r>
            <a:r>
              <a:rPr lang="fr-FR" sz="1400" b="1" dirty="0" err="1" smtClean="0">
                <a:solidFill>
                  <a:schemeClr val="accent6"/>
                </a:solidFill>
              </a:rPr>
              <a:t>websocket</a:t>
            </a:r>
            <a:endParaRPr lang="fr-FR" sz="1400" b="1" dirty="0"/>
          </a:p>
          <a:p>
            <a:pPr marL="0" indent="0">
              <a:buNone/>
            </a:pPr>
            <a:r>
              <a:rPr lang="fr-FR" sz="1400" b="1" dirty="0"/>
              <a:t>Sec-</a:t>
            </a:r>
            <a:r>
              <a:rPr lang="fr-FR" sz="1400" b="1" dirty="0" err="1"/>
              <a:t>WebSocket</a:t>
            </a:r>
            <a:r>
              <a:rPr lang="fr-FR" sz="1400" b="1" dirty="0"/>
              <a:t>-Protocol: chat, </a:t>
            </a:r>
            <a:r>
              <a:rPr lang="fr-FR" sz="1400" b="1" dirty="0" err="1" smtClean="0"/>
              <a:t>superchat</a:t>
            </a:r>
            <a:r>
              <a:rPr lang="fr-FR" sz="1400" b="1" dirty="0" smtClean="0"/>
              <a:t> </a:t>
            </a:r>
            <a:r>
              <a:rPr lang="fr-FR" sz="1400" b="1" dirty="0" smtClean="0">
                <a:solidFill>
                  <a:schemeClr val="accent6"/>
                </a:solidFill>
              </a:rPr>
              <a:t>// le Protocol utiliser entre le client et le serveur si le 1ere n’est pas disponible le 2eme doit </a:t>
            </a:r>
            <a:r>
              <a:rPr lang="fr-FR" sz="1400" b="1" dirty="0" err="1" smtClean="0">
                <a:solidFill>
                  <a:schemeClr val="accent6"/>
                </a:solidFill>
              </a:rPr>
              <a:t>etre</a:t>
            </a:r>
            <a:r>
              <a:rPr lang="fr-FR" sz="1400" b="1" dirty="0" smtClean="0">
                <a:solidFill>
                  <a:schemeClr val="accent6"/>
                </a:solidFill>
              </a:rPr>
              <a:t> </a:t>
            </a:r>
            <a:endParaRPr lang="fr-FR" sz="1400" b="1" dirty="0"/>
          </a:p>
          <a:p>
            <a:pPr marL="0" indent="0">
              <a:buNone/>
            </a:pPr>
            <a:r>
              <a:rPr lang="fr-FR" sz="1400" b="1" dirty="0"/>
              <a:t>Sec-</a:t>
            </a:r>
            <a:r>
              <a:rPr lang="fr-FR" sz="1400" b="1" dirty="0" err="1"/>
              <a:t>WebSocket</a:t>
            </a:r>
            <a:r>
              <a:rPr lang="fr-FR" sz="1400" b="1" dirty="0"/>
              <a:t>-Version: </a:t>
            </a:r>
            <a:r>
              <a:rPr lang="fr-FR" sz="1400" b="1" dirty="0" smtClean="0"/>
              <a:t>13 </a:t>
            </a:r>
            <a:r>
              <a:rPr lang="fr-FR" sz="1400" b="1" dirty="0" smtClean="0">
                <a:solidFill>
                  <a:schemeClr val="accent6"/>
                </a:solidFill>
              </a:rPr>
              <a:t>// la version du web socket utiliser</a:t>
            </a:r>
            <a:endParaRPr lang="fr-FR" sz="1400" b="1" dirty="0"/>
          </a:p>
          <a:p>
            <a:pPr marL="0" indent="0">
              <a:buNone/>
            </a:pPr>
            <a:r>
              <a:rPr lang="fr-FR" sz="1400" b="1" dirty="0" err="1"/>
              <a:t>Origin</a:t>
            </a:r>
            <a:r>
              <a:rPr lang="fr-FR" sz="1400" b="1" dirty="0"/>
              <a:t>: http://example.com</a:t>
            </a:r>
            <a:r>
              <a:rPr lang="fr-FR" sz="1400" dirty="0"/>
              <a:t> </a:t>
            </a:r>
            <a:r>
              <a:rPr lang="fr-FR" sz="1400" dirty="0" smtClean="0">
                <a:solidFill>
                  <a:schemeClr val="accent6"/>
                </a:solidFill>
              </a:rPr>
              <a:t>// l’</a:t>
            </a:r>
            <a:r>
              <a:rPr lang="fr-FR" sz="1400" dirty="0" err="1" smtClean="0">
                <a:solidFill>
                  <a:schemeClr val="accent6"/>
                </a:solidFill>
              </a:rPr>
              <a:t>origin</a:t>
            </a:r>
            <a:r>
              <a:rPr lang="fr-FR" sz="1400" dirty="0" smtClean="0">
                <a:solidFill>
                  <a:schemeClr val="accent6"/>
                </a:solidFill>
              </a:rPr>
              <a:t> du requête ( le site web )</a:t>
            </a:r>
          </a:p>
          <a:p>
            <a:pPr marL="0" indent="0">
              <a:buNone/>
            </a:pPr>
            <a:r>
              <a:rPr lang="fr-FR" sz="1400" u="sng" dirty="0" smtClean="0"/>
              <a:t>Server :</a:t>
            </a:r>
          </a:p>
          <a:p>
            <a:pPr marL="0" indent="0">
              <a:buNone/>
            </a:pPr>
            <a:r>
              <a:rPr lang="fr-FR" sz="1400" b="1" dirty="0"/>
              <a:t>HTTP/1.1 101 </a:t>
            </a:r>
            <a:r>
              <a:rPr lang="fr-FR" sz="1400" b="1" dirty="0" err="1"/>
              <a:t>Switching</a:t>
            </a:r>
            <a:r>
              <a:rPr lang="fr-FR" sz="1400" b="1" dirty="0"/>
              <a:t> </a:t>
            </a:r>
            <a:r>
              <a:rPr lang="fr-FR" sz="1400" b="1" dirty="0" err="1" smtClean="0"/>
              <a:t>Protocols</a:t>
            </a:r>
            <a:r>
              <a:rPr lang="fr-FR" sz="1400" b="1" dirty="0" smtClean="0"/>
              <a:t> </a:t>
            </a:r>
            <a:r>
              <a:rPr lang="fr-FR" sz="1400" b="1" dirty="0" smtClean="0">
                <a:solidFill>
                  <a:schemeClr val="accent6"/>
                </a:solidFill>
              </a:rPr>
              <a:t>// le </a:t>
            </a:r>
            <a:r>
              <a:rPr lang="fr-FR" sz="1400" b="1" dirty="0" err="1" smtClean="0">
                <a:solidFill>
                  <a:schemeClr val="accent6"/>
                </a:solidFill>
              </a:rPr>
              <a:t>protocol</a:t>
            </a:r>
            <a:r>
              <a:rPr lang="fr-FR" sz="1400" b="1" dirty="0" smtClean="0">
                <a:solidFill>
                  <a:schemeClr val="accent6"/>
                </a:solidFill>
              </a:rPr>
              <a:t> du </a:t>
            </a:r>
            <a:r>
              <a:rPr lang="fr-FR" sz="1400" b="1" dirty="0" err="1" smtClean="0">
                <a:solidFill>
                  <a:schemeClr val="accent6"/>
                </a:solidFill>
              </a:rPr>
              <a:t>switching</a:t>
            </a:r>
            <a:r>
              <a:rPr lang="fr-FR" sz="1400" b="1" dirty="0" smtClean="0">
                <a:solidFill>
                  <a:schemeClr val="accent6"/>
                </a:solidFill>
              </a:rPr>
              <a:t> qui va faire le upgrade du enceint http  au nouvelle </a:t>
            </a:r>
            <a:r>
              <a:rPr lang="fr-FR" sz="1400" b="1" dirty="0" err="1" smtClean="0">
                <a:solidFill>
                  <a:schemeClr val="accent6"/>
                </a:solidFill>
              </a:rPr>
              <a:t>websocket</a:t>
            </a:r>
            <a:r>
              <a:rPr lang="fr-FR" sz="1400" b="1" dirty="0" smtClean="0">
                <a:solidFill>
                  <a:schemeClr val="accent6"/>
                </a:solidFill>
              </a:rPr>
              <a:t> </a:t>
            </a:r>
            <a:endParaRPr lang="fr-FR" sz="1400" b="1" dirty="0"/>
          </a:p>
          <a:p>
            <a:pPr marL="0" indent="0">
              <a:buNone/>
            </a:pPr>
            <a:r>
              <a:rPr lang="fr-FR" sz="1400" b="1" dirty="0"/>
              <a:t>Upgrade: </a:t>
            </a:r>
            <a:r>
              <a:rPr lang="fr-FR" sz="1400" b="1" dirty="0" err="1" smtClean="0"/>
              <a:t>websocket</a:t>
            </a:r>
            <a:r>
              <a:rPr lang="fr-FR" sz="1400" b="1" dirty="0" smtClean="0"/>
              <a:t> </a:t>
            </a:r>
            <a:r>
              <a:rPr lang="fr-FR" sz="1400" b="1" dirty="0">
                <a:solidFill>
                  <a:schemeClr val="accent6"/>
                </a:solidFill>
              </a:rPr>
              <a:t>// pour </a:t>
            </a:r>
            <a:r>
              <a:rPr lang="fr-FR" sz="1400" b="1" dirty="0" smtClean="0">
                <a:solidFill>
                  <a:schemeClr val="accent6"/>
                </a:solidFill>
              </a:rPr>
              <a:t>supporter </a:t>
            </a:r>
            <a:r>
              <a:rPr lang="fr-FR" sz="1400" b="1" dirty="0">
                <a:solidFill>
                  <a:schemeClr val="accent6"/>
                </a:solidFill>
              </a:rPr>
              <a:t>le </a:t>
            </a:r>
            <a:r>
              <a:rPr lang="fr-FR" sz="1400" b="1" dirty="0" err="1">
                <a:solidFill>
                  <a:schemeClr val="accent6"/>
                </a:solidFill>
              </a:rPr>
              <a:t>websocket</a:t>
            </a:r>
            <a:r>
              <a:rPr lang="fr-FR" sz="1400" b="1" dirty="0">
                <a:solidFill>
                  <a:schemeClr val="accent6"/>
                </a:solidFill>
              </a:rPr>
              <a:t> le </a:t>
            </a:r>
            <a:r>
              <a:rPr lang="fr-FR" sz="1400" b="1" dirty="0" err="1">
                <a:solidFill>
                  <a:schemeClr val="accent6"/>
                </a:solidFill>
              </a:rPr>
              <a:t>broswer</a:t>
            </a:r>
            <a:r>
              <a:rPr lang="fr-FR" sz="1400" b="1" dirty="0">
                <a:solidFill>
                  <a:schemeClr val="accent6"/>
                </a:solidFill>
              </a:rPr>
              <a:t> doit avoir set argument</a:t>
            </a:r>
            <a:endParaRPr lang="fr-FR" sz="1400" b="1" dirty="0"/>
          </a:p>
          <a:p>
            <a:pPr marL="0" indent="0">
              <a:buNone/>
            </a:pPr>
            <a:r>
              <a:rPr lang="fr-FR" sz="1400" b="1" dirty="0" err="1" smtClean="0"/>
              <a:t>Connection</a:t>
            </a:r>
            <a:r>
              <a:rPr lang="fr-FR" sz="1400" b="1" dirty="0"/>
              <a:t>: </a:t>
            </a:r>
            <a:r>
              <a:rPr lang="fr-FR" sz="1400" b="1" dirty="0" smtClean="0"/>
              <a:t>Upgrade </a:t>
            </a:r>
            <a:r>
              <a:rPr lang="fr-FR" sz="1400" b="1" dirty="0">
                <a:solidFill>
                  <a:schemeClr val="accent6"/>
                </a:solidFill>
              </a:rPr>
              <a:t>// upgrade la </a:t>
            </a:r>
            <a:r>
              <a:rPr lang="fr-FR" sz="1400" b="1" dirty="0" smtClean="0">
                <a:solidFill>
                  <a:schemeClr val="accent6"/>
                </a:solidFill>
              </a:rPr>
              <a:t>connexion </a:t>
            </a:r>
            <a:r>
              <a:rPr lang="fr-FR" sz="1400" b="1" dirty="0">
                <a:solidFill>
                  <a:schemeClr val="accent6"/>
                </a:solidFill>
              </a:rPr>
              <a:t>a </a:t>
            </a:r>
            <a:r>
              <a:rPr lang="fr-FR" sz="1400" b="1" dirty="0" err="1">
                <a:solidFill>
                  <a:schemeClr val="accent6"/>
                </a:solidFill>
              </a:rPr>
              <a:t>websocket</a:t>
            </a:r>
            <a:endParaRPr lang="fr-FR" sz="1400" b="1" dirty="0"/>
          </a:p>
          <a:p>
            <a:pPr marL="0" indent="0">
              <a:buNone/>
            </a:pPr>
            <a:r>
              <a:rPr lang="fr-FR" sz="1400" b="1" dirty="0"/>
              <a:t>Sec-</a:t>
            </a:r>
            <a:r>
              <a:rPr lang="fr-FR" sz="1400" b="1" dirty="0" err="1"/>
              <a:t>WebSocket</a:t>
            </a:r>
            <a:r>
              <a:rPr lang="fr-FR" sz="1400" b="1" dirty="0"/>
              <a:t>-</a:t>
            </a:r>
            <a:r>
              <a:rPr lang="fr-FR" sz="1400" b="1" dirty="0" err="1"/>
              <a:t>Accept</a:t>
            </a:r>
            <a:r>
              <a:rPr lang="fr-FR" sz="1400" b="1" dirty="0"/>
              <a:t>: HSmrc0sMlYUkAGmm5OPpG2HaGWk</a:t>
            </a:r>
            <a:r>
              <a:rPr lang="fr-FR" sz="1400" b="1" dirty="0" smtClean="0"/>
              <a:t>= </a:t>
            </a:r>
            <a:r>
              <a:rPr lang="fr-FR" sz="1400" b="1" dirty="0" smtClean="0">
                <a:solidFill>
                  <a:schemeClr val="accent6"/>
                </a:solidFill>
              </a:rPr>
              <a:t>// si le clé du client est accepter , la connexion est accepter par suite le client est connecter</a:t>
            </a:r>
          </a:p>
          <a:p>
            <a:pPr marL="0" indent="0">
              <a:buNone/>
            </a:pPr>
            <a:r>
              <a:rPr lang="fr-FR" sz="1400" b="1" dirty="0" smtClean="0"/>
              <a:t>Sec-</a:t>
            </a:r>
            <a:r>
              <a:rPr lang="fr-FR" sz="1400" b="1" dirty="0" err="1" smtClean="0"/>
              <a:t>WebSocket</a:t>
            </a:r>
            <a:r>
              <a:rPr lang="fr-FR" sz="1400" b="1" dirty="0" smtClean="0"/>
              <a:t>-Protocol</a:t>
            </a:r>
            <a:r>
              <a:rPr lang="fr-FR" sz="1400" b="1" dirty="0"/>
              <a:t>: </a:t>
            </a:r>
            <a:r>
              <a:rPr lang="fr-FR" sz="1400" b="1" dirty="0" smtClean="0"/>
              <a:t>chat </a:t>
            </a:r>
            <a:r>
              <a:rPr lang="fr-FR" sz="1400" b="1" dirty="0">
                <a:solidFill>
                  <a:schemeClr val="accent6"/>
                </a:solidFill>
              </a:rPr>
              <a:t>// le Protocol utiliser entre le client et le serveur </a:t>
            </a:r>
            <a:endParaRPr lang="fr-FR" sz="1400" b="1" dirty="0"/>
          </a:p>
          <a:p>
            <a:pPr marL="0" indent="0">
              <a:buNone/>
            </a:pPr>
            <a:endParaRPr lang="fr-FR" dirty="0" smtClean="0"/>
          </a:p>
          <a:p>
            <a:pPr marL="0" indent="0">
              <a:buNone/>
            </a:pPr>
            <a:endParaRPr lang="fr-BE" dirty="0"/>
          </a:p>
        </p:txBody>
      </p:sp>
      <p:sp>
        <p:nvSpPr>
          <p:cNvPr id="4" name="Slide Number Placeholder 3"/>
          <p:cNvSpPr>
            <a:spLocks noGrp="1"/>
          </p:cNvSpPr>
          <p:nvPr>
            <p:ph type="sldNum" sz="quarter" idx="12"/>
          </p:nvPr>
        </p:nvSpPr>
        <p:spPr/>
        <p:txBody>
          <a:bodyPr/>
          <a:lstStyle/>
          <a:p>
            <a:fld id="{4F4A0051-978E-4949-81D3-4797EEC45972}" type="slidenum">
              <a:rPr lang="fr-BE" smtClean="0"/>
              <a:t>3</a:t>
            </a:fld>
            <a:endParaRPr lang="fr-BE"/>
          </a:p>
        </p:txBody>
      </p:sp>
    </p:spTree>
    <p:extLst>
      <p:ext uri="{BB962C8B-B14F-4D97-AF65-F5344CB8AC3E}">
        <p14:creationId xmlns:p14="http://schemas.microsoft.com/office/powerpoint/2010/main" val="73419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barn(inVertical)">
                                      <p:cBhvr>
                                        <p:cTn id="47" dur="500"/>
                                        <p:tgtEl>
                                          <p:spTgt spid="3">
                                            <p:txEl>
                                              <p:pRg st="11" end="11"/>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barn(inVertical)">
                                      <p:cBhvr>
                                        <p:cTn id="50" dur="500"/>
                                        <p:tgtEl>
                                          <p:spTgt spid="3">
                                            <p:txEl>
                                              <p:pRg st="12" end="12"/>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Effect transition="in" filter="barn(inVertical)">
                                      <p:cBhvr>
                                        <p:cTn id="53" dur="500"/>
                                        <p:tgtEl>
                                          <p:spTgt spid="3">
                                            <p:txEl>
                                              <p:pRg st="13" end="13"/>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3">
                                            <p:txEl>
                                              <p:pRg st="14" end="14"/>
                                            </p:txEl>
                                          </p:spTgt>
                                        </p:tgtEl>
                                        <p:attrNameLst>
                                          <p:attrName>style.visibility</p:attrName>
                                        </p:attrNameLst>
                                      </p:cBhvr>
                                      <p:to>
                                        <p:strVal val="visible"/>
                                      </p:to>
                                    </p:set>
                                    <p:animEffect transition="in" filter="barn(inVertical)">
                                      <p:cBhvr>
                                        <p:cTn id="56" dur="500"/>
                                        <p:tgtEl>
                                          <p:spTgt spid="3">
                                            <p:txEl>
                                              <p:pRg st="14" end="14"/>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animEffect transition="in" filter="barn(inVertical)">
                                      <p:cBhvr>
                                        <p:cTn id="59" dur="500"/>
                                        <p:tgtEl>
                                          <p:spTgt spid="3">
                                            <p:txEl>
                                              <p:pRg st="15" end="15"/>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3">
                                            <p:txEl>
                                              <p:pRg st="16" end="16"/>
                                            </p:txEl>
                                          </p:spTgt>
                                        </p:tgtEl>
                                        <p:attrNameLst>
                                          <p:attrName>style.visibility</p:attrName>
                                        </p:attrNameLst>
                                      </p:cBhvr>
                                      <p:to>
                                        <p:strVal val="visible"/>
                                      </p:to>
                                    </p:set>
                                    <p:animEffect transition="in" filter="barn(inVertical)">
                                      <p:cBhvr>
                                        <p:cTn id="62"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232" y="0"/>
            <a:ext cx="8473535" cy="6858000"/>
          </a:xfrm>
          <a:prstGeom prst="rect">
            <a:avLst/>
          </a:prstGeom>
        </p:spPr>
      </p:pic>
      <p:sp>
        <p:nvSpPr>
          <p:cNvPr id="2" name="Slide Number Placeholder 1"/>
          <p:cNvSpPr>
            <a:spLocks noGrp="1"/>
          </p:cNvSpPr>
          <p:nvPr>
            <p:ph type="sldNum" sz="quarter" idx="12"/>
          </p:nvPr>
        </p:nvSpPr>
        <p:spPr/>
        <p:txBody>
          <a:bodyPr/>
          <a:lstStyle/>
          <a:p>
            <a:fld id="{4F4A0051-978E-4949-81D3-4797EEC45972}" type="slidenum">
              <a:rPr lang="fr-BE" smtClean="0"/>
              <a:t>4</a:t>
            </a:fld>
            <a:endParaRPr lang="fr-BE"/>
          </a:p>
        </p:txBody>
      </p:sp>
    </p:spTree>
    <p:extLst>
      <p:ext uri="{BB962C8B-B14F-4D97-AF65-F5344CB8AC3E}">
        <p14:creationId xmlns:p14="http://schemas.microsoft.com/office/powerpoint/2010/main" val="291305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u="sng" dirty="0" err="1" smtClean="0"/>
              <a:t>Example</a:t>
            </a:r>
            <a:r>
              <a:rPr lang="fr-BE" u="sng" dirty="0" smtClean="0"/>
              <a:t> du client </a:t>
            </a:r>
            <a:endParaRPr lang="fr-BE" u="sng" dirty="0"/>
          </a:p>
        </p:txBody>
      </p:sp>
      <p:sp>
        <p:nvSpPr>
          <p:cNvPr id="3" name="Content Placeholder 2"/>
          <p:cNvSpPr>
            <a:spLocks noGrp="1"/>
          </p:cNvSpPr>
          <p:nvPr>
            <p:ph idx="1"/>
          </p:nvPr>
        </p:nvSpPr>
        <p:spPr/>
        <p:txBody>
          <a:bodyPr>
            <a:normAutofit lnSpcReduction="10000"/>
          </a:bodyPr>
          <a:lstStyle/>
          <a:p>
            <a:pPr marL="0" indent="0">
              <a:buNone/>
            </a:pPr>
            <a:r>
              <a:rPr lang="fr-BE" sz="1400" dirty="0" smtClean="0"/>
              <a:t>Le </a:t>
            </a:r>
            <a:r>
              <a:rPr lang="fr-BE" sz="1400" dirty="0" err="1" smtClean="0"/>
              <a:t>protocol</a:t>
            </a:r>
            <a:r>
              <a:rPr lang="fr-BE" sz="1400" dirty="0" smtClean="0"/>
              <a:t> </a:t>
            </a:r>
            <a:r>
              <a:rPr lang="fr-BE" sz="1400" dirty="0" err="1" smtClean="0"/>
              <a:t>websocket</a:t>
            </a:r>
            <a:r>
              <a:rPr lang="fr-BE" sz="1400" dirty="0" smtClean="0"/>
              <a:t> est initialiser dans un site web en utilisant les fonction html5/</a:t>
            </a:r>
            <a:r>
              <a:rPr lang="fr-BE" sz="1400" dirty="0" err="1" smtClean="0"/>
              <a:t>javascript</a:t>
            </a:r>
            <a:r>
              <a:rPr lang="fr-BE" sz="1400" dirty="0" smtClean="0"/>
              <a:t> du web socket :</a:t>
            </a:r>
          </a:p>
          <a:p>
            <a:pPr lvl="1">
              <a:buFont typeface="Wingdings" panose="05000000000000000000" pitchFamily="2" charset="2"/>
              <a:buChar char="q"/>
            </a:pPr>
            <a:endParaRPr lang="fr-BE" sz="1000" dirty="0" smtClean="0"/>
          </a:p>
          <a:p>
            <a:pPr lvl="1">
              <a:buFont typeface="Wingdings" panose="05000000000000000000" pitchFamily="2" charset="2"/>
              <a:buChar char="q"/>
            </a:pPr>
            <a:r>
              <a:rPr lang="fr-BE" sz="1400" b="1" dirty="0" err="1" smtClean="0"/>
              <a:t>OnOpen</a:t>
            </a:r>
            <a:r>
              <a:rPr lang="fr-BE" sz="1400" b="1" dirty="0" smtClean="0"/>
              <a:t>()</a:t>
            </a:r>
          </a:p>
          <a:p>
            <a:pPr lvl="1">
              <a:buFont typeface="Wingdings" panose="05000000000000000000" pitchFamily="2" charset="2"/>
              <a:buChar char="q"/>
            </a:pPr>
            <a:r>
              <a:rPr lang="fr-BE" sz="1400" b="1" dirty="0" err="1" smtClean="0"/>
              <a:t>OnClose</a:t>
            </a:r>
            <a:r>
              <a:rPr lang="fr-BE" sz="1400" b="1" dirty="0" smtClean="0"/>
              <a:t>()</a:t>
            </a:r>
          </a:p>
          <a:p>
            <a:pPr lvl="1">
              <a:buFont typeface="Wingdings" panose="05000000000000000000" pitchFamily="2" charset="2"/>
              <a:buChar char="q"/>
            </a:pPr>
            <a:r>
              <a:rPr lang="fr-BE" sz="1400" b="1" dirty="0" err="1" smtClean="0"/>
              <a:t>OnMessage</a:t>
            </a:r>
            <a:r>
              <a:rPr lang="fr-BE" sz="1400" b="1" dirty="0" smtClean="0"/>
              <a:t>()</a:t>
            </a:r>
            <a:r>
              <a:rPr lang="fr-BE" sz="1400" b="1" dirty="0"/>
              <a:t>	</a:t>
            </a:r>
            <a:endParaRPr lang="fr-BE" sz="1400" b="1" dirty="0" smtClean="0"/>
          </a:p>
          <a:p>
            <a:pPr marL="0" indent="0">
              <a:buNone/>
            </a:pPr>
            <a:endParaRPr lang="fr-BE" sz="1400" dirty="0" smtClean="0"/>
          </a:p>
          <a:p>
            <a:pPr marL="0" indent="0">
              <a:buNone/>
            </a:pPr>
            <a:r>
              <a:rPr lang="fr-BE" sz="1400" dirty="0" err="1" smtClean="0"/>
              <a:t>OnOpen</a:t>
            </a:r>
            <a:r>
              <a:rPr lang="fr-BE" sz="1400" dirty="0" smtClean="0"/>
              <a:t> :</a:t>
            </a:r>
          </a:p>
          <a:p>
            <a:pPr marL="0" indent="0">
              <a:buNone/>
            </a:pPr>
            <a:r>
              <a:rPr lang="fr-BE" sz="1400" dirty="0" smtClean="0"/>
              <a:t>Est initialiser quand le client est connecter au serveur après la phase du </a:t>
            </a:r>
            <a:r>
              <a:rPr lang="fr-BE" sz="1400" dirty="0" err="1" smtClean="0"/>
              <a:t>handshake</a:t>
            </a:r>
            <a:endParaRPr lang="fr-BE" sz="1400" dirty="0" smtClean="0"/>
          </a:p>
          <a:p>
            <a:pPr marL="0" indent="0">
              <a:buNone/>
            </a:pPr>
            <a:r>
              <a:rPr lang="fr-BE" sz="1400" dirty="0" err="1" smtClean="0"/>
              <a:t>OnClose</a:t>
            </a:r>
            <a:r>
              <a:rPr lang="fr-BE" sz="1400" dirty="0" smtClean="0"/>
              <a:t> :</a:t>
            </a:r>
          </a:p>
          <a:p>
            <a:pPr marL="0" indent="0">
              <a:buNone/>
            </a:pPr>
            <a:r>
              <a:rPr lang="fr-BE" sz="1400" dirty="0" smtClean="0"/>
              <a:t>Est initialiser quand le client ferme le connexion avec le serveur</a:t>
            </a:r>
          </a:p>
          <a:p>
            <a:pPr marL="0" indent="0">
              <a:buNone/>
            </a:pPr>
            <a:r>
              <a:rPr lang="fr-BE" sz="1400" dirty="0" err="1" smtClean="0"/>
              <a:t>OnMessage</a:t>
            </a:r>
            <a:r>
              <a:rPr lang="fr-BE" sz="1400" dirty="0" smtClean="0"/>
              <a:t>:</a:t>
            </a:r>
          </a:p>
          <a:p>
            <a:pPr marL="0" indent="0">
              <a:buNone/>
            </a:pPr>
            <a:r>
              <a:rPr lang="fr-BE" sz="1400" dirty="0" smtClean="0"/>
              <a:t>Quand le client reçoit une message du serveur</a:t>
            </a:r>
          </a:p>
          <a:p>
            <a:pPr marL="0" indent="0">
              <a:buNone/>
            </a:pPr>
            <a:endParaRPr lang="fr-BE" sz="1400" dirty="0"/>
          </a:p>
        </p:txBody>
      </p:sp>
      <p:sp>
        <p:nvSpPr>
          <p:cNvPr id="4" name="Slide Number Placeholder 3"/>
          <p:cNvSpPr>
            <a:spLocks noGrp="1"/>
          </p:cNvSpPr>
          <p:nvPr>
            <p:ph type="sldNum" sz="quarter" idx="12"/>
          </p:nvPr>
        </p:nvSpPr>
        <p:spPr/>
        <p:txBody>
          <a:bodyPr/>
          <a:lstStyle/>
          <a:p>
            <a:fld id="{4F4A0051-978E-4949-81D3-4797EEC45972}" type="slidenum">
              <a:rPr lang="fr-BE" smtClean="0"/>
              <a:t>5</a:t>
            </a:fld>
            <a:endParaRPr lang="fr-BE"/>
          </a:p>
        </p:txBody>
      </p:sp>
    </p:spTree>
    <p:extLst>
      <p:ext uri="{BB962C8B-B14F-4D97-AF65-F5344CB8AC3E}">
        <p14:creationId xmlns:p14="http://schemas.microsoft.com/office/powerpoint/2010/main" val="257722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arn(inVertic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arn(inVertical)">
                                      <p:cBhvr>
                                        <p:cTn id="36" dur="500"/>
                                        <p:tgtEl>
                                          <p:spTgt spid="3">
                                            <p:txEl>
                                              <p:pRg st="6" end="6"/>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arn(inVertical)">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barn(inVertical)">
                                      <p:cBhvr>
                                        <p:cTn id="44" dur="500"/>
                                        <p:tgtEl>
                                          <p:spTgt spid="3">
                                            <p:txEl>
                                              <p:pRg st="8" end="8"/>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arn(inVertical)">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barn(inVertical)">
                                      <p:cBhvr>
                                        <p:cTn id="52" dur="500"/>
                                        <p:tgtEl>
                                          <p:spTgt spid="3">
                                            <p:txEl>
                                              <p:pRg st="10" end="10"/>
                                            </p:txEl>
                                          </p:spTgt>
                                        </p:tgtEl>
                                      </p:cBhvr>
                                    </p:animEffect>
                                  </p:childTnLst>
                                </p:cTn>
                              </p:par>
                              <p:par>
                                <p:cTn id="53" presetID="16" presetClass="entr" presetSubtype="21"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barn(inVertical)">
                                      <p:cBhvr>
                                        <p:cTn id="5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u="sng" dirty="0" err="1" smtClean="0"/>
              <a:t>Example</a:t>
            </a:r>
            <a:r>
              <a:rPr lang="fr-BE" u="sng" dirty="0" smtClean="0"/>
              <a:t> client </a:t>
            </a:r>
            <a:endParaRPr lang="fr-BE" u="sng" dirty="0"/>
          </a:p>
        </p:txBody>
      </p:sp>
      <p:sp>
        <p:nvSpPr>
          <p:cNvPr id="3" name="Content Placeholder 2"/>
          <p:cNvSpPr>
            <a:spLocks noGrp="1"/>
          </p:cNvSpPr>
          <p:nvPr>
            <p:ph idx="1"/>
          </p:nvPr>
        </p:nvSpPr>
        <p:spPr/>
        <p:txBody>
          <a:bodyPr>
            <a:normAutofit fontScale="55000" lnSpcReduction="20000"/>
          </a:bodyPr>
          <a:lstStyle/>
          <a:p>
            <a:pPr marL="0" indent="0">
              <a:buNone/>
            </a:pPr>
            <a:r>
              <a:rPr lang="fr-BE" dirty="0"/>
              <a:t>if ("</a:t>
            </a:r>
            <a:r>
              <a:rPr lang="fr-BE" dirty="0" err="1"/>
              <a:t>WebSocket</a:t>
            </a:r>
            <a:r>
              <a:rPr lang="fr-BE" dirty="0"/>
              <a:t>" in </a:t>
            </a:r>
            <a:r>
              <a:rPr lang="fr-BE" dirty="0" err="1"/>
              <a:t>window</a:t>
            </a:r>
            <a:r>
              <a:rPr lang="fr-BE" dirty="0"/>
              <a:t>) {</a:t>
            </a:r>
          </a:p>
          <a:p>
            <a:pPr marL="0" indent="0">
              <a:buNone/>
            </a:pPr>
            <a:r>
              <a:rPr lang="fr-BE" dirty="0"/>
              <a:t>	 //initialiser un </a:t>
            </a:r>
            <a:r>
              <a:rPr lang="fr-BE" dirty="0" err="1"/>
              <a:t>websocket</a:t>
            </a:r>
            <a:r>
              <a:rPr lang="fr-BE" dirty="0"/>
              <a:t> </a:t>
            </a:r>
            <a:r>
              <a:rPr lang="fr-BE" dirty="0" err="1"/>
              <a:t>ws</a:t>
            </a:r>
            <a:r>
              <a:rPr lang="fr-BE" dirty="0"/>
              <a:t> sur l'IP : 127.0.0.1 et port : 9998 en utilisant le </a:t>
            </a:r>
            <a:r>
              <a:rPr lang="fr-BE" dirty="0" err="1"/>
              <a:t>protocol</a:t>
            </a:r>
            <a:r>
              <a:rPr lang="fr-BE" dirty="0"/>
              <a:t> : </a:t>
            </a:r>
            <a:r>
              <a:rPr lang="fr-BE" dirty="0" err="1"/>
              <a:t>echo-protocol</a:t>
            </a:r>
            <a:r>
              <a:rPr lang="fr-BE" dirty="0"/>
              <a:t> </a:t>
            </a:r>
          </a:p>
          <a:p>
            <a:pPr marL="0" indent="0">
              <a:buNone/>
            </a:pPr>
            <a:r>
              <a:rPr lang="fr-BE" dirty="0"/>
              <a:t>	  var </a:t>
            </a:r>
            <a:r>
              <a:rPr lang="fr-BE" dirty="0" err="1"/>
              <a:t>ws</a:t>
            </a:r>
            <a:r>
              <a:rPr lang="fr-BE" dirty="0"/>
              <a:t> = new </a:t>
            </a:r>
            <a:r>
              <a:rPr lang="fr-BE" dirty="0" err="1"/>
              <a:t>WebSocket</a:t>
            </a:r>
            <a:r>
              <a:rPr lang="fr-BE" dirty="0"/>
              <a:t>("</a:t>
            </a:r>
            <a:r>
              <a:rPr lang="fr-BE" dirty="0" err="1"/>
              <a:t>ws</a:t>
            </a:r>
            <a:r>
              <a:rPr lang="fr-BE" dirty="0"/>
              <a:t>://localhost:9998/</a:t>
            </a:r>
            <a:r>
              <a:rPr lang="fr-BE" dirty="0" err="1"/>
              <a:t>echo</a:t>
            </a:r>
            <a:r>
              <a:rPr lang="fr-BE" dirty="0"/>
              <a:t>","</a:t>
            </a:r>
            <a:r>
              <a:rPr lang="fr-BE" dirty="0" err="1"/>
              <a:t>echo-protocol</a:t>
            </a:r>
            <a:r>
              <a:rPr lang="fr-BE" dirty="0"/>
              <a:t>");</a:t>
            </a:r>
          </a:p>
          <a:p>
            <a:pPr marL="0" indent="0">
              <a:buNone/>
            </a:pPr>
            <a:r>
              <a:rPr lang="fr-BE" dirty="0"/>
              <a:t>	  //quand la connexion est </a:t>
            </a:r>
            <a:r>
              <a:rPr lang="fr-BE" dirty="0" err="1"/>
              <a:t>etablisser</a:t>
            </a:r>
            <a:endParaRPr lang="fr-BE" dirty="0"/>
          </a:p>
          <a:p>
            <a:pPr marL="0" indent="0">
              <a:buNone/>
            </a:pPr>
            <a:r>
              <a:rPr lang="fr-BE" dirty="0"/>
              <a:t>	  </a:t>
            </a:r>
            <a:r>
              <a:rPr lang="fr-BE" dirty="0" err="1"/>
              <a:t>ws.onopen</a:t>
            </a:r>
            <a:r>
              <a:rPr lang="fr-BE" dirty="0"/>
              <a:t> = </a:t>
            </a:r>
            <a:r>
              <a:rPr lang="fr-BE" dirty="0" err="1"/>
              <a:t>function</a:t>
            </a:r>
            <a:r>
              <a:rPr lang="fr-BE" dirty="0"/>
              <a:t> (</a:t>
            </a:r>
            <a:r>
              <a:rPr lang="fr-BE" dirty="0" err="1"/>
              <a:t>event</a:t>
            </a:r>
            <a:r>
              <a:rPr lang="fr-BE" dirty="0"/>
              <a:t>) {</a:t>
            </a:r>
          </a:p>
          <a:p>
            <a:pPr marL="0" indent="0">
              <a:buNone/>
            </a:pPr>
            <a:r>
              <a:rPr lang="fr-BE" dirty="0"/>
              <a:t>	</a:t>
            </a:r>
            <a:r>
              <a:rPr lang="fr-BE" dirty="0" smtClean="0"/>
              <a:t>         </a:t>
            </a:r>
            <a:r>
              <a:rPr lang="fr-BE" dirty="0" err="1" smtClean="0"/>
              <a:t>alert</a:t>
            </a:r>
            <a:r>
              <a:rPr lang="fr-BE" dirty="0"/>
              <a:t>("vous </a:t>
            </a:r>
            <a:r>
              <a:rPr lang="fr-BE" dirty="0" err="1"/>
              <a:t>ete</a:t>
            </a:r>
            <a:r>
              <a:rPr lang="fr-BE" dirty="0"/>
              <a:t> connecter");</a:t>
            </a:r>
          </a:p>
          <a:p>
            <a:pPr marL="0" indent="0">
              <a:buNone/>
            </a:pPr>
            <a:r>
              <a:rPr lang="fr-BE" dirty="0"/>
              <a:t>	</a:t>
            </a:r>
            <a:r>
              <a:rPr lang="fr-BE" dirty="0" smtClean="0"/>
              <a:t>         // </a:t>
            </a:r>
            <a:r>
              <a:rPr lang="fr-BE" dirty="0" err="1"/>
              <a:t>envoiyer</a:t>
            </a:r>
            <a:r>
              <a:rPr lang="fr-BE" dirty="0"/>
              <a:t> une message au serveur </a:t>
            </a:r>
          </a:p>
          <a:p>
            <a:pPr marL="0" indent="0">
              <a:buNone/>
            </a:pPr>
            <a:r>
              <a:rPr lang="fr-BE" dirty="0"/>
              <a:t>	</a:t>
            </a:r>
            <a:r>
              <a:rPr lang="fr-BE" dirty="0" smtClean="0"/>
              <a:t>        </a:t>
            </a:r>
            <a:r>
              <a:rPr lang="fr-BE" dirty="0" err="1" smtClean="0"/>
              <a:t>ws.send</a:t>
            </a:r>
            <a:r>
              <a:rPr lang="fr-BE" dirty="0"/>
              <a:t>("Hi du client");</a:t>
            </a:r>
          </a:p>
          <a:p>
            <a:pPr marL="0" indent="0">
              <a:buNone/>
            </a:pPr>
            <a:r>
              <a:rPr lang="fr-BE" dirty="0"/>
              <a:t>	 };</a:t>
            </a:r>
          </a:p>
          <a:p>
            <a:pPr marL="0" indent="0">
              <a:buNone/>
            </a:pPr>
            <a:r>
              <a:rPr lang="fr-BE" dirty="0"/>
              <a:t>	 </a:t>
            </a:r>
            <a:r>
              <a:rPr lang="fr-BE" dirty="0" err="1"/>
              <a:t>ws.onclose</a:t>
            </a:r>
            <a:r>
              <a:rPr lang="fr-BE" dirty="0"/>
              <a:t> = </a:t>
            </a:r>
            <a:r>
              <a:rPr lang="fr-BE" dirty="0" err="1"/>
              <a:t>function</a:t>
            </a:r>
            <a:r>
              <a:rPr lang="fr-BE" dirty="0"/>
              <a:t> (</a:t>
            </a:r>
            <a:r>
              <a:rPr lang="fr-BE" dirty="0" err="1"/>
              <a:t>event</a:t>
            </a:r>
            <a:r>
              <a:rPr lang="fr-BE" dirty="0"/>
              <a:t>){</a:t>
            </a:r>
          </a:p>
          <a:p>
            <a:pPr marL="0" indent="0">
              <a:buNone/>
            </a:pPr>
            <a:r>
              <a:rPr lang="fr-BE" dirty="0"/>
              <a:t>	</a:t>
            </a:r>
            <a:r>
              <a:rPr lang="fr-BE" dirty="0" smtClean="0"/>
              <a:t>       </a:t>
            </a:r>
            <a:r>
              <a:rPr lang="fr-BE" dirty="0" err="1" smtClean="0"/>
              <a:t>alert</a:t>
            </a:r>
            <a:r>
              <a:rPr lang="fr-BE" dirty="0"/>
              <a:t>("vous </a:t>
            </a:r>
            <a:r>
              <a:rPr lang="fr-BE" dirty="0" err="1"/>
              <a:t>ete</a:t>
            </a:r>
            <a:r>
              <a:rPr lang="fr-BE" dirty="0"/>
              <a:t> déconnecter");</a:t>
            </a:r>
          </a:p>
          <a:p>
            <a:pPr marL="0" indent="0">
              <a:buNone/>
            </a:pPr>
            <a:r>
              <a:rPr lang="fr-BE" dirty="0"/>
              <a:t>	 };</a:t>
            </a:r>
          </a:p>
          <a:p>
            <a:pPr marL="0" indent="0">
              <a:buNone/>
            </a:pPr>
            <a:r>
              <a:rPr lang="fr-BE" dirty="0"/>
              <a:t> }</a:t>
            </a:r>
          </a:p>
          <a:p>
            <a:pPr marL="0" indent="0">
              <a:buNone/>
            </a:pPr>
            <a:r>
              <a:rPr lang="fr-BE" dirty="0"/>
              <a:t> </a:t>
            </a:r>
            <a:r>
              <a:rPr lang="fr-BE" dirty="0" err="1"/>
              <a:t>else</a:t>
            </a:r>
            <a:r>
              <a:rPr lang="fr-BE" dirty="0"/>
              <a:t>{</a:t>
            </a:r>
          </a:p>
          <a:p>
            <a:pPr marL="0" indent="0">
              <a:buNone/>
            </a:pPr>
            <a:r>
              <a:rPr lang="fr-BE" dirty="0"/>
              <a:t> </a:t>
            </a:r>
            <a:r>
              <a:rPr lang="fr-BE" dirty="0" smtClean="0"/>
              <a:t>          </a:t>
            </a:r>
            <a:r>
              <a:rPr lang="fr-BE" dirty="0" err="1" smtClean="0"/>
              <a:t>alert</a:t>
            </a:r>
            <a:r>
              <a:rPr lang="fr-BE" dirty="0"/>
              <a:t>("votre browser n'</a:t>
            </a:r>
            <a:r>
              <a:rPr lang="fr-BE" dirty="0" err="1"/>
              <a:t>accept</a:t>
            </a:r>
            <a:r>
              <a:rPr lang="fr-BE" dirty="0"/>
              <a:t> pas le </a:t>
            </a:r>
            <a:r>
              <a:rPr lang="fr-BE" dirty="0" err="1"/>
              <a:t>websocket</a:t>
            </a:r>
            <a:r>
              <a:rPr lang="fr-BE" dirty="0"/>
              <a:t>");</a:t>
            </a:r>
          </a:p>
          <a:p>
            <a:pPr marL="0" indent="0">
              <a:buNone/>
            </a:pPr>
            <a:r>
              <a:rPr lang="fr-BE" dirty="0"/>
              <a:t> }</a:t>
            </a:r>
          </a:p>
        </p:txBody>
      </p:sp>
      <p:sp>
        <p:nvSpPr>
          <p:cNvPr id="4" name="Slide Number Placeholder 3"/>
          <p:cNvSpPr>
            <a:spLocks noGrp="1"/>
          </p:cNvSpPr>
          <p:nvPr>
            <p:ph type="sldNum" sz="quarter" idx="12"/>
          </p:nvPr>
        </p:nvSpPr>
        <p:spPr/>
        <p:txBody>
          <a:bodyPr/>
          <a:lstStyle/>
          <a:p>
            <a:fld id="{4F4A0051-978E-4949-81D3-4797EEC45972}" type="slidenum">
              <a:rPr lang="fr-BE" smtClean="0"/>
              <a:t>6</a:t>
            </a:fld>
            <a:endParaRPr lang="fr-BE"/>
          </a:p>
        </p:txBody>
      </p:sp>
    </p:spTree>
    <p:extLst>
      <p:ext uri="{BB962C8B-B14F-4D97-AF65-F5344CB8AC3E}">
        <p14:creationId xmlns:p14="http://schemas.microsoft.com/office/powerpoint/2010/main" val="126358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arn(inVertical)">
                                      <p:cBhvr>
                                        <p:cTn id="37" dur="500"/>
                                        <p:tgtEl>
                                          <p:spTgt spid="3">
                                            <p:txEl>
                                              <p:pRg st="8" end="8"/>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arn(inVertical)">
                                      <p:cBhvr>
                                        <p:cTn id="40" dur="500"/>
                                        <p:tgtEl>
                                          <p:spTgt spid="3">
                                            <p:txEl>
                                              <p:pRg st="9" end="9"/>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barn(inVertical)">
                                      <p:cBhvr>
                                        <p:cTn id="43" dur="500"/>
                                        <p:tgtEl>
                                          <p:spTgt spid="3">
                                            <p:txEl>
                                              <p:pRg st="10" end="10"/>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barn(inVertical)">
                                      <p:cBhvr>
                                        <p:cTn id="46" dur="500"/>
                                        <p:tgtEl>
                                          <p:spTgt spid="3">
                                            <p:txEl>
                                              <p:pRg st="11" end="11"/>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barn(inVertical)">
                                      <p:cBhvr>
                                        <p:cTn id="49" dur="500"/>
                                        <p:tgtEl>
                                          <p:spTgt spid="3">
                                            <p:txEl>
                                              <p:pRg st="12" end="12"/>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barn(inVertical)">
                                      <p:cBhvr>
                                        <p:cTn id="52" dur="500"/>
                                        <p:tgtEl>
                                          <p:spTgt spid="3">
                                            <p:txEl>
                                              <p:pRg st="13" end="13"/>
                                            </p:txEl>
                                          </p:spTgt>
                                        </p:tgtEl>
                                      </p:cBhvr>
                                    </p:animEffect>
                                  </p:childTnLst>
                                </p:cTn>
                              </p:par>
                              <p:par>
                                <p:cTn id="53" presetID="16" presetClass="entr" presetSubtype="21"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barn(inVertical)">
                                      <p:cBhvr>
                                        <p:cTn id="55" dur="500"/>
                                        <p:tgtEl>
                                          <p:spTgt spid="3">
                                            <p:txEl>
                                              <p:pRg st="14" end="14"/>
                                            </p:txEl>
                                          </p:spTgt>
                                        </p:tgtEl>
                                      </p:cBhvr>
                                    </p:animEffect>
                                  </p:childTnLst>
                                </p:cTn>
                              </p:par>
                              <p:par>
                                <p:cTn id="56" presetID="16" presetClass="entr" presetSubtype="21" fill="hold"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barn(inVertical)">
                                      <p:cBhvr>
                                        <p:cTn id="58"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u="sng" dirty="0" err="1" smtClean="0"/>
              <a:t>Example</a:t>
            </a:r>
            <a:r>
              <a:rPr lang="fr-BE" u="sng" dirty="0" smtClean="0"/>
              <a:t> serveur en C#</a:t>
            </a:r>
            <a:endParaRPr lang="fr-BE" u="sng" dirty="0"/>
          </a:p>
        </p:txBody>
      </p:sp>
      <p:sp>
        <p:nvSpPr>
          <p:cNvPr id="3" name="Content Placeholder 2"/>
          <p:cNvSpPr>
            <a:spLocks noGrp="1"/>
          </p:cNvSpPr>
          <p:nvPr>
            <p:ph idx="1"/>
          </p:nvPr>
        </p:nvSpPr>
        <p:spPr>
          <a:xfrm>
            <a:off x="1" y="1323832"/>
            <a:ext cx="12192000" cy="5534167"/>
          </a:xfrm>
        </p:spPr>
        <p:txBody>
          <a:bodyPr>
            <a:noAutofit/>
          </a:bodyPr>
          <a:lstStyle/>
          <a:p>
            <a:pPr marL="0" indent="0">
              <a:buNone/>
            </a:pPr>
            <a:r>
              <a:rPr lang="fr-BE" sz="1200" dirty="0"/>
              <a:t>​</a:t>
            </a:r>
            <a:r>
              <a:rPr lang="fr-BE" sz="1200" dirty="0" err="1"/>
              <a:t>using</a:t>
            </a:r>
            <a:r>
              <a:rPr lang="fr-BE" sz="1200" dirty="0"/>
              <a:t> </a:t>
            </a:r>
            <a:r>
              <a:rPr lang="fr-BE" sz="1200" dirty="0" err="1"/>
              <a:t>System.Net.Sockets</a:t>
            </a:r>
            <a:r>
              <a:rPr lang="fr-BE" sz="1200" dirty="0"/>
              <a:t>;</a:t>
            </a:r>
          </a:p>
          <a:p>
            <a:pPr marL="0" indent="0">
              <a:buNone/>
            </a:pPr>
            <a:r>
              <a:rPr lang="fr-BE" sz="1200" dirty="0" err="1"/>
              <a:t>using</a:t>
            </a:r>
            <a:r>
              <a:rPr lang="fr-BE" sz="1200" dirty="0"/>
              <a:t> </a:t>
            </a:r>
            <a:r>
              <a:rPr lang="fr-BE" sz="1200" dirty="0" err="1"/>
              <a:t>System.Net</a:t>
            </a:r>
            <a:r>
              <a:rPr lang="fr-BE" sz="1200" dirty="0"/>
              <a:t>;</a:t>
            </a:r>
          </a:p>
          <a:p>
            <a:pPr marL="0" indent="0">
              <a:buNone/>
            </a:pPr>
            <a:r>
              <a:rPr lang="fr-BE" sz="1200" dirty="0" err="1"/>
              <a:t>using</a:t>
            </a:r>
            <a:r>
              <a:rPr lang="fr-BE" sz="1200" dirty="0"/>
              <a:t> System</a:t>
            </a:r>
            <a:r>
              <a:rPr lang="fr-BE" sz="1200" dirty="0" smtClean="0"/>
              <a:t>;</a:t>
            </a:r>
            <a:endParaRPr lang="fr-BE" sz="1200" dirty="0"/>
          </a:p>
          <a:p>
            <a:pPr marL="0" indent="0">
              <a:buNone/>
            </a:pPr>
            <a:r>
              <a:rPr lang="fr-BE" sz="1200" dirty="0"/>
              <a:t>class Server {</a:t>
            </a:r>
          </a:p>
          <a:p>
            <a:pPr marL="0" indent="0">
              <a:buNone/>
            </a:pPr>
            <a:r>
              <a:rPr lang="fr-BE" sz="1200" dirty="0"/>
              <a:t>    public </a:t>
            </a:r>
            <a:r>
              <a:rPr lang="fr-BE" sz="1200" dirty="0" err="1"/>
              <a:t>static</a:t>
            </a:r>
            <a:r>
              <a:rPr lang="fr-BE" sz="1200" dirty="0"/>
              <a:t> </a:t>
            </a:r>
            <a:r>
              <a:rPr lang="fr-BE" sz="1200" dirty="0" err="1"/>
              <a:t>void</a:t>
            </a:r>
            <a:r>
              <a:rPr lang="fr-BE" sz="1200" dirty="0"/>
              <a:t> Main() {</a:t>
            </a:r>
          </a:p>
          <a:p>
            <a:pPr marL="0" indent="0">
              <a:buNone/>
            </a:pPr>
            <a:r>
              <a:rPr lang="fr-BE" sz="1200" dirty="0"/>
              <a:t>        </a:t>
            </a:r>
            <a:r>
              <a:rPr lang="fr-BE" sz="1200" dirty="0" err="1"/>
              <a:t>TcpListener</a:t>
            </a:r>
            <a:r>
              <a:rPr lang="fr-BE" sz="1200" dirty="0"/>
              <a:t> server = new </a:t>
            </a:r>
            <a:r>
              <a:rPr lang="fr-BE" sz="1200" dirty="0" err="1"/>
              <a:t>TcpListener</a:t>
            </a:r>
            <a:r>
              <a:rPr lang="fr-BE" sz="1200" dirty="0"/>
              <a:t>(</a:t>
            </a:r>
            <a:r>
              <a:rPr lang="fr-BE" sz="1200" dirty="0" err="1"/>
              <a:t>IPAddress.Parse</a:t>
            </a:r>
            <a:r>
              <a:rPr lang="fr-BE" sz="1200" dirty="0"/>
              <a:t>("127.0.0.1"), 80);</a:t>
            </a:r>
          </a:p>
          <a:p>
            <a:pPr marL="0" indent="0">
              <a:buNone/>
            </a:pPr>
            <a:r>
              <a:rPr lang="fr-BE" sz="1200" dirty="0" smtClean="0"/>
              <a:t>        </a:t>
            </a:r>
            <a:r>
              <a:rPr lang="fr-BE" sz="1200" dirty="0" err="1" smtClean="0"/>
              <a:t>server.Start</a:t>
            </a:r>
            <a:r>
              <a:rPr lang="fr-BE" sz="1200" dirty="0"/>
              <a:t>();</a:t>
            </a:r>
          </a:p>
          <a:p>
            <a:pPr marL="0" indent="0">
              <a:buNone/>
            </a:pPr>
            <a:r>
              <a:rPr lang="fr-BE" sz="1200" dirty="0"/>
              <a:t>        </a:t>
            </a:r>
            <a:r>
              <a:rPr lang="fr-BE" sz="1200" dirty="0" err="1"/>
              <a:t>Console.WriteLine</a:t>
            </a:r>
            <a:r>
              <a:rPr lang="fr-BE" sz="1200" dirty="0"/>
              <a:t>("Server has </a:t>
            </a:r>
            <a:r>
              <a:rPr lang="fr-BE" sz="1200" dirty="0" err="1"/>
              <a:t>started</a:t>
            </a:r>
            <a:r>
              <a:rPr lang="fr-BE" sz="1200" dirty="0"/>
              <a:t> on 127.0.0.1:80.{0}</a:t>
            </a:r>
            <a:r>
              <a:rPr lang="fr-BE" sz="1200" dirty="0" err="1"/>
              <a:t>Waiting</a:t>
            </a:r>
            <a:r>
              <a:rPr lang="fr-BE" sz="1200" dirty="0"/>
              <a:t> for a </a:t>
            </a:r>
            <a:r>
              <a:rPr lang="fr-BE" sz="1200" dirty="0" err="1"/>
              <a:t>connection</a:t>
            </a:r>
            <a:r>
              <a:rPr lang="fr-BE" sz="1200" dirty="0"/>
              <a:t>...", </a:t>
            </a:r>
            <a:r>
              <a:rPr lang="fr-BE" sz="1200" dirty="0" err="1"/>
              <a:t>Environment.NewLine</a:t>
            </a:r>
            <a:r>
              <a:rPr lang="fr-BE" sz="1200" dirty="0" smtClean="0"/>
              <a:t>);</a:t>
            </a:r>
            <a:endParaRPr lang="fr-BE" sz="1200" dirty="0"/>
          </a:p>
          <a:p>
            <a:pPr marL="0" indent="0">
              <a:buNone/>
            </a:pPr>
            <a:r>
              <a:rPr lang="fr-BE" sz="1200" dirty="0"/>
              <a:t>        </a:t>
            </a:r>
            <a:r>
              <a:rPr lang="fr-BE" sz="1200" dirty="0" err="1"/>
              <a:t>TcpClient</a:t>
            </a:r>
            <a:r>
              <a:rPr lang="fr-BE" sz="1200" dirty="0"/>
              <a:t> client = </a:t>
            </a:r>
            <a:r>
              <a:rPr lang="fr-BE" sz="1200" dirty="0" err="1"/>
              <a:t>server.AcceptTcpClient</a:t>
            </a:r>
            <a:r>
              <a:rPr lang="fr-BE" sz="1200" dirty="0" smtClean="0"/>
              <a:t>();</a:t>
            </a:r>
            <a:endParaRPr lang="fr-BE" sz="1200" dirty="0"/>
          </a:p>
          <a:p>
            <a:pPr marL="0" indent="0">
              <a:buNone/>
            </a:pPr>
            <a:r>
              <a:rPr lang="fr-BE" sz="1200" dirty="0"/>
              <a:t>        </a:t>
            </a:r>
            <a:r>
              <a:rPr lang="fr-BE" sz="1200" dirty="0" err="1"/>
              <a:t>Console.WriteLine</a:t>
            </a:r>
            <a:r>
              <a:rPr lang="fr-BE" sz="1200" dirty="0"/>
              <a:t>("A client </a:t>
            </a:r>
            <a:r>
              <a:rPr lang="fr-BE" sz="1200" dirty="0" err="1"/>
              <a:t>connected</a:t>
            </a:r>
            <a:r>
              <a:rPr lang="fr-BE" sz="1200" dirty="0"/>
              <a:t>.");</a:t>
            </a:r>
          </a:p>
          <a:p>
            <a:pPr marL="0" indent="0">
              <a:buNone/>
            </a:pPr>
            <a:r>
              <a:rPr lang="fr-BE" sz="1200" dirty="0" smtClean="0"/>
              <a:t>       </a:t>
            </a:r>
            <a:r>
              <a:rPr lang="fr-BE" sz="1200" dirty="0" err="1" smtClean="0"/>
              <a:t>NetworkStream</a:t>
            </a:r>
            <a:r>
              <a:rPr lang="fr-BE" sz="1200" dirty="0" smtClean="0"/>
              <a:t> </a:t>
            </a:r>
            <a:r>
              <a:rPr lang="fr-BE" sz="1200" dirty="0" err="1"/>
              <a:t>stream</a:t>
            </a:r>
            <a:r>
              <a:rPr lang="fr-BE" sz="1200" dirty="0"/>
              <a:t> = </a:t>
            </a:r>
            <a:r>
              <a:rPr lang="fr-BE" sz="1200" dirty="0" err="1"/>
              <a:t>client.GetStream</a:t>
            </a:r>
            <a:r>
              <a:rPr lang="fr-BE" sz="1200" dirty="0" smtClean="0"/>
              <a:t>();</a:t>
            </a:r>
          </a:p>
          <a:p>
            <a:pPr marL="0" indent="0">
              <a:buNone/>
            </a:pPr>
            <a:r>
              <a:rPr lang="fr-BE" sz="1200" dirty="0"/>
              <a:t> </a:t>
            </a:r>
            <a:r>
              <a:rPr lang="fr-BE" sz="1200" dirty="0" smtClean="0"/>
              <a:t>     //</a:t>
            </a:r>
            <a:r>
              <a:rPr lang="fr-BE" sz="1200" dirty="0"/>
              <a:t>enter to an </a:t>
            </a:r>
            <a:r>
              <a:rPr lang="fr-BE" sz="1200" dirty="0" err="1"/>
              <a:t>infinite</a:t>
            </a:r>
            <a:r>
              <a:rPr lang="fr-BE" sz="1200" dirty="0"/>
              <a:t> cycle to </a:t>
            </a:r>
            <a:r>
              <a:rPr lang="fr-BE" sz="1200" dirty="0" err="1"/>
              <a:t>be</a:t>
            </a:r>
            <a:r>
              <a:rPr lang="fr-BE" sz="1200" dirty="0"/>
              <a:t> able to </a:t>
            </a:r>
            <a:r>
              <a:rPr lang="fr-BE" sz="1200" dirty="0" err="1"/>
              <a:t>handle</a:t>
            </a:r>
            <a:r>
              <a:rPr lang="fr-BE" sz="1200" dirty="0"/>
              <a:t> </a:t>
            </a:r>
            <a:r>
              <a:rPr lang="fr-BE" sz="1200" dirty="0" err="1"/>
              <a:t>every</a:t>
            </a:r>
            <a:r>
              <a:rPr lang="fr-BE" sz="1200" dirty="0"/>
              <a:t> change in </a:t>
            </a:r>
            <a:r>
              <a:rPr lang="fr-BE" sz="1200" dirty="0" err="1"/>
              <a:t>stream</a:t>
            </a:r>
            <a:endParaRPr lang="fr-BE" sz="1200" dirty="0"/>
          </a:p>
          <a:p>
            <a:pPr marL="0" indent="0">
              <a:buNone/>
            </a:pPr>
            <a:r>
              <a:rPr lang="fr-BE" sz="1200" dirty="0" smtClean="0"/>
              <a:t>     </a:t>
            </a:r>
            <a:r>
              <a:rPr lang="fr-BE" sz="1200" dirty="0" err="1" smtClean="0"/>
              <a:t>while</a:t>
            </a:r>
            <a:r>
              <a:rPr lang="fr-BE" sz="1200" dirty="0" smtClean="0"/>
              <a:t> </a:t>
            </a:r>
            <a:r>
              <a:rPr lang="fr-BE" sz="1200" dirty="0"/>
              <a:t>(</a:t>
            </a:r>
            <a:r>
              <a:rPr lang="fr-BE" sz="1200" dirty="0" err="1"/>
              <a:t>true</a:t>
            </a:r>
            <a:r>
              <a:rPr lang="fr-BE" sz="1200" dirty="0"/>
              <a:t>) {</a:t>
            </a:r>
          </a:p>
          <a:p>
            <a:pPr marL="0" indent="0">
              <a:buNone/>
            </a:pPr>
            <a:r>
              <a:rPr lang="fr-BE" sz="1200" dirty="0"/>
              <a:t>	</a:t>
            </a:r>
            <a:r>
              <a:rPr lang="fr-BE" sz="1200" dirty="0" err="1" smtClean="0"/>
              <a:t>while</a:t>
            </a:r>
            <a:r>
              <a:rPr lang="fr-BE" sz="1200" dirty="0" smtClean="0"/>
              <a:t> </a:t>
            </a:r>
            <a:r>
              <a:rPr lang="fr-BE" sz="1200" dirty="0"/>
              <a:t>(!</a:t>
            </a:r>
            <a:r>
              <a:rPr lang="fr-BE" sz="1200" dirty="0" err="1"/>
              <a:t>stream.DataAvailable</a:t>
            </a:r>
            <a:r>
              <a:rPr lang="fr-BE" sz="1200" dirty="0"/>
              <a:t>);</a:t>
            </a:r>
          </a:p>
          <a:p>
            <a:pPr marL="0" indent="0">
              <a:buNone/>
            </a:pPr>
            <a:r>
              <a:rPr lang="fr-BE" sz="1200" dirty="0"/>
              <a:t>	</a:t>
            </a:r>
            <a:r>
              <a:rPr lang="fr-BE" sz="1200" dirty="0" smtClean="0"/>
              <a:t>Byte</a:t>
            </a:r>
            <a:r>
              <a:rPr lang="fr-BE" sz="1200" dirty="0"/>
              <a:t>[] bytes = new Byte[</a:t>
            </a:r>
            <a:r>
              <a:rPr lang="fr-BE" sz="1200" dirty="0" err="1"/>
              <a:t>client.Available</a:t>
            </a:r>
            <a:r>
              <a:rPr lang="fr-BE" sz="1200" dirty="0"/>
              <a:t>];</a:t>
            </a:r>
          </a:p>
          <a:p>
            <a:pPr marL="0" indent="0">
              <a:buNone/>
            </a:pPr>
            <a:r>
              <a:rPr lang="fr-BE" sz="1200" dirty="0"/>
              <a:t>	</a:t>
            </a:r>
            <a:r>
              <a:rPr lang="fr-BE" sz="1200" dirty="0" err="1" smtClean="0"/>
              <a:t>stream.Read</a:t>
            </a:r>
            <a:r>
              <a:rPr lang="fr-BE" sz="1200" dirty="0" smtClean="0"/>
              <a:t>(bytes</a:t>
            </a:r>
            <a:r>
              <a:rPr lang="fr-BE" sz="1200" dirty="0"/>
              <a:t>, 0, </a:t>
            </a:r>
            <a:r>
              <a:rPr lang="fr-BE" sz="1200" dirty="0" err="1"/>
              <a:t>bytes.Length</a:t>
            </a:r>
            <a:r>
              <a:rPr lang="fr-BE" sz="1200" dirty="0"/>
              <a:t>);</a:t>
            </a:r>
          </a:p>
          <a:p>
            <a:pPr marL="0" indent="0">
              <a:buNone/>
            </a:pPr>
            <a:r>
              <a:rPr lang="fr-BE" sz="1200" dirty="0"/>
              <a:t>	</a:t>
            </a:r>
            <a:r>
              <a:rPr lang="fr-BE" sz="1200" dirty="0" smtClean="0"/>
              <a:t>//</a:t>
            </a:r>
            <a:r>
              <a:rPr lang="fr-BE" sz="1200" dirty="0"/>
              <a:t>translate bytes of </a:t>
            </a:r>
            <a:r>
              <a:rPr lang="fr-BE" sz="1200" dirty="0" err="1"/>
              <a:t>request</a:t>
            </a:r>
            <a:r>
              <a:rPr lang="fr-BE" sz="1200" dirty="0"/>
              <a:t> to string</a:t>
            </a:r>
          </a:p>
          <a:p>
            <a:pPr marL="0" indent="0">
              <a:buNone/>
            </a:pPr>
            <a:r>
              <a:rPr lang="fr-BE" sz="1200" dirty="0"/>
              <a:t>	</a:t>
            </a:r>
            <a:r>
              <a:rPr lang="fr-BE" sz="1200" dirty="0" smtClean="0"/>
              <a:t>string </a:t>
            </a:r>
            <a:r>
              <a:rPr lang="fr-BE" sz="1200" dirty="0"/>
              <a:t>data = Encoding.UTF8.GetString(bytes</a:t>
            </a:r>
            <a:r>
              <a:rPr lang="fr-BE" sz="1200" dirty="0" smtClean="0"/>
              <a:t>);</a:t>
            </a:r>
            <a:endParaRPr lang="fr-BE" sz="1200" dirty="0"/>
          </a:p>
        </p:txBody>
      </p:sp>
      <p:sp>
        <p:nvSpPr>
          <p:cNvPr id="4" name="Slide Number Placeholder 3"/>
          <p:cNvSpPr>
            <a:spLocks noGrp="1"/>
          </p:cNvSpPr>
          <p:nvPr>
            <p:ph type="sldNum" sz="quarter" idx="12"/>
          </p:nvPr>
        </p:nvSpPr>
        <p:spPr/>
        <p:txBody>
          <a:bodyPr/>
          <a:lstStyle/>
          <a:p>
            <a:fld id="{4F4A0051-978E-4949-81D3-4797EEC45972}" type="slidenum">
              <a:rPr lang="fr-BE" smtClean="0"/>
              <a:t>7</a:t>
            </a:fld>
            <a:endParaRPr lang="fr-BE"/>
          </a:p>
        </p:txBody>
      </p:sp>
    </p:spTree>
    <p:extLst>
      <p:ext uri="{BB962C8B-B14F-4D97-AF65-F5344CB8AC3E}">
        <p14:creationId xmlns:p14="http://schemas.microsoft.com/office/powerpoint/2010/main" val="403634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arn(inVertical)">
                                      <p:cBhvr>
                                        <p:cTn id="37" dur="500"/>
                                        <p:tgtEl>
                                          <p:spTgt spid="3">
                                            <p:txEl>
                                              <p:pRg st="8" end="8"/>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arn(inVertical)">
                                      <p:cBhvr>
                                        <p:cTn id="40" dur="500"/>
                                        <p:tgtEl>
                                          <p:spTgt spid="3">
                                            <p:txEl>
                                              <p:pRg st="9" end="9"/>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barn(inVertical)">
                                      <p:cBhvr>
                                        <p:cTn id="43" dur="500"/>
                                        <p:tgtEl>
                                          <p:spTgt spid="3">
                                            <p:txEl>
                                              <p:pRg st="10" end="10"/>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barn(inVertical)">
                                      <p:cBhvr>
                                        <p:cTn id="46" dur="500"/>
                                        <p:tgtEl>
                                          <p:spTgt spid="3">
                                            <p:txEl>
                                              <p:pRg st="11" end="11"/>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barn(inVertical)">
                                      <p:cBhvr>
                                        <p:cTn id="49" dur="500"/>
                                        <p:tgtEl>
                                          <p:spTgt spid="3">
                                            <p:txEl>
                                              <p:pRg st="12" end="12"/>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barn(inVertical)">
                                      <p:cBhvr>
                                        <p:cTn id="52" dur="500"/>
                                        <p:tgtEl>
                                          <p:spTgt spid="3">
                                            <p:txEl>
                                              <p:pRg st="13" end="13"/>
                                            </p:txEl>
                                          </p:spTgt>
                                        </p:tgtEl>
                                      </p:cBhvr>
                                    </p:animEffect>
                                  </p:childTnLst>
                                </p:cTn>
                              </p:par>
                              <p:par>
                                <p:cTn id="53" presetID="16" presetClass="entr" presetSubtype="21"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barn(inVertical)">
                                      <p:cBhvr>
                                        <p:cTn id="55" dur="500"/>
                                        <p:tgtEl>
                                          <p:spTgt spid="3">
                                            <p:txEl>
                                              <p:pRg st="14" end="14"/>
                                            </p:txEl>
                                          </p:spTgt>
                                        </p:tgtEl>
                                      </p:cBhvr>
                                    </p:animEffect>
                                  </p:childTnLst>
                                </p:cTn>
                              </p:par>
                              <p:par>
                                <p:cTn id="56" presetID="16" presetClass="entr" presetSubtype="21" fill="hold"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barn(inVertical)">
                                      <p:cBhvr>
                                        <p:cTn id="58" dur="500"/>
                                        <p:tgtEl>
                                          <p:spTgt spid="3">
                                            <p:txEl>
                                              <p:pRg st="15" end="15"/>
                                            </p:txEl>
                                          </p:spTgt>
                                        </p:tgtEl>
                                      </p:cBhvr>
                                    </p:animEffect>
                                  </p:childTnLst>
                                </p:cTn>
                              </p:par>
                              <p:par>
                                <p:cTn id="59" presetID="16" presetClass="entr" presetSubtype="21" fill="hold"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barn(inVertical)">
                                      <p:cBhvr>
                                        <p:cTn id="61" dur="500"/>
                                        <p:tgtEl>
                                          <p:spTgt spid="3">
                                            <p:txEl>
                                              <p:pRg st="16" end="16"/>
                                            </p:txEl>
                                          </p:spTgt>
                                        </p:tgtEl>
                                      </p:cBhvr>
                                    </p:animEffect>
                                  </p:childTnLst>
                                </p:cTn>
                              </p:par>
                              <p:par>
                                <p:cTn id="62" presetID="16" presetClass="entr" presetSubtype="21" fill="hold" nodeType="withEffect">
                                  <p:stCondLst>
                                    <p:cond delay="0"/>
                                  </p:stCondLst>
                                  <p:childTnLst>
                                    <p:set>
                                      <p:cBhvr>
                                        <p:cTn id="63" dur="1" fill="hold">
                                          <p:stCondLst>
                                            <p:cond delay="0"/>
                                          </p:stCondLst>
                                        </p:cTn>
                                        <p:tgtEl>
                                          <p:spTgt spid="3">
                                            <p:txEl>
                                              <p:pRg st="17" end="17"/>
                                            </p:txEl>
                                          </p:spTgt>
                                        </p:tgtEl>
                                        <p:attrNameLst>
                                          <p:attrName>style.visibility</p:attrName>
                                        </p:attrNameLst>
                                      </p:cBhvr>
                                      <p:to>
                                        <p:strVal val="visible"/>
                                      </p:to>
                                    </p:set>
                                    <p:animEffect transition="in" filter="barn(inVertical)">
                                      <p:cBhvr>
                                        <p:cTn id="64"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10000"/>
          </a:bodyPr>
          <a:lstStyle/>
          <a:p>
            <a:pPr marL="0" indent="0">
              <a:buNone/>
            </a:pPr>
            <a:endParaRPr lang="fr-BE" sz="1200" dirty="0"/>
          </a:p>
          <a:p>
            <a:pPr marL="0" indent="0">
              <a:buNone/>
            </a:pPr>
            <a:r>
              <a:rPr lang="fr-BE" sz="1200" dirty="0" smtClean="0"/>
              <a:t>if </a:t>
            </a:r>
            <a:r>
              <a:rPr lang="fr-BE" sz="1200" dirty="0"/>
              <a:t>(new </a:t>
            </a:r>
            <a:r>
              <a:rPr lang="fr-BE" sz="1200" dirty="0" err="1"/>
              <a:t>Regex</a:t>
            </a:r>
            <a:r>
              <a:rPr lang="fr-BE" sz="1200" dirty="0"/>
              <a:t>("^GET").</a:t>
            </a:r>
            <a:r>
              <a:rPr lang="fr-BE" sz="1200" dirty="0" err="1"/>
              <a:t>IsMatch</a:t>
            </a:r>
            <a:r>
              <a:rPr lang="fr-BE" sz="1200" dirty="0"/>
              <a:t>(data)) // </a:t>
            </a:r>
            <a:r>
              <a:rPr lang="fr-BE" sz="1200" dirty="0" err="1"/>
              <a:t>Handshaking</a:t>
            </a:r>
            <a:r>
              <a:rPr lang="fr-BE" sz="1200" dirty="0"/>
              <a:t> </a:t>
            </a:r>
            <a:r>
              <a:rPr lang="fr-BE" sz="1200" dirty="0" err="1"/>
              <a:t>protocol</a:t>
            </a:r>
            <a:endParaRPr lang="fr-BE" sz="1200" dirty="0"/>
          </a:p>
          <a:p>
            <a:pPr marL="0" indent="0">
              <a:buNone/>
            </a:pPr>
            <a:r>
              <a:rPr lang="fr-BE" sz="1200" dirty="0" smtClean="0"/>
              <a:t>{</a:t>
            </a:r>
            <a:endParaRPr lang="fr-BE" sz="1200" dirty="0"/>
          </a:p>
          <a:p>
            <a:pPr marL="0" indent="0">
              <a:buNone/>
            </a:pPr>
            <a:r>
              <a:rPr lang="fr-BE" sz="1200" dirty="0" smtClean="0"/>
              <a:t>                </a:t>
            </a:r>
            <a:r>
              <a:rPr lang="fr-BE" sz="1200" dirty="0"/>
              <a:t>Byte[] </a:t>
            </a:r>
            <a:r>
              <a:rPr lang="fr-BE" sz="1200" dirty="0" err="1"/>
              <a:t>response</a:t>
            </a:r>
            <a:r>
              <a:rPr lang="fr-BE" sz="1200" dirty="0"/>
              <a:t> = Encoding.UTF8.GetBytes("HTTP/1.1 101 </a:t>
            </a:r>
            <a:r>
              <a:rPr lang="fr-BE" sz="1200" dirty="0" err="1"/>
              <a:t>Switching</a:t>
            </a:r>
            <a:r>
              <a:rPr lang="fr-BE" sz="1200" dirty="0"/>
              <a:t> </a:t>
            </a:r>
            <a:r>
              <a:rPr lang="fr-BE" sz="1200" dirty="0" err="1"/>
              <a:t>Protocols</a:t>
            </a:r>
            <a:r>
              <a:rPr lang="fr-BE" sz="1200" dirty="0"/>
              <a:t>" + </a:t>
            </a:r>
            <a:r>
              <a:rPr lang="fr-BE" sz="1200" dirty="0" err="1"/>
              <a:t>Environment.NewLine</a:t>
            </a:r>
            <a:endParaRPr lang="fr-BE" sz="1200" dirty="0"/>
          </a:p>
          <a:p>
            <a:pPr marL="0" indent="0">
              <a:buNone/>
            </a:pPr>
            <a:r>
              <a:rPr lang="fr-BE" sz="1200" dirty="0"/>
              <a:t>                    + "</a:t>
            </a:r>
            <a:r>
              <a:rPr lang="fr-BE" sz="1200" dirty="0" err="1"/>
              <a:t>Connection</a:t>
            </a:r>
            <a:r>
              <a:rPr lang="fr-BE" sz="1200" dirty="0"/>
              <a:t>: Upgrade" + </a:t>
            </a:r>
            <a:r>
              <a:rPr lang="fr-BE" sz="1200" dirty="0" err="1"/>
              <a:t>Environment.NewLine</a:t>
            </a:r>
            <a:endParaRPr lang="fr-BE" sz="1200" dirty="0"/>
          </a:p>
          <a:p>
            <a:pPr marL="0" indent="0">
              <a:buNone/>
            </a:pPr>
            <a:r>
              <a:rPr lang="fr-BE" sz="1200" dirty="0"/>
              <a:t>                    + "Upgrade: </a:t>
            </a:r>
            <a:r>
              <a:rPr lang="fr-BE" sz="1200" dirty="0" err="1"/>
              <a:t>websocket</a:t>
            </a:r>
            <a:r>
              <a:rPr lang="fr-BE" sz="1200" dirty="0"/>
              <a:t>" + </a:t>
            </a:r>
            <a:r>
              <a:rPr lang="fr-BE" sz="1200" dirty="0" err="1"/>
              <a:t>Environment.NewLine</a:t>
            </a:r>
            <a:endParaRPr lang="fr-BE" sz="1200" dirty="0"/>
          </a:p>
          <a:p>
            <a:pPr marL="0" indent="0">
              <a:buNone/>
            </a:pPr>
            <a:r>
              <a:rPr lang="fr-BE" sz="1200" dirty="0"/>
              <a:t>                    + "Sec-</a:t>
            </a:r>
            <a:r>
              <a:rPr lang="fr-BE" sz="1200" dirty="0" err="1"/>
              <a:t>WebSocket</a:t>
            </a:r>
            <a:r>
              <a:rPr lang="fr-BE" sz="1200" dirty="0"/>
              <a:t>-</a:t>
            </a:r>
            <a:r>
              <a:rPr lang="fr-BE" sz="1200" dirty="0" err="1"/>
              <a:t>Accept</a:t>
            </a:r>
            <a:r>
              <a:rPr lang="fr-BE" sz="1200" dirty="0"/>
              <a:t>: " + Convert.ToBase64String(</a:t>
            </a:r>
          </a:p>
          <a:p>
            <a:pPr marL="0" indent="0">
              <a:buNone/>
            </a:pPr>
            <a:r>
              <a:rPr lang="fr-BE" sz="1200" dirty="0"/>
              <a:t>                        SHA1.Create().</a:t>
            </a:r>
            <a:r>
              <a:rPr lang="fr-BE" sz="1200" dirty="0" err="1"/>
              <a:t>ComputeHash</a:t>
            </a:r>
            <a:r>
              <a:rPr lang="fr-BE" sz="1200" dirty="0"/>
              <a:t>(</a:t>
            </a:r>
          </a:p>
          <a:p>
            <a:pPr marL="0" indent="0">
              <a:buNone/>
            </a:pPr>
            <a:r>
              <a:rPr lang="fr-BE" sz="1200" dirty="0"/>
              <a:t>                            Encoding.UTF8.GetBytes(</a:t>
            </a:r>
          </a:p>
          <a:p>
            <a:pPr marL="0" indent="0">
              <a:buNone/>
            </a:pPr>
            <a:r>
              <a:rPr lang="fr-BE" sz="1200" dirty="0"/>
              <a:t>                                new </a:t>
            </a:r>
            <a:r>
              <a:rPr lang="fr-BE" sz="1200" dirty="0" err="1"/>
              <a:t>Regex</a:t>
            </a:r>
            <a:r>
              <a:rPr lang="fr-BE" sz="1200" dirty="0"/>
              <a:t>("Sec-</a:t>
            </a:r>
            <a:r>
              <a:rPr lang="fr-BE" sz="1200" dirty="0" err="1"/>
              <a:t>WebSocket</a:t>
            </a:r>
            <a:r>
              <a:rPr lang="fr-BE" sz="1200" dirty="0"/>
              <a:t>-Key: (.*)").Match(data).Groups[1].</a:t>
            </a:r>
            <a:r>
              <a:rPr lang="fr-BE" sz="1200" dirty="0" err="1"/>
              <a:t>Value.Trim</a:t>
            </a:r>
            <a:r>
              <a:rPr lang="fr-BE" sz="1200" dirty="0"/>
              <a:t>() + WEBSOCKET_HASH_KEY</a:t>
            </a:r>
          </a:p>
          <a:p>
            <a:pPr marL="0" indent="0">
              <a:buNone/>
            </a:pPr>
            <a:r>
              <a:rPr lang="fr-BE" sz="1200" dirty="0"/>
              <a:t>                            )</a:t>
            </a:r>
          </a:p>
          <a:p>
            <a:pPr marL="0" indent="0">
              <a:buNone/>
            </a:pPr>
            <a:r>
              <a:rPr lang="fr-BE" sz="1200" dirty="0"/>
              <a:t>                        )</a:t>
            </a:r>
          </a:p>
          <a:p>
            <a:pPr marL="0" indent="0">
              <a:buNone/>
            </a:pPr>
            <a:r>
              <a:rPr lang="fr-BE" sz="1200" dirty="0"/>
              <a:t>                    ) + </a:t>
            </a:r>
            <a:r>
              <a:rPr lang="fr-BE" sz="1200" dirty="0" err="1"/>
              <a:t>Environment.NewLine</a:t>
            </a:r>
            <a:endParaRPr lang="fr-BE" sz="1200" dirty="0"/>
          </a:p>
          <a:p>
            <a:pPr marL="0" indent="0">
              <a:buNone/>
            </a:pPr>
            <a:r>
              <a:rPr lang="fr-BE" sz="1200" dirty="0"/>
              <a:t>                    + </a:t>
            </a:r>
            <a:r>
              <a:rPr lang="fr-BE" sz="1200" dirty="0" err="1"/>
              <a:t>Environment.NewLine</a:t>
            </a:r>
            <a:r>
              <a:rPr lang="fr-BE" sz="1200" dirty="0" smtClean="0"/>
              <a:t>);</a:t>
            </a:r>
            <a:endParaRPr lang="fr-BE" sz="1200" dirty="0"/>
          </a:p>
          <a:p>
            <a:pPr marL="0" indent="0">
              <a:buNone/>
            </a:pPr>
            <a:r>
              <a:rPr lang="fr-BE" sz="1200" dirty="0"/>
              <a:t>                </a:t>
            </a:r>
            <a:r>
              <a:rPr lang="fr-BE" sz="1200" dirty="0" err="1"/>
              <a:t>stream.Write</a:t>
            </a:r>
            <a:r>
              <a:rPr lang="fr-BE" sz="1200" dirty="0"/>
              <a:t>(</a:t>
            </a:r>
            <a:r>
              <a:rPr lang="fr-BE" sz="1200" dirty="0" err="1"/>
              <a:t>response</a:t>
            </a:r>
            <a:r>
              <a:rPr lang="fr-BE" sz="1200" dirty="0"/>
              <a:t>, 0, </a:t>
            </a:r>
            <a:r>
              <a:rPr lang="fr-BE" sz="1200" dirty="0" err="1"/>
              <a:t>response.Length</a:t>
            </a:r>
            <a:r>
              <a:rPr lang="fr-BE" sz="1200" dirty="0"/>
              <a:t>);</a:t>
            </a:r>
          </a:p>
          <a:p>
            <a:pPr marL="0" indent="0">
              <a:buNone/>
            </a:pPr>
            <a:r>
              <a:rPr lang="fr-BE" sz="1200" dirty="0"/>
              <a:t>                </a:t>
            </a:r>
            <a:r>
              <a:rPr lang="fr-BE" sz="1200" dirty="0" err="1"/>
              <a:t>Console.WriteLine</a:t>
            </a:r>
            <a:r>
              <a:rPr lang="fr-BE" sz="1200" dirty="0"/>
              <a:t>("</a:t>
            </a:r>
            <a:r>
              <a:rPr lang="fr-BE" sz="1200" dirty="0" err="1"/>
              <a:t>Handchaking</a:t>
            </a:r>
            <a:r>
              <a:rPr lang="fr-BE" sz="1200" dirty="0"/>
              <a:t> </a:t>
            </a:r>
            <a:r>
              <a:rPr lang="fr-BE" sz="1200" dirty="0" err="1"/>
              <a:t>completed</a:t>
            </a:r>
            <a:r>
              <a:rPr lang="fr-BE" sz="1200" dirty="0"/>
              <a:t>.");</a:t>
            </a:r>
          </a:p>
          <a:p>
            <a:pPr marL="0" indent="0">
              <a:buNone/>
            </a:pPr>
            <a:r>
              <a:rPr lang="fr-BE" sz="1200" dirty="0"/>
              <a:t>            }</a:t>
            </a:r>
          </a:p>
          <a:p>
            <a:pPr marL="0" indent="0">
              <a:buNone/>
            </a:pPr>
            <a:r>
              <a:rPr lang="fr-BE" sz="1200" dirty="0"/>
              <a:t>            </a:t>
            </a:r>
            <a:r>
              <a:rPr lang="fr-BE" sz="1200" dirty="0" err="1"/>
              <a:t>else</a:t>
            </a:r>
            <a:endParaRPr lang="fr-BE" sz="1200" dirty="0"/>
          </a:p>
          <a:p>
            <a:pPr marL="0" indent="0">
              <a:buNone/>
            </a:pPr>
            <a:r>
              <a:rPr lang="fr-BE" sz="1200" dirty="0"/>
              <a:t>            </a:t>
            </a:r>
            <a:r>
              <a:rPr lang="fr-BE" sz="1200" dirty="0" smtClean="0"/>
              <a:t>{</a:t>
            </a:r>
          </a:p>
          <a:p>
            <a:pPr marL="0" indent="0">
              <a:buNone/>
            </a:pPr>
            <a:r>
              <a:rPr lang="fr-BE" sz="1200" dirty="0" smtClean="0"/>
              <a:t>	// </a:t>
            </a:r>
            <a:r>
              <a:rPr lang="fr-BE" sz="1200" dirty="0" err="1"/>
              <a:t>envoiyer</a:t>
            </a:r>
            <a:r>
              <a:rPr lang="fr-BE" sz="1200" dirty="0"/>
              <a:t> des message normal</a:t>
            </a:r>
          </a:p>
          <a:p>
            <a:pPr marL="0" indent="0">
              <a:buNone/>
            </a:pPr>
            <a:r>
              <a:rPr lang="fr-BE" sz="1200" dirty="0"/>
              <a:t> </a:t>
            </a:r>
            <a:r>
              <a:rPr lang="fr-BE" sz="1200" dirty="0" smtClean="0"/>
              <a:t>           }</a:t>
            </a:r>
            <a:endParaRPr lang="fr-BE" sz="1200" dirty="0"/>
          </a:p>
          <a:p>
            <a:pPr marL="0" indent="0">
              <a:buNone/>
            </a:pPr>
            <a:r>
              <a:rPr lang="fr-BE" sz="1200" dirty="0" smtClean="0"/>
              <a:t>       } // en </a:t>
            </a:r>
            <a:r>
              <a:rPr lang="fr-BE" sz="1200" dirty="0" err="1" smtClean="0"/>
              <a:t>while</a:t>
            </a:r>
            <a:endParaRPr lang="fr-BE" sz="1200" dirty="0"/>
          </a:p>
          <a:p>
            <a:pPr marL="0" indent="0">
              <a:buNone/>
            </a:pPr>
            <a:r>
              <a:rPr lang="fr-BE" sz="1200" dirty="0"/>
              <a:t>    </a:t>
            </a:r>
            <a:r>
              <a:rPr lang="fr-BE" sz="1200" dirty="0" smtClean="0"/>
              <a:t>}// end main</a:t>
            </a:r>
            <a:endParaRPr lang="fr-BE" sz="1200" dirty="0"/>
          </a:p>
          <a:p>
            <a:pPr marL="0" indent="0">
              <a:buNone/>
            </a:pPr>
            <a:r>
              <a:rPr lang="fr-BE" sz="1200" dirty="0" smtClean="0"/>
              <a:t>}// end class</a:t>
            </a:r>
            <a:endParaRPr lang="fr-BE" sz="1200" dirty="0"/>
          </a:p>
          <a:p>
            <a:pPr marL="0" indent="0">
              <a:buNone/>
            </a:pPr>
            <a:endParaRPr lang="fr-BE" sz="1200" dirty="0"/>
          </a:p>
        </p:txBody>
      </p:sp>
      <p:sp>
        <p:nvSpPr>
          <p:cNvPr id="2" name="Slide Number Placeholder 1"/>
          <p:cNvSpPr>
            <a:spLocks noGrp="1"/>
          </p:cNvSpPr>
          <p:nvPr>
            <p:ph type="sldNum" sz="quarter" idx="12"/>
          </p:nvPr>
        </p:nvSpPr>
        <p:spPr/>
        <p:txBody>
          <a:bodyPr/>
          <a:lstStyle/>
          <a:p>
            <a:fld id="{4F4A0051-978E-4949-81D3-4797EEC45972}" type="slidenum">
              <a:rPr lang="fr-BE" smtClean="0"/>
              <a:t>8</a:t>
            </a:fld>
            <a:endParaRPr lang="fr-BE"/>
          </a:p>
        </p:txBody>
      </p:sp>
    </p:spTree>
    <p:extLst>
      <p:ext uri="{BB962C8B-B14F-4D97-AF65-F5344CB8AC3E}">
        <p14:creationId xmlns:p14="http://schemas.microsoft.com/office/powerpoint/2010/main" val="413340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arn(inVertical)">
                                      <p:cBhvr>
                                        <p:cTn id="25" dur="500"/>
                                        <p:tgtEl>
                                          <p:spTgt spid="3">
                                            <p:txEl>
                                              <p:pRg st="7" end="7"/>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arn(inVertical)">
                                      <p:cBhvr>
                                        <p:cTn id="28" dur="500"/>
                                        <p:tgtEl>
                                          <p:spTgt spid="3">
                                            <p:txEl>
                                              <p:pRg st="8" end="8"/>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arn(inVertical)">
                                      <p:cBhvr>
                                        <p:cTn id="31" dur="500"/>
                                        <p:tgtEl>
                                          <p:spTgt spid="3">
                                            <p:txEl>
                                              <p:pRg st="9" end="9"/>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arn(inVertical)">
                                      <p:cBhvr>
                                        <p:cTn id="34" dur="500"/>
                                        <p:tgtEl>
                                          <p:spTgt spid="3">
                                            <p:txEl>
                                              <p:pRg st="10" end="10"/>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arn(inVertical)">
                                      <p:cBhvr>
                                        <p:cTn id="37" dur="500"/>
                                        <p:tgtEl>
                                          <p:spTgt spid="3">
                                            <p:txEl>
                                              <p:pRg st="11" end="11"/>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barn(inVertical)">
                                      <p:cBhvr>
                                        <p:cTn id="40" dur="500"/>
                                        <p:tgtEl>
                                          <p:spTgt spid="3">
                                            <p:txEl>
                                              <p:pRg st="12" end="12"/>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barn(inVertical)">
                                      <p:cBhvr>
                                        <p:cTn id="43" dur="500"/>
                                        <p:tgtEl>
                                          <p:spTgt spid="3">
                                            <p:txEl>
                                              <p:pRg st="13" end="13"/>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barn(inVertical)">
                                      <p:cBhvr>
                                        <p:cTn id="46" dur="500"/>
                                        <p:tgtEl>
                                          <p:spTgt spid="3">
                                            <p:txEl>
                                              <p:pRg st="14" end="14"/>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barn(inVertical)">
                                      <p:cBhvr>
                                        <p:cTn id="49" dur="500"/>
                                        <p:tgtEl>
                                          <p:spTgt spid="3">
                                            <p:txEl>
                                              <p:pRg st="15" end="15"/>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barn(inVertical)">
                                      <p:cBhvr>
                                        <p:cTn id="52" dur="500"/>
                                        <p:tgtEl>
                                          <p:spTgt spid="3">
                                            <p:txEl>
                                              <p:pRg st="16" end="16"/>
                                            </p:txEl>
                                          </p:spTgt>
                                        </p:tgtEl>
                                      </p:cBhvr>
                                    </p:animEffect>
                                  </p:childTnLst>
                                </p:cTn>
                              </p:par>
                              <p:par>
                                <p:cTn id="53" presetID="16" presetClass="entr" presetSubtype="21"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barn(inVertical)">
                                      <p:cBhvr>
                                        <p:cTn id="55" dur="500"/>
                                        <p:tgtEl>
                                          <p:spTgt spid="3">
                                            <p:txEl>
                                              <p:pRg st="17" end="17"/>
                                            </p:txEl>
                                          </p:spTgt>
                                        </p:tgtEl>
                                      </p:cBhvr>
                                    </p:animEffect>
                                  </p:childTnLst>
                                </p:cTn>
                              </p:par>
                              <p:par>
                                <p:cTn id="56" presetID="16" presetClass="entr" presetSubtype="21"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barn(inVertical)">
                                      <p:cBhvr>
                                        <p:cTn id="58" dur="500"/>
                                        <p:tgtEl>
                                          <p:spTgt spid="3">
                                            <p:txEl>
                                              <p:pRg st="18" end="18"/>
                                            </p:txEl>
                                          </p:spTgt>
                                        </p:tgtEl>
                                      </p:cBhvr>
                                    </p:animEffect>
                                  </p:childTnLst>
                                </p:cTn>
                              </p:par>
                              <p:par>
                                <p:cTn id="59" presetID="16" presetClass="entr" presetSubtype="21" fill="hold" nodeType="withEffect">
                                  <p:stCondLst>
                                    <p:cond delay="0"/>
                                  </p:stCondLst>
                                  <p:childTnLst>
                                    <p:set>
                                      <p:cBhvr>
                                        <p:cTn id="60" dur="1" fill="hold">
                                          <p:stCondLst>
                                            <p:cond delay="0"/>
                                          </p:stCondLst>
                                        </p:cTn>
                                        <p:tgtEl>
                                          <p:spTgt spid="3">
                                            <p:txEl>
                                              <p:pRg st="19" end="19"/>
                                            </p:txEl>
                                          </p:spTgt>
                                        </p:tgtEl>
                                        <p:attrNameLst>
                                          <p:attrName>style.visibility</p:attrName>
                                        </p:attrNameLst>
                                      </p:cBhvr>
                                      <p:to>
                                        <p:strVal val="visible"/>
                                      </p:to>
                                    </p:set>
                                    <p:animEffect transition="in" filter="barn(inVertical)">
                                      <p:cBhvr>
                                        <p:cTn id="61" dur="500"/>
                                        <p:tgtEl>
                                          <p:spTgt spid="3">
                                            <p:txEl>
                                              <p:pRg st="19" end="19"/>
                                            </p:txEl>
                                          </p:spTgt>
                                        </p:tgtEl>
                                      </p:cBhvr>
                                    </p:animEffect>
                                  </p:childTnLst>
                                </p:cTn>
                              </p:par>
                              <p:par>
                                <p:cTn id="62" presetID="16" presetClass="entr" presetSubtype="21" fill="hold" nodeType="withEffect">
                                  <p:stCondLst>
                                    <p:cond delay="0"/>
                                  </p:stCondLst>
                                  <p:childTnLst>
                                    <p:set>
                                      <p:cBhvr>
                                        <p:cTn id="63" dur="1" fill="hold">
                                          <p:stCondLst>
                                            <p:cond delay="0"/>
                                          </p:stCondLst>
                                        </p:cTn>
                                        <p:tgtEl>
                                          <p:spTgt spid="3">
                                            <p:txEl>
                                              <p:pRg st="20" end="20"/>
                                            </p:txEl>
                                          </p:spTgt>
                                        </p:tgtEl>
                                        <p:attrNameLst>
                                          <p:attrName>style.visibility</p:attrName>
                                        </p:attrNameLst>
                                      </p:cBhvr>
                                      <p:to>
                                        <p:strVal val="visible"/>
                                      </p:to>
                                    </p:set>
                                    <p:animEffect transition="in" filter="barn(inVertical)">
                                      <p:cBhvr>
                                        <p:cTn id="64" dur="500"/>
                                        <p:tgtEl>
                                          <p:spTgt spid="3">
                                            <p:txEl>
                                              <p:pRg st="20" end="20"/>
                                            </p:txEl>
                                          </p:spTgt>
                                        </p:tgtEl>
                                      </p:cBhvr>
                                    </p:animEffect>
                                  </p:childTnLst>
                                </p:cTn>
                              </p:par>
                              <p:par>
                                <p:cTn id="65" presetID="16" presetClass="entr" presetSubtype="21" fill="hold" nodeType="withEffect">
                                  <p:stCondLst>
                                    <p:cond delay="0"/>
                                  </p:stCondLst>
                                  <p:childTnLst>
                                    <p:set>
                                      <p:cBhvr>
                                        <p:cTn id="66" dur="1" fill="hold">
                                          <p:stCondLst>
                                            <p:cond delay="0"/>
                                          </p:stCondLst>
                                        </p:cTn>
                                        <p:tgtEl>
                                          <p:spTgt spid="3">
                                            <p:txEl>
                                              <p:pRg st="21" end="21"/>
                                            </p:txEl>
                                          </p:spTgt>
                                        </p:tgtEl>
                                        <p:attrNameLst>
                                          <p:attrName>style.visibility</p:attrName>
                                        </p:attrNameLst>
                                      </p:cBhvr>
                                      <p:to>
                                        <p:strVal val="visible"/>
                                      </p:to>
                                    </p:set>
                                    <p:animEffect transition="in" filter="barn(inVertical)">
                                      <p:cBhvr>
                                        <p:cTn id="67" dur="500"/>
                                        <p:tgtEl>
                                          <p:spTgt spid="3">
                                            <p:txEl>
                                              <p:pRg st="21" end="21"/>
                                            </p:txEl>
                                          </p:spTgt>
                                        </p:tgtEl>
                                      </p:cBhvr>
                                    </p:animEffect>
                                  </p:childTnLst>
                                </p:cTn>
                              </p:par>
                              <p:par>
                                <p:cTn id="68" presetID="16" presetClass="entr" presetSubtype="21" fill="hold" nodeType="withEffect">
                                  <p:stCondLst>
                                    <p:cond delay="0"/>
                                  </p:stCondLst>
                                  <p:childTnLst>
                                    <p:set>
                                      <p:cBhvr>
                                        <p:cTn id="69" dur="1" fill="hold">
                                          <p:stCondLst>
                                            <p:cond delay="0"/>
                                          </p:stCondLst>
                                        </p:cTn>
                                        <p:tgtEl>
                                          <p:spTgt spid="3">
                                            <p:txEl>
                                              <p:pRg st="22" end="22"/>
                                            </p:txEl>
                                          </p:spTgt>
                                        </p:tgtEl>
                                        <p:attrNameLst>
                                          <p:attrName>style.visibility</p:attrName>
                                        </p:attrNameLst>
                                      </p:cBhvr>
                                      <p:to>
                                        <p:strVal val="visible"/>
                                      </p:to>
                                    </p:set>
                                    <p:animEffect transition="in" filter="barn(inVertical)">
                                      <p:cBhvr>
                                        <p:cTn id="70" dur="500"/>
                                        <p:tgtEl>
                                          <p:spTgt spid="3">
                                            <p:txEl>
                                              <p:pRg st="22" end="22"/>
                                            </p:txEl>
                                          </p:spTgt>
                                        </p:tgtEl>
                                      </p:cBhvr>
                                    </p:animEffect>
                                  </p:childTnLst>
                                </p:cTn>
                              </p:par>
                              <p:par>
                                <p:cTn id="71" presetID="16" presetClass="entr" presetSubtype="21" fill="hold" nodeType="withEffect">
                                  <p:stCondLst>
                                    <p:cond delay="0"/>
                                  </p:stCondLst>
                                  <p:childTnLst>
                                    <p:set>
                                      <p:cBhvr>
                                        <p:cTn id="72" dur="1" fill="hold">
                                          <p:stCondLst>
                                            <p:cond delay="0"/>
                                          </p:stCondLst>
                                        </p:cTn>
                                        <p:tgtEl>
                                          <p:spTgt spid="3">
                                            <p:txEl>
                                              <p:pRg st="23" end="23"/>
                                            </p:txEl>
                                          </p:spTgt>
                                        </p:tgtEl>
                                        <p:attrNameLst>
                                          <p:attrName>style.visibility</p:attrName>
                                        </p:attrNameLst>
                                      </p:cBhvr>
                                      <p:to>
                                        <p:strVal val="visible"/>
                                      </p:to>
                                    </p:set>
                                    <p:animEffect transition="in" filter="barn(inVertical)">
                                      <p:cBhvr>
                                        <p:cTn id="73" dur="500"/>
                                        <p:tgtEl>
                                          <p:spTgt spid="3">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40000" lnSpcReduction="20000"/>
          </a:bodyPr>
          <a:lstStyle/>
          <a:p>
            <a:pPr marL="0" indent="0">
              <a:buNone/>
            </a:pPr>
            <a:r>
              <a:rPr lang="fr-BE" sz="2500" dirty="0" err="1"/>
              <a:t>TcpListener</a:t>
            </a:r>
            <a:r>
              <a:rPr lang="fr-BE" sz="2500" dirty="0"/>
              <a:t> server = new </a:t>
            </a:r>
            <a:r>
              <a:rPr lang="fr-BE" sz="2500" dirty="0" err="1"/>
              <a:t>TcpListener</a:t>
            </a:r>
            <a:r>
              <a:rPr lang="fr-BE" sz="2500" dirty="0"/>
              <a:t>(</a:t>
            </a:r>
            <a:r>
              <a:rPr lang="fr-BE" sz="2500" dirty="0" err="1"/>
              <a:t>IPAddress.Parse</a:t>
            </a:r>
            <a:r>
              <a:rPr lang="fr-BE" sz="2500" dirty="0"/>
              <a:t>("127.0.0.1"), </a:t>
            </a:r>
            <a:r>
              <a:rPr lang="fr-BE" sz="2500" dirty="0" smtClean="0"/>
              <a:t>9998);</a:t>
            </a:r>
            <a:endParaRPr lang="fr-BE" sz="2500" dirty="0"/>
          </a:p>
          <a:p>
            <a:pPr marL="0" indent="0">
              <a:buNone/>
            </a:pPr>
            <a:r>
              <a:rPr lang="fr-BE" sz="2500" dirty="0"/>
              <a:t> </a:t>
            </a:r>
            <a:r>
              <a:rPr lang="fr-BE" sz="2500" dirty="0" err="1"/>
              <a:t>server.Start</a:t>
            </a:r>
            <a:r>
              <a:rPr lang="fr-BE" sz="2500" dirty="0" smtClean="0"/>
              <a:t>();</a:t>
            </a:r>
          </a:p>
          <a:p>
            <a:pPr marL="0" indent="0">
              <a:buNone/>
            </a:pPr>
            <a:r>
              <a:rPr lang="fr-BE" sz="2500" dirty="0"/>
              <a:t> </a:t>
            </a:r>
            <a:r>
              <a:rPr lang="fr-BE" sz="2500" dirty="0" err="1"/>
              <a:t>TcpClient</a:t>
            </a:r>
            <a:r>
              <a:rPr lang="fr-BE" sz="2500" dirty="0"/>
              <a:t> client = </a:t>
            </a:r>
            <a:r>
              <a:rPr lang="fr-BE" sz="2500" dirty="0" err="1"/>
              <a:t>server.AcceptTcpClient</a:t>
            </a:r>
            <a:r>
              <a:rPr lang="fr-BE" sz="2500" dirty="0"/>
              <a:t>();</a:t>
            </a:r>
          </a:p>
          <a:p>
            <a:pPr marL="0" indent="0">
              <a:buNone/>
            </a:pPr>
            <a:r>
              <a:rPr lang="fr-BE" sz="2500" b="1" dirty="0" err="1"/>
              <a:t>TcpListener</a:t>
            </a:r>
            <a:r>
              <a:rPr lang="fr-BE" sz="2500" b="1" dirty="0"/>
              <a:t> server = new </a:t>
            </a:r>
            <a:r>
              <a:rPr lang="fr-BE" sz="2500" b="1" dirty="0" err="1"/>
              <a:t>TcpListener</a:t>
            </a:r>
            <a:r>
              <a:rPr lang="fr-BE" sz="2500" b="1" dirty="0"/>
              <a:t>(</a:t>
            </a:r>
            <a:r>
              <a:rPr lang="fr-BE" sz="2500" b="1" dirty="0" err="1"/>
              <a:t>IPAddress.Parse</a:t>
            </a:r>
            <a:r>
              <a:rPr lang="fr-BE" sz="2500" b="1" dirty="0"/>
              <a:t>("127.0.0.1"), 9998</a:t>
            </a:r>
            <a:r>
              <a:rPr lang="fr-BE" sz="2500" b="1" dirty="0" smtClean="0"/>
              <a:t>);</a:t>
            </a:r>
            <a:r>
              <a:rPr lang="fr-BE" sz="2500" dirty="0" smtClean="0"/>
              <a:t> Initialisation du </a:t>
            </a:r>
            <a:r>
              <a:rPr lang="fr-BE" sz="2500" dirty="0" err="1" smtClean="0"/>
              <a:t>TcpListiner</a:t>
            </a:r>
            <a:r>
              <a:rPr lang="fr-BE" sz="2500" dirty="0" smtClean="0"/>
              <a:t> class qui va écouter sur le </a:t>
            </a:r>
            <a:r>
              <a:rPr lang="fr-BE" sz="2500" dirty="0" err="1" smtClean="0"/>
              <a:t>L’ip</a:t>
            </a:r>
            <a:r>
              <a:rPr lang="fr-BE" sz="2500" dirty="0" smtClean="0"/>
              <a:t> 127.0.0.1 et port 9998 </a:t>
            </a:r>
          </a:p>
          <a:p>
            <a:pPr marL="0" indent="0">
              <a:buNone/>
            </a:pPr>
            <a:r>
              <a:rPr lang="fr-BE" sz="2500" b="1" dirty="0"/>
              <a:t> </a:t>
            </a:r>
            <a:r>
              <a:rPr lang="fr-BE" sz="2500" b="1" dirty="0" err="1"/>
              <a:t>server.Start</a:t>
            </a:r>
            <a:r>
              <a:rPr lang="fr-BE" sz="2500" b="1" dirty="0" smtClean="0"/>
              <a:t>();</a:t>
            </a:r>
            <a:r>
              <a:rPr lang="fr-BE" sz="2500" dirty="0" smtClean="0"/>
              <a:t> Start le serveur </a:t>
            </a:r>
          </a:p>
          <a:p>
            <a:pPr marL="0" indent="0">
              <a:buNone/>
            </a:pPr>
            <a:r>
              <a:rPr lang="fr-BE" sz="2500" b="1" dirty="0" err="1"/>
              <a:t>TcpClient</a:t>
            </a:r>
            <a:r>
              <a:rPr lang="fr-BE" sz="2500" b="1" dirty="0"/>
              <a:t> client = </a:t>
            </a:r>
            <a:r>
              <a:rPr lang="fr-BE" sz="2500" b="1" dirty="0" err="1"/>
              <a:t>server.AcceptTcpClient</a:t>
            </a:r>
            <a:r>
              <a:rPr lang="fr-BE" sz="2500" b="1" dirty="0" smtClean="0"/>
              <a:t>(); </a:t>
            </a:r>
            <a:r>
              <a:rPr lang="fr-BE" sz="2500" dirty="0" smtClean="0"/>
              <a:t>accepter le client qui va être connecter </a:t>
            </a:r>
          </a:p>
          <a:p>
            <a:pPr marL="0" indent="0">
              <a:buNone/>
            </a:pPr>
            <a:endParaRPr lang="en-US" sz="2500" b="1" dirty="0" smtClean="0"/>
          </a:p>
          <a:p>
            <a:pPr marL="0" indent="0">
              <a:buNone/>
            </a:pPr>
            <a:r>
              <a:rPr lang="fr-BE" sz="2500" b="1" dirty="0"/>
              <a:t> Byte[] bytes = new Byte[</a:t>
            </a:r>
            <a:r>
              <a:rPr lang="fr-BE" sz="2500" b="1" dirty="0" err="1"/>
              <a:t>client.Available</a:t>
            </a:r>
            <a:r>
              <a:rPr lang="fr-BE" sz="2500" b="1" dirty="0" smtClean="0"/>
              <a:t>];</a:t>
            </a:r>
            <a:endParaRPr lang="fr-BE" sz="2500" b="1" dirty="0"/>
          </a:p>
          <a:p>
            <a:pPr marL="0" indent="0">
              <a:buNone/>
            </a:pPr>
            <a:r>
              <a:rPr lang="fr-BE" sz="2500" b="1" dirty="0"/>
              <a:t> </a:t>
            </a:r>
            <a:r>
              <a:rPr lang="fr-BE" sz="2500" b="1" dirty="0" err="1" smtClean="0"/>
              <a:t>stream.Read</a:t>
            </a:r>
            <a:r>
              <a:rPr lang="fr-BE" sz="2500" b="1" dirty="0" smtClean="0"/>
              <a:t>(bytes</a:t>
            </a:r>
            <a:r>
              <a:rPr lang="fr-BE" sz="2500" b="1" dirty="0"/>
              <a:t>, 0, </a:t>
            </a:r>
            <a:r>
              <a:rPr lang="fr-BE" sz="2500" b="1" dirty="0" err="1"/>
              <a:t>bytes.Length</a:t>
            </a:r>
            <a:r>
              <a:rPr lang="fr-BE" sz="2500" b="1" dirty="0"/>
              <a:t>);</a:t>
            </a:r>
          </a:p>
          <a:p>
            <a:pPr marL="0" indent="0">
              <a:buNone/>
            </a:pPr>
            <a:r>
              <a:rPr lang="fr-BE" sz="2500" b="1" dirty="0" smtClean="0"/>
              <a:t>// </a:t>
            </a:r>
            <a:r>
              <a:rPr lang="fr-BE" sz="2500" b="1" dirty="0"/>
              <a:t>translate bytes of </a:t>
            </a:r>
            <a:r>
              <a:rPr lang="fr-BE" sz="2500" b="1" dirty="0" err="1"/>
              <a:t>request</a:t>
            </a:r>
            <a:r>
              <a:rPr lang="fr-BE" sz="2500" b="1" dirty="0"/>
              <a:t> to string</a:t>
            </a:r>
          </a:p>
          <a:p>
            <a:pPr marL="0" indent="0">
              <a:buNone/>
            </a:pPr>
            <a:r>
              <a:rPr lang="fr-BE" sz="2500" b="1" dirty="0" smtClean="0"/>
              <a:t>string </a:t>
            </a:r>
            <a:r>
              <a:rPr lang="fr-BE" sz="2500" b="1" dirty="0"/>
              <a:t>data = Encoding.UTF8.GetString(bytes</a:t>
            </a:r>
            <a:r>
              <a:rPr lang="fr-BE" sz="2500" b="1" dirty="0" smtClean="0"/>
              <a:t>);</a:t>
            </a:r>
            <a:endParaRPr lang="fr-BE" sz="2500" b="1" dirty="0"/>
          </a:p>
          <a:p>
            <a:pPr marL="0" indent="0">
              <a:buNone/>
            </a:pPr>
            <a:r>
              <a:rPr lang="fr-BE" sz="2500" b="1" dirty="0" smtClean="0"/>
              <a:t>if </a:t>
            </a:r>
            <a:r>
              <a:rPr lang="fr-BE" sz="2500" b="1" dirty="0"/>
              <a:t>(new </a:t>
            </a:r>
            <a:r>
              <a:rPr lang="fr-BE" sz="2500" b="1" dirty="0" err="1"/>
              <a:t>Regex</a:t>
            </a:r>
            <a:r>
              <a:rPr lang="fr-BE" sz="2500" b="1" dirty="0"/>
              <a:t>("^GET").</a:t>
            </a:r>
            <a:r>
              <a:rPr lang="fr-BE" sz="2500" b="1" dirty="0" err="1"/>
              <a:t>IsMatch</a:t>
            </a:r>
            <a:r>
              <a:rPr lang="fr-BE" sz="2500" b="1" dirty="0"/>
              <a:t>(data)) // </a:t>
            </a:r>
            <a:r>
              <a:rPr lang="fr-BE" sz="2500" b="1" dirty="0" err="1"/>
              <a:t>Handshaking</a:t>
            </a:r>
            <a:r>
              <a:rPr lang="fr-BE" sz="2500" b="1" dirty="0"/>
              <a:t> </a:t>
            </a:r>
            <a:r>
              <a:rPr lang="fr-BE" sz="2500" b="1" dirty="0" err="1"/>
              <a:t>protocol</a:t>
            </a:r>
            <a:endParaRPr lang="fr-BE" sz="2500" b="1" dirty="0"/>
          </a:p>
          <a:p>
            <a:pPr marL="0" indent="0">
              <a:buNone/>
            </a:pPr>
            <a:r>
              <a:rPr lang="fr-BE" sz="2500" b="1" dirty="0" smtClean="0"/>
              <a:t>{</a:t>
            </a:r>
            <a:endParaRPr lang="fr-BE" sz="2500" b="1" dirty="0"/>
          </a:p>
          <a:p>
            <a:pPr marL="0" indent="0">
              <a:buNone/>
            </a:pPr>
            <a:r>
              <a:rPr lang="fr-BE" sz="2500" b="1" dirty="0" smtClean="0"/>
              <a:t>   Byte</a:t>
            </a:r>
            <a:r>
              <a:rPr lang="fr-BE" sz="2500" b="1" dirty="0"/>
              <a:t>[] </a:t>
            </a:r>
            <a:r>
              <a:rPr lang="fr-BE" sz="2500" b="1" dirty="0" err="1"/>
              <a:t>response</a:t>
            </a:r>
            <a:r>
              <a:rPr lang="fr-BE" sz="2500" b="1" dirty="0"/>
              <a:t> = Encoding.UTF8.GetBytes("HTTP/1.1 101 </a:t>
            </a:r>
            <a:r>
              <a:rPr lang="fr-BE" sz="2500" b="1" dirty="0" err="1"/>
              <a:t>Switching</a:t>
            </a:r>
            <a:r>
              <a:rPr lang="fr-BE" sz="2500" b="1" dirty="0"/>
              <a:t> </a:t>
            </a:r>
            <a:r>
              <a:rPr lang="fr-BE" sz="2500" b="1" dirty="0" err="1"/>
              <a:t>Protocols</a:t>
            </a:r>
            <a:r>
              <a:rPr lang="fr-BE" sz="2500" b="1" dirty="0"/>
              <a:t>" + </a:t>
            </a:r>
            <a:r>
              <a:rPr lang="fr-BE" sz="2500" b="1" dirty="0" err="1"/>
              <a:t>Environment.NewLine</a:t>
            </a:r>
            <a:endParaRPr lang="fr-BE" sz="2500" b="1" dirty="0"/>
          </a:p>
          <a:p>
            <a:pPr marL="0" indent="0">
              <a:buNone/>
            </a:pPr>
            <a:r>
              <a:rPr lang="fr-BE" sz="2500" b="1" dirty="0" smtClean="0"/>
              <a:t>   + </a:t>
            </a:r>
            <a:r>
              <a:rPr lang="fr-BE" sz="2500" b="1" dirty="0"/>
              <a:t>"</a:t>
            </a:r>
            <a:r>
              <a:rPr lang="fr-BE" sz="2500" b="1" dirty="0" err="1"/>
              <a:t>Connection</a:t>
            </a:r>
            <a:r>
              <a:rPr lang="fr-BE" sz="2500" b="1" dirty="0"/>
              <a:t>: Upgrade" + </a:t>
            </a:r>
            <a:r>
              <a:rPr lang="fr-BE" sz="2500" b="1" dirty="0" err="1"/>
              <a:t>Environment.NewLine</a:t>
            </a:r>
            <a:endParaRPr lang="fr-BE" sz="2500" b="1" dirty="0"/>
          </a:p>
          <a:p>
            <a:pPr marL="0" indent="0">
              <a:buNone/>
            </a:pPr>
            <a:r>
              <a:rPr lang="fr-BE" sz="2500" b="1" dirty="0" smtClean="0"/>
              <a:t>   + </a:t>
            </a:r>
            <a:r>
              <a:rPr lang="fr-BE" sz="2500" b="1" dirty="0"/>
              <a:t>"Upgrade: </a:t>
            </a:r>
            <a:r>
              <a:rPr lang="fr-BE" sz="2500" b="1" dirty="0" err="1"/>
              <a:t>websocket</a:t>
            </a:r>
            <a:r>
              <a:rPr lang="fr-BE" sz="2500" b="1" dirty="0"/>
              <a:t>" + </a:t>
            </a:r>
            <a:r>
              <a:rPr lang="fr-BE" sz="2500" b="1" dirty="0" err="1"/>
              <a:t>Environment.NewLine</a:t>
            </a:r>
            <a:endParaRPr lang="fr-BE" sz="2500" b="1" dirty="0"/>
          </a:p>
          <a:p>
            <a:pPr marL="0" indent="0">
              <a:buNone/>
            </a:pPr>
            <a:r>
              <a:rPr lang="fr-BE" sz="2500" b="1" dirty="0" smtClean="0"/>
              <a:t>   + </a:t>
            </a:r>
            <a:r>
              <a:rPr lang="fr-BE" sz="2500" b="1" dirty="0"/>
              <a:t>"Sec-</a:t>
            </a:r>
            <a:r>
              <a:rPr lang="fr-BE" sz="2500" b="1" dirty="0" err="1"/>
              <a:t>WebSocket</a:t>
            </a:r>
            <a:r>
              <a:rPr lang="fr-BE" sz="2500" b="1" dirty="0"/>
              <a:t>-</a:t>
            </a:r>
            <a:r>
              <a:rPr lang="fr-BE" sz="2500" b="1" dirty="0" err="1"/>
              <a:t>Accept</a:t>
            </a:r>
            <a:r>
              <a:rPr lang="fr-BE" sz="2500" b="1" dirty="0"/>
              <a:t>: " + Convert.ToBase64String(</a:t>
            </a:r>
          </a:p>
          <a:p>
            <a:pPr marL="0" indent="0">
              <a:buNone/>
            </a:pPr>
            <a:r>
              <a:rPr lang="fr-BE" sz="2500" b="1" dirty="0" smtClean="0"/>
              <a:t>   SHA1.Create</a:t>
            </a:r>
            <a:r>
              <a:rPr lang="fr-BE" sz="2500" b="1" dirty="0"/>
              <a:t>().</a:t>
            </a:r>
            <a:r>
              <a:rPr lang="fr-BE" sz="2500" b="1" dirty="0" err="1"/>
              <a:t>ComputeHash</a:t>
            </a:r>
            <a:r>
              <a:rPr lang="fr-BE" sz="2500" b="1" dirty="0"/>
              <a:t>(</a:t>
            </a:r>
          </a:p>
          <a:p>
            <a:pPr marL="0" indent="0">
              <a:buNone/>
            </a:pPr>
            <a:r>
              <a:rPr lang="fr-BE" sz="2500" b="1" dirty="0" smtClean="0"/>
              <a:t>   Encoding.UTF8.GetBytes</a:t>
            </a:r>
            <a:r>
              <a:rPr lang="fr-BE" sz="2500" b="1" dirty="0"/>
              <a:t>(</a:t>
            </a:r>
          </a:p>
          <a:p>
            <a:pPr marL="0" indent="0">
              <a:buNone/>
            </a:pPr>
            <a:r>
              <a:rPr lang="fr-BE" sz="2500" b="1" dirty="0" smtClean="0"/>
              <a:t>        new </a:t>
            </a:r>
            <a:r>
              <a:rPr lang="fr-BE" sz="2500" b="1" dirty="0" err="1"/>
              <a:t>Regex</a:t>
            </a:r>
            <a:r>
              <a:rPr lang="fr-BE" sz="2500" b="1" dirty="0"/>
              <a:t>("Sec-</a:t>
            </a:r>
            <a:r>
              <a:rPr lang="fr-BE" sz="2500" b="1" dirty="0" err="1"/>
              <a:t>WebSocket</a:t>
            </a:r>
            <a:r>
              <a:rPr lang="fr-BE" sz="2500" b="1" dirty="0"/>
              <a:t>-Key: (.*)").Match(data).Groups[1].</a:t>
            </a:r>
            <a:r>
              <a:rPr lang="fr-BE" sz="2500" b="1" dirty="0" err="1"/>
              <a:t>Value.Trim</a:t>
            </a:r>
            <a:r>
              <a:rPr lang="fr-BE" sz="2500" b="1" dirty="0"/>
              <a:t>() + WEBSOCKET_HASH_KEY</a:t>
            </a:r>
          </a:p>
          <a:p>
            <a:pPr marL="0" indent="0">
              <a:buNone/>
            </a:pPr>
            <a:r>
              <a:rPr lang="fr-BE" sz="2500" b="1" dirty="0"/>
              <a:t>                            )</a:t>
            </a:r>
          </a:p>
          <a:p>
            <a:pPr marL="0" indent="0">
              <a:buNone/>
            </a:pPr>
            <a:r>
              <a:rPr lang="fr-BE" sz="2500" b="1" dirty="0"/>
              <a:t>                        )</a:t>
            </a:r>
          </a:p>
          <a:p>
            <a:pPr marL="0" indent="0">
              <a:buNone/>
            </a:pPr>
            <a:r>
              <a:rPr lang="fr-BE" sz="2500" b="1" dirty="0"/>
              <a:t>                    ) + </a:t>
            </a:r>
            <a:r>
              <a:rPr lang="fr-BE" sz="2500" b="1" dirty="0" err="1"/>
              <a:t>Environment.NewLine</a:t>
            </a:r>
            <a:endParaRPr lang="fr-BE" sz="2500" b="1" dirty="0"/>
          </a:p>
          <a:p>
            <a:pPr marL="0" indent="0">
              <a:buNone/>
            </a:pPr>
            <a:r>
              <a:rPr lang="fr-BE" sz="2500" b="1" dirty="0"/>
              <a:t>                    + </a:t>
            </a:r>
            <a:r>
              <a:rPr lang="fr-BE" sz="2500" b="1" dirty="0" err="1"/>
              <a:t>Environment.NewLine</a:t>
            </a:r>
            <a:r>
              <a:rPr lang="fr-BE" sz="2500" b="1" dirty="0" smtClean="0"/>
              <a:t>);</a:t>
            </a:r>
            <a:endParaRPr lang="fr-BE" sz="2500" b="1" dirty="0"/>
          </a:p>
          <a:p>
            <a:pPr marL="0" indent="0">
              <a:buNone/>
            </a:pPr>
            <a:r>
              <a:rPr lang="fr-BE" sz="2500" b="1" dirty="0"/>
              <a:t>                </a:t>
            </a:r>
            <a:r>
              <a:rPr lang="fr-BE" sz="2500" b="1" dirty="0" err="1"/>
              <a:t>stream.Write</a:t>
            </a:r>
            <a:r>
              <a:rPr lang="fr-BE" sz="2500" b="1" dirty="0"/>
              <a:t>(</a:t>
            </a:r>
            <a:r>
              <a:rPr lang="fr-BE" sz="2500" b="1" dirty="0" err="1"/>
              <a:t>response</a:t>
            </a:r>
            <a:r>
              <a:rPr lang="fr-BE" sz="2500" b="1" dirty="0"/>
              <a:t>, 0, </a:t>
            </a:r>
            <a:r>
              <a:rPr lang="fr-BE" sz="2500" b="1" dirty="0" err="1"/>
              <a:t>response.Length</a:t>
            </a:r>
            <a:r>
              <a:rPr lang="fr-BE" sz="2500" b="1" dirty="0"/>
              <a:t>);</a:t>
            </a:r>
          </a:p>
          <a:p>
            <a:pPr marL="0" indent="0">
              <a:buNone/>
            </a:pPr>
            <a:r>
              <a:rPr lang="fr-BE" sz="2500" b="1" dirty="0"/>
              <a:t>                </a:t>
            </a:r>
            <a:r>
              <a:rPr lang="fr-BE" sz="2500" b="1" dirty="0" err="1"/>
              <a:t>Console.WriteLine</a:t>
            </a:r>
            <a:r>
              <a:rPr lang="fr-BE" sz="2500" b="1" dirty="0"/>
              <a:t>("</a:t>
            </a:r>
            <a:r>
              <a:rPr lang="fr-BE" sz="2500" b="1" dirty="0" err="1"/>
              <a:t>Handchaking</a:t>
            </a:r>
            <a:r>
              <a:rPr lang="fr-BE" sz="2500" b="1" dirty="0"/>
              <a:t> </a:t>
            </a:r>
            <a:r>
              <a:rPr lang="fr-BE" sz="2500" b="1" dirty="0" err="1"/>
              <a:t>completed</a:t>
            </a:r>
            <a:r>
              <a:rPr lang="fr-BE" sz="2500" b="1" dirty="0"/>
              <a:t>.");</a:t>
            </a:r>
          </a:p>
          <a:p>
            <a:pPr marL="0" indent="0">
              <a:buNone/>
            </a:pPr>
            <a:r>
              <a:rPr lang="fr-BE" sz="2500" b="1" dirty="0" smtClean="0"/>
              <a:t>}</a:t>
            </a:r>
            <a:endParaRPr lang="fr-BE" sz="2500" b="1" dirty="0"/>
          </a:p>
          <a:p>
            <a:pPr marL="0" indent="0">
              <a:buNone/>
            </a:pPr>
            <a:endParaRPr lang="fr-BE" sz="1400" dirty="0" smtClean="0"/>
          </a:p>
          <a:p>
            <a:pPr marL="0" indent="0">
              <a:buNone/>
            </a:pPr>
            <a:endParaRPr lang="fr-BE" sz="1400" dirty="0"/>
          </a:p>
        </p:txBody>
      </p:sp>
      <p:sp>
        <p:nvSpPr>
          <p:cNvPr id="2" name="Slide Number Placeholder 1"/>
          <p:cNvSpPr>
            <a:spLocks noGrp="1"/>
          </p:cNvSpPr>
          <p:nvPr>
            <p:ph type="sldNum" sz="quarter" idx="12"/>
          </p:nvPr>
        </p:nvSpPr>
        <p:spPr/>
        <p:txBody>
          <a:bodyPr/>
          <a:lstStyle/>
          <a:p>
            <a:fld id="{4F4A0051-978E-4949-81D3-4797EEC45972}" type="slidenum">
              <a:rPr lang="fr-BE" smtClean="0"/>
              <a:t>9</a:t>
            </a:fld>
            <a:endParaRPr lang="fr-BE"/>
          </a:p>
        </p:txBody>
      </p:sp>
    </p:spTree>
    <p:extLst>
      <p:ext uri="{BB962C8B-B14F-4D97-AF65-F5344CB8AC3E}">
        <p14:creationId xmlns:p14="http://schemas.microsoft.com/office/powerpoint/2010/main" val="61822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anim calcmode="lin" valueType="num">
                                      <p:cBhvr>
                                        <p:cTn id="4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1000"/>
                                        <p:tgtEl>
                                          <p:spTgt spid="3">
                                            <p:txEl>
                                              <p:pRg st="10" end="10"/>
                                            </p:txEl>
                                          </p:spTgt>
                                        </p:tgtEl>
                                      </p:cBhvr>
                                    </p:animEffect>
                                    <p:anim calcmode="lin" valueType="num">
                                      <p:cBhvr>
                                        <p:cTn id="5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1000"/>
                                        <p:tgtEl>
                                          <p:spTgt spid="3">
                                            <p:txEl>
                                              <p:pRg st="11" end="11"/>
                                            </p:txEl>
                                          </p:spTgt>
                                        </p:tgtEl>
                                      </p:cBhvr>
                                    </p:animEffect>
                                    <p:anim calcmode="lin" valueType="num">
                                      <p:cBhvr>
                                        <p:cTn id="5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1000"/>
                                        <p:tgtEl>
                                          <p:spTgt spid="3">
                                            <p:txEl>
                                              <p:pRg st="12" end="12"/>
                                            </p:txEl>
                                          </p:spTgt>
                                        </p:tgtEl>
                                      </p:cBhvr>
                                    </p:animEffect>
                                    <p:anim calcmode="lin" valueType="num">
                                      <p:cBhvr>
                                        <p:cTn id="6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1000"/>
                                        <p:tgtEl>
                                          <p:spTgt spid="3">
                                            <p:txEl>
                                              <p:pRg st="13" end="13"/>
                                            </p:txEl>
                                          </p:spTgt>
                                        </p:tgtEl>
                                      </p:cBhvr>
                                    </p:animEffect>
                                    <p:anim calcmode="lin" valueType="num">
                                      <p:cBhvr>
                                        <p:cTn id="6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fade">
                                      <p:cBhvr>
                                        <p:cTn id="72" dur="1000"/>
                                        <p:tgtEl>
                                          <p:spTgt spid="3">
                                            <p:txEl>
                                              <p:pRg st="14" end="14"/>
                                            </p:txEl>
                                          </p:spTgt>
                                        </p:tgtEl>
                                      </p:cBhvr>
                                    </p:animEffect>
                                    <p:anim calcmode="lin" valueType="num">
                                      <p:cBhvr>
                                        <p:cTn id="73"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fade">
                                      <p:cBhvr>
                                        <p:cTn id="77" dur="1000"/>
                                        <p:tgtEl>
                                          <p:spTgt spid="3">
                                            <p:txEl>
                                              <p:pRg st="15" end="15"/>
                                            </p:txEl>
                                          </p:spTgt>
                                        </p:tgtEl>
                                      </p:cBhvr>
                                    </p:animEffect>
                                    <p:anim calcmode="lin" valueType="num">
                                      <p:cBhvr>
                                        <p:cTn id="78"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
                                            <p:txEl>
                                              <p:pRg st="16" end="16"/>
                                            </p:txEl>
                                          </p:spTgt>
                                        </p:tgtEl>
                                        <p:attrNameLst>
                                          <p:attrName>style.visibility</p:attrName>
                                        </p:attrNameLst>
                                      </p:cBhvr>
                                      <p:to>
                                        <p:strVal val="visible"/>
                                      </p:to>
                                    </p:set>
                                    <p:animEffect transition="in" filter="fade">
                                      <p:cBhvr>
                                        <p:cTn id="82" dur="1000"/>
                                        <p:tgtEl>
                                          <p:spTgt spid="3">
                                            <p:txEl>
                                              <p:pRg st="16" end="16"/>
                                            </p:txEl>
                                          </p:spTgt>
                                        </p:tgtEl>
                                      </p:cBhvr>
                                    </p:animEffect>
                                    <p:anim calcmode="lin" valueType="num">
                                      <p:cBhvr>
                                        <p:cTn id="83"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
                                            <p:txEl>
                                              <p:pRg st="17" end="17"/>
                                            </p:txEl>
                                          </p:spTgt>
                                        </p:tgtEl>
                                        <p:attrNameLst>
                                          <p:attrName>style.visibility</p:attrName>
                                        </p:attrNameLst>
                                      </p:cBhvr>
                                      <p:to>
                                        <p:strVal val="visible"/>
                                      </p:to>
                                    </p:set>
                                    <p:animEffect transition="in" filter="fade">
                                      <p:cBhvr>
                                        <p:cTn id="87" dur="1000"/>
                                        <p:tgtEl>
                                          <p:spTgt spid="3">
                                            <p:txEl>
                                              <p:pRg st="17" end="17"/>
                                            </p:txEl>
                                          </p:spTgt>
                                        </p:tgtEl>
                                      </p:cBhvr>
                                    </p:animEffect>
                                    <p:anim calcmode="lin" valueType="num">
                                      <p:cBhvr>
                                        <p:cTn id="88"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
                                            <p:txEl>
                                              <p:pRg st="18" end="18"/>
                                            </p:txEl>
                                          </p:spTgt>
                                        </p:tgtEl>
                                        <p:attrNameLst>
                                          <p:attrName>style.visibility</p:attrName>
                                        </p:attrNameLst>
                                      </p:cBhvr>
                                      <p:to>
                                        <p:strVal val="visible"/>
                                      </p:to>
                                    </p:set>
                                    <p:animEffect transition="in" filter="fade">
                                      <p:cBhvr>
                                        <p:cTn id="92" dur="1000"/>
                                        <p:tgtEl>
                                          <p:spTgt spid="3">
                                            <p:txEl>
                                              <p:pRg st="18" end="18"/>
                                            </p:txEl>
                                          </p:spTgt>
                                        </p:tgtEl>
                                      </p:cBhvr>
                                    </p:animEffect>
                                    <p:anim calcmode="lin" valueType="num">
                                      <p:cBhvr>
                                        <p:cTn id="93"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3">
                                            <p:txEl>
                                              <p:pRg st="19" end="19"/>
                                            </p:txEl>
                                          </p:spTgt>
                                        </p:tgtEl>
                                        <p:attrNameLst>
                                          <p:attrName>style.visibility</p:attrName>
                                        </p:attrNameLst>
                                      </p:cBhvr>
                                      <p:to>
                                        <p:strVal val="visible"/>
                                      </p:to>
                                    </p:set>
                                    <p:animEffect transition="in" filter="fade">
                                      <p:cBhvr>
                                        <p:cTn id="97" dur="1000"/>
                                        <p:tgtEl>
                                          <p:spTgt spid="3">
                                            <p:txEl>
                                              <p:pRg st="19" end="19"/>
                                            </p:txEl>
                                          </p:spTgt>
                                        </p:tgtEl>
                                      </p:cBhvr>
                                    </p:animEffect>
                                    <p:anim calcmode="lin" valueType="num">
                                      <p:cBhvr>
                                        <p:cTn id="98"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99"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3">
                                            <p:txEl>
                                              <p:pRg st="20" end="20"/>
                                            </p:txEl>
                                          </p:spTgt>
                                        </p:tgtEl>
                                        <p:attrNameLst>
                                          <p:attrName>style.visibility</p:attrName>
                                        </p:attrNameLst>
                                      </p:cBhvr>
                                      <p:to>
                                        <p:strVal val="visible"/>
                                      </p:to>
                                    </p:set>
                                    <p:animEffect transition="in" filter="fade">
                                      <p:cBhvr>
                                        <p:cTn id="102" dur="1000"/>
                                        <p:tgtEl>
                                          <p:spTgt spid="3">
                                            <p:txEl>
                                              <p:pRg st="20" end="20"/>
                                            </p:txEl>
                                          </p:spTgt>
                                        </p:tgtEl>
                                      </p:cBhvr>
                                    </p:animEffect>
                                    <p:anim calcmode="lin" valueType="num">
                                      <p:cBhvr>
                                        <p:cTn id="103"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04" dur="1000" fill="hold"/>
                                        <p:tgtEl>
                                          <p:spTgt spid="3">
                                            <p:txEl>
                                              <p:pRg st="20" end="20"/>
                                            </p:txEl>
                                          </p:spTgt>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3">
                                            <p:txEl>
                                              <p:pRg st="21" end="21"/>
                                            </p:txEl>
                                          </p:spTgt>
                                        </p:tgtEl>
                                        <p:attrNameLst>
                                          <p:attrName>style.visibility</p:attrName>
                                        </p:attrNameLst>
                                      </p:cBhvr>
                                      <p:to>
                                        <p:strVal val="visible"/>
                                      </p:to>
                                    </p:set>
                                    <p:animEffect transition="in" filter="fade">
                                      <p:cBhvr>
                                        <p:cTn id="107" dur="1000"/>
                                        <p:tgtEl>
                                          <p:spTgt spid="3">
                                            <p:txEl>
                                              <p:pRg st="21" end="21"/>
                                            </p:txEl>
                                          </p:spTgt>
                                        </p:tgtEl>
                                      </p:cBhvr>
                                    </p:animEffect>
                                    <p:anim calcmode="lin" valueType="num">
                                      <p:cBhvr>
                                        <p:cTn id="108"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109" dur="1000" fill="hold"/>
                                        <p:tgtEl>
                                          <p:spTgt spid="3">
                                            <p:txEl>
                                              <p:pRg st="21" end="21"/>
                                            </p:txEl>
                                          </p:spTgt>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3">
                                            <p:txEl>
                                              <p:pRg st="22" end="22"/>
                                            </p:txEl>
                                          </p:spTgt>
                                        </p:tgtEl>
                                        <p:attrNameLst>
                                          <p:attrName>style.visibility</p:attrName>
                                        </p:attrNameLst>
                                      </p:cBhvr>
                                      <p:to>
                                        <p:strVal val="visible"/>
                                      </p:to>
                                    </p:set>
                                    <p:animEffect transition="in" filter="fade">
                                      <p:cBhvr>
                                        <p:cTn id="112" dur="1000"/>
                                        <p:tgtEl>
                                          <p:spTgt spid="3">
                                            <p:txEl>
                                              <p:pRg st="22" end="22"/>
                                            </p:txEl>
                                          </p:spTgt>
                                        </p:tgtEl>
                                      </p:cBhvr>
                                    </p:animEffect>
                                    <p:anim calcmode="lin" valueType="num">
                                      <p:cBhvr>
                                        <p:cTn id="113" dur="1000" fill="hold"/>
                                        <p:tgtEl>
                                          <p:spTgt spid="3">
                                            <p:txEl>
                                              <p:pRg st="22" end="22"/>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22" end="22"/>
                                            </p:txEl>
                                          </p:spTgt>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3">
                                            <p:txEl>
                                              <p:pRg st="23" end="23"/>
                                            </p:txEl>
                                          </p:spTgt>
                                        </p:tgtEl>
                                        <p:attrNameLst>
                                          <p:attrName>style.visibility</p:attrName>
                                        </p:attrNameLst>
                                      </p:cBhvr>
                                      <p:to>
                                        <p:strVal val="visible"/>
                                      </p:to>
                                    </p:set>
                                    <p:animEffect transition="in" filter="fade">
                                      <p:cBhvr>
                                        <p:cTn id="117" dur="1000"/>
                                        <p:tgtEl>
                                          <p:spTgt spid="3">
                                            <p:txEl>
                                              <p:pRg st="23" end="23"/>
                                            </p:txEl>
                                          </p:spTgt>
                                        </p:tgtEl>
                                      </p:cBhvr>
                                    </p:animEffect>
                                    <p:anim calcmode="lin" valueType="num">
                                      <p:cBhvr>
                                        <p:cTn id="118" dur="1000" fill="hold"/>
                                        <p:tgtEl>
                                          <p:spTgt spid="3">
                                            <p:txEl>
                                              <p:pRg st="23" end="23"/>
                                            </p:txEl>
                                          </p:spTgt>
                                        </p:tgtEl>
                                        <p:attrNameLst>
                                          <p:attrName>ppt_x</p:attrName>
                                        </p:attrNameLst>
                                      </p:cBhvr>
                                      <p:tavLst>
                                        <p:tav tm="0">
                                          <p:val>
                                            <p:strVal val="#ppt_x"/>
                                          </p:val>
                                        </p:tav>
                                        <p:tav tm="100000">
                                          <p:val>
                                            <p:strVal val="#ppt_x"/>
                                          </p:val>
                                        </p:tav>
                                      </p:tavLst>
                                    </p:anim>
                                    <p:anim calcmode="lin" valueType="num">
                                      <p:cBhvr>
                                        <p:cTn id="119" dur="1000" fill="hold"/>
                                        <p:tgtEl>
                                          <p:spTgt spid="3">
                                            <p:txEl>
                                              <p:pRg st="23" end="23"/>
                                            </p:txEl>
                                          </p:spTgt>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3">
                                            <p:txEl>
                                              <p:pRg st="24" end="24"/>
                                            </p:txEl>
                                          </p:spTgt>
                                        </p:tgtEl>
                                        <p:attrNameLst>
                                          <p:attrName>style.visibility</p:attrName>
                                        </p:attrNameLst>
                                      </p:cBhvr>
                                      <p:to>
                                        <p:strVal val="visible"/>
                                      </p:to>
                                    </p:set>
                                    <p:animEffect transition="in" filter="fade">
                                      <p:cBhvr>
                                        <p:cTn id="122" dur="1000"/>
                                        <p:tgtEl>
                                          <p:spTgt spid="3">
                                            <p:txEl>
                                              <p:pRg st="24" end="24"/>
                                            </p:txEl>
                                          </p:spTgt>
                                        </p:tgtEl>
                                      </p:cBhvr>
                                    </p:animEffect>
                                    <p:anim calcmode="lin" valueType="num">
                                      <p:cBhvr>
                                        <p:cTn id="123" dur="1000" fill="hold"/>
                                        <p:tgtEl>
                                          <p:spTgt spid="3">
                                            <p:txEl>
                                              <p:pRg st="24" end="24"/>
                                            </p:txEl>
                                          </p:spTgt>
                                        </p:tgtEl>
                                        <p:attrNameLst>
                                          <p:attrName>ppt_x</p:attrName>
                                        </p:attrNameLst>
                                      </p:cBhvr>
                                      <p:tavLst>
                                        <p:tav tm="0">
                                          <p:val>
                                            <p:strVal val="#ppt_x"/>
                                          </p:val>
                                        </p:tav>
                                        <p:tav tm="100000">
                                          <p:val>
                                            <p:strVal val="#ppt_x"/>
                                          </p:val>
                                        </p:tav>
                                      </p:tavLst>
                                    </p:anim>
                                    <p:anim calcmode="lin" valueType="num">
                                      <p:cBhvr>
                                        <p:cTn id="124" dur="1000" fill="hold"/>
                                        <p:tgtEl>
                                          <p:spTgt spid="3">
                                            <p:txEl>
                                              <p:pRg st="24" end="24"/>
                                            </p:txEl>
                                          </p:spTgt>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3">
                                            <p:txEl>
                                              <p:pRg st="25" end="25"/>
                                            </p:txEl>
                                          </p:spTgt>
                                        </p:tgtEl>
                                        <p:attrNameLst>
                                          <p:attrName>style.visibility</p:attrName>
                                        </p:attrNameLst>
                                      </p:cBhvr>
                                      <p:to>
                                        <p:strVal val="visible"/>
                                      </p:to>
                                    </p:set>
                                    <p:animEffect transition="in" filter="fade">
                                      <p:cBhvr>
                                        <p:cTn id="127" dur="1000"/>
                                        <p:tgtEl>
                                          <p:spTgt spid="3">
                                            <p:txEl>
                                              <p:pRg st="25" end="25"/>
                                            </p:txEl>
                                          </p:spTgt>
                                        </p:tgtEl>
                                      </p:cBhvr>
                                    </p:animEffect>
                                    <p:anim calcmode="lin" valueType="num">
                                      <p:cBhvr>
                                        <p:cTn id="128" dur="1000" fill="hold"/>
                                        <p:tgtEl>
                                          <p:spTgt spid="3">
                                            <p:txEl>
                                              <p:pRg st="25" end="25"/>
                                            </p:txEl>
                                          </p:spTgt>
                                        </p:tgtEl>
                                        <p:attrNameLst>
                                          <p:attrName>ppt_x</p:attrName>
                                        </p:attrNameLst>
                                      </p:cBhvr>
                                      <p:tavLst>
                                        <p:tav tm="0">
                                          <p:val>
                                            <p:strVal val="#ppt_x"/>
                                          </p:val>
                                        </p:tav>
                                        <p:tav tm="100000">
                                          <p:val>
                                            <p:strVal val="#ppt_x"/>
                                          </p:val>
                                        </p:tav>
                                      </p:tavLst>
                                    </p:anim>
                                    <p:anim calcmode="lin" valueType="num">
                                      <p:cBhvr>
                                        <p:cTn id="129" dur="1000" fill="hold"/>
                                        <p:tgtEl>
                                          <p:spTgt spid="3">
                                            <p:txEl>
                                              <p:pRg st="25" end="25"/>
                                            </p:txEl>
                                          </p:spTgt>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3">
                                            <p:txEl>
                                              <p:pRg st="26" end="26"/>
                                            </p:txEl>
                                          </p:spTgt>
                                        </p:tgtEl>
                                        <p:attrNameLst>
                                          <p:attrName>style.visibility</p:attrName>
                                        </p:attrNameLst>
                                      </p:cBhvr>
                                      <p:to>
                                        <p:strVal val="visible"/>
                                      </p:to>
                                    </p:set>
                                    <p:animEffect transition="in" filter="fade">
                                      <p:cBhvr>
                                        <p:cTn id="132" dur="1000"/>
                                        <p:tgtEl>
                                          <p:spTgt spid="3">
                                            <p:txEl>
                                              <p:pRg st="26" end="26"/>
                                            </p:txEl>
                                          </p:spTgt>
                                        </p:tgtEl>
                                      </p:cBhvr>
                                    </p:animEffect>
                                    <p:anim calcmode="lin" valueType="num">
                                      <p:cBhvr>
                                        <p:cTn id="133" dur="1000" fill="hold"/>
                                        <p:tgtEl>
                                          <p:spTgt spid="3">
                                            <p:txEl>
                                              <p:pRg st="26" end="26"/>
                                            </p:txEl>
                                          </p:spTgt>
                                        </p:tgtEl>
                                        <p:attrNameLst>
                                          <p:attrName>ppt_x</p:attrName>
                                        </p:attrNameLst>
                                      </p:cBhvr>
                                      <p:tavLst>
                                        <p:tav tm="0">
                                          <p:val>
                                            <p:strVal val="#ppt_x"/>
                                          </p:val>
                                        </p:tav>
                                        <p:tav tm="100000">
                                          <p:val>
                                            <p:strVal val="#ppt_x"/>
                                          </p:val>
                                        </p:tav>
                                      </p:tavLst>
                                    </p:anim>
                                    <p:anim calcmode="lin" valueType="num">
                                      <p:cBhvr>
                                        <p:cTn id="134" dur="1000" fill="hold"/>
                                        <p:tgtEl>
                                          <p:spTgt spid="3">
                                            <p:txEl>
                                              <p:pRg st="26" end="2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323</TotalTime>
  <Words>759</Words>
  <Application>Microsoft Office PowerPoint</Application>
  <PresentationFormat>Widescreen</PresentationFormat>
  <Paragraphs>142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Ion</vt:lpstr>
      <vt:lpstr>Présentation du Websocket</vt:lpstr>
      <vt:lpstr>Websocket</vt:lpstr>
      <vt:lpstr>Handshake</vt:lpstr>
      <vt:lpstr>PowerPoint Presentation</vt:lpstr>
      <vt:lpstr>Example du client </vt:lpstr>
      <vt:lpstr>Example client </vt:lpstr>
      <vt:lpstr>Example serveur en C#</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Websocket</dc:title>
  <dc:creator>bassem</dc:creator>
  <cp:lastModifiedBy>bassem</cp:lastModifiedBy>
  <cp:revision>34</cp:revision>
  <dcterms:created xsi:type="dcterms:W3CDTF">2016-01-03T10:33:29Z</dcterms:created>
  <dcterms:modified xsi:type="dcterms:W3CDTF">2016-01-25T20:54:01Z</dcterms:modified>
</cp:coreProperties>
</file>