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B6070D0-FF91-4B61-95E1-50802847A443}">
  <a:tblStyle styleId="{DB6070D0-FF91-4B61-95E1-50802847A4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38248d72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38248d72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38248d72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38248d72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38248d72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38248d72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4ec07fa9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4ec07fa9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40ea5b3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40ea5b3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38248d72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38248d72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40ea5b3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40ea5b3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39302de0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39302de0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39302de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39302de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4ec07fa9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4ec07fa9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38248d72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38248d72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4ec07fa9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4ec07fa9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4ec07fa9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4ec07fa9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4ec07fa9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4ec07fa9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4ec07fa9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4ec07fa9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4ec07fa9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4ec07fa9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4ec07fa9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4ec07fa9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4ec07fa9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4ec07fa9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4ec07fa9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4ec07fa9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4ec07fa9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4ec07fa9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4ec07fa9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4ec07fa9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503e8a0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503e8a0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4ec07fa9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4ec07fa9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4ec07fa9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4ec07fa9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4ec07fa9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4ec07fa9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4ec07fa9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4ec07fa9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39302de0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39302de0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39302de0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39302de0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503e8a0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503e8a0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503e8a0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503e8a0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503e8a04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503e8a04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503e8a04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503e8a04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38248d72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38248d72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503e8a04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503e8a04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38248d72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38248d72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38248d72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38248d72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38248d72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38248d72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4ec07fa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4ec07fa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40ea5b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40ea5b3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Développement </a:t>
            </a:r>
            <a:r>
              <a:rPr lang="fr"/>
              <a:t>côté</a:t>
            </a:r>
            <a:r>
              <a:rPr lang="fr"/>
              <a:t> serveur</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paramètres d'une procédure stockée</a:t>
            </a:r>
            <a:endParaRPr/>
          </a:p>
        </p:txBody>
      </p:sp>
      <p:sp>
        <p:nvSpPr>
          <p:cNvPr id="113" name="Google Shape;113;p22"/>
          <p:cNvSpPr txBox="1"/>
          <p:nvPr>
            <p:ph idx="1" type="body"/>
          </p:nvPr>
        </p:nvSpPr>
        <p:spPr>
          <a:xfrm>
            <a:off x="311700" y="666600"/>
            <a:ext cx="8520600" cy="433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fr" u="sng"/>
              <a:t>S</a:t>
            </a:r>
            <a:r>
              <a:rPr b="1" lang="fr" u="sng"/>
              <a:t>ens des paramètres</a:t>
            </a:r>
            <a:br>
              <a:rPr lang="fr"/>
            </a:br>
            <a:r>
              <a:rPr lang="fr"/>
              <a:t>Un paramètre peut être de trois sens différents : entrant (</a:t>
            </a:r>
            <a:r>
              <a:rPr b="1" lang="fr"/>
              <a:t>IN</a:t>
            </a:r>
            <a:r>
              <a:rPr lang="fr"/>
              <a:t>), sortant (</a:t>
            </a:r>
            <a:r>
              <a:rPr b="1" lang="fr"/>
              <a:t>OUT</a:t>
            </a:r>
            <a:r>
              <a:rPr lang="fr"/>
              <a:t>), ou les deux (</a:t>
            </a:r>
            <a:r>
              <a:rPr b="1" lang="fr"/>
              <a:t>INOUT</a:t>
            </a:r>
            <a:r>
              <a:rPr lang="fr"/>
              <a:t>).</a:t>
            </a:r>
            <a:br>
              <a:rPr lang="fr"/>
            </a:br>
            <a:br>
              <a:rPr lang="fr"/>
            </a:br>
            <a:r>
              <a:rPr b="1" lang="fr"/>
              <a:t>IN</a:t>
            </a:r>
            <a:r>
              <a:rPr lang="fr"/>
              <a:t>  : c'est un paramètre "entrant". C'est-à-dire qu'il s'agit d'un paramètre dont la valeur est fournie à la procédure stockée. Cette valeur sera utilisée pendant la procédure (pour un calcul ou une sélection, par exemple).</a:t>
            </a:r>
            <a:br>
              <a:rPr lang="fr"/>
            </a:br>
            <a:br>
              <a:rPr lang="fr"/>
            </a:br>
            <a:r>
              <a:rPr b="1" lang="fr"/>
              <a:t>OUT</a:t>
            </a:r>
            <a:r>
              <a:rPr lang="fr"/>
              <a:t>  : il s'agit d'un paramètre "sortant", dont la valeur sera établie au cours de la procédure et qui pourra ensuite être utilisé en dehors de cette procédure.</a:t>
            </a:r>
            <a:br>
              <a:rPr lang="fr"/>
            </a:br>
            <a:br>
              <a:rPr lang="fr"/>
            </a:br>
            <a:r>
              <a:rPr b="1" lang="fr"/>
              <a:t>INOUT</a:t>
            </a:r>
            <a:r>
              <a:rPr lang="fr"/>
              <a:t>  : un tel paramètre sera utilisé pendant la procédure, verra éventuellement sa valeur modifiée par celle-ci, et sera ensuite utilisable en dehors.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paramètres d'une procédure stockée</a:t>
            </a:r>
            <a:endParaRPr/>
          </a:p>
        </p:txBody>
      </p:sp>
      <p:sp>
        <p:nvSpPr>
          <p:cNvPr id="119" name="Google Shape;119;p23"/>
          <p:cNvSpPr txBox="1"/>
          <p:nvPr>
            <p:ph idx="1" type="body"/>
          </p:nvPr>
        </p:nvSpPr>
        <p:spPr>
          <a:xfrm>
            <a:off x="311700" y="666600"/>
            <a:ext cx="8520600" cy="433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fr" u="sng"/>
              <a:t>Syntaxe</a:t>
            </a:r>
            <a:br>
              <a:rPr lang="fr"/>
            </a:br>
            <a:r>
              <a:rPr lang="fr"/>
              <a:t>Lorsque l'on crée une procédure avec un ou plusieurs paramètres, chaque paramètre est défini par trois éléments.</a:t>
            </a:r>
            <a:br>
              <a:rPr lang="fr"/>
            </a:br>
            <a:br>
              <a:rPr lang="fr"/>
            </a:br>
            <a:r>
              <a:rPr lang="fr"/>
              <a:t>Son sens : entrant, sortant, ou les deux. Si aucun sens n'est donné, il s'agira d'un paramètre </a:t>
            </a:r>
            <a:r>
              <a:rPr b="1" lang="fr"/>
              <a:t>IN</a:t>
            </a:r>
            <a:r>
              <a:rPr lang="fr"/>
              <a:t>  par défaut.</a:t>
            </a:r>
            <a:br>
              <a:rPr lang="fr"/>
            </a:br>
            <a:br>
              <a:rPr lang="fr"/>
            </a:br>
            <a:r>
              <a:rPr lang="fr"/>
              <a:t>Son nom : indispensable pour le désigner à l'intérieur de la procédure.</a:t>
            </a:r>
            <a:br>
              <a:rPr lang="fr"/>
            </a:br>
            <a:br>
              <a:rPr lang="fr"/>
            </a:br>
            <a:r>
              <a:rPr lang="fr"/>
              <a:t>Son type : </a:t>
            </a:r>
            <a:r>
              <a:rPr b="1" lang="fr"/>
              <a:t>INT</a:t>
            </a:r>
            <a:r>
              <a:rPr lang="fr"/>
              <a:t>, </a:t>
            </a:r>
            <a:r>
              <a:rPr b="1" lang="fr"/>
              <a:t>VARCHAR(10)…</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paramètres d'une procédure stockée</a:t>
            </a:r>
            <a:endParaRPr/>
          </a:p>
        </p:txBody>
      </p:sp>
      <p:sp>
        <p:nvSpPr>
          <p:cNvPr id="125" name="Google Shape;125;p24"/>
          <p:cNvSpPr txBox="1"/>
          <p:nvPr>
            <p:ph idx="1" type="body"/>
          </p:nvPr>
        </p:nvSpPr>
        <p:spPr>
          <a:xfrm>
            <a:off x="311700" y="572700"/>
            <a:ext cx="8520600" cy="43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u="sng"/>
              <a:t>Exemples</a:t>
            </a:r>
            <a:br>
              <a:rPr lang="fr" sz="1400"/>
            </a:br>
            <a:r>
              <a:rPr b="1" lang="fr" sz="1400"/>
              <a:t>Procédure avec un seul paramètre entrant.</a:t>
            </a:r>
            <a:br>
              <a:rPr lang="fr" sz="1400"/>
            </a:br>
            <a:r>
              <a:rPr lang="fr" sz="1400"/>
              <a:t>Voici une procédure qui, selon le type de produit qu'on lui passe en paramètre, affiche les différentes produits existant pour ce type.</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600"/>
          </a:p>
        </p:txBody>
      </p:sp>
      <p:pic>
        <p:nvPicPr>
          <p:cNvPr id="126" name="Google Shape;126;p24"/>
          <p:cNvPicPr preferRelativeResize="0"/>
          <p:nvPr/>
        </p:nvPicPr>
        <p:blipFill>
          <a:blip r:embed="rId3">
            <a:alphaModFix/>
          </a:blip>
          <a:stretch>
            <a:fillRect/>
          </a:stretch>
        </p:blipFill>
        <p:spPr>
          <a:xfrm>
            <a:off x="595500" y="1807850"/>
            <a:ext cx="6800850" cy="276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paramètres d'une procédure stockée</a:t>
            </a:r>
            <a:endParaRPr/>
          </a:p>
        </p:txBody>
      </p:sp>
      <p:sp>
        <p:nvSpPr>
          <p:cNvPr id="132" name="Google Shape;132;p25"/>
          <p:cNvSpPr txBox="1"/>
          <p:nvPr>
            <p:ph idx="1" type="body"/>
          </p:nvPr>
        </p:nvSpPr>
        <p:spPr>
          <a:xfrm>
            <a:off x="311700" y="572700"/>
            <a:ext cx="8520600" cy="43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Pour appeler le procedure : </a:t>
            </a:r>
            <a:r>
              <a:rPr b="1" lang="fr" sz="1400">
                <a:solidFill>
                  <a:srgbClr val="434343"/>
                </a:solidFill>
              </a:rPr>
              <a:t>CALL affiche_produit_par_type(3);</a:t>
            </a:r>
            <a:r>
              <a:rPr b="1" lang="fr" sz="1400">
                <a:solidFill>
                  <a:srgbClr val="434343"/>
                </a:solidFill>
              </a:rPr>
              <a:t>   </a:t>
            </a:r>
            <a:r>
              <a:rPr lang="fr" sz="1400">
                <a:solidFill>
                  <a:srgbClr val="434343"/>
                </a:solidFill>
              </a:rPr>
              <a:t>ou bien par l'intermédiaire d'une variable utilisateur</a:t>
            </a:r>
            <a:endParaRPr sz="1400">
              <a:solidFill>
                <a:srgbClr val="434343"/>
              </a:solidFill>
            </a:endParaRPr>
          </a:p>
          <a:p>
            <a:pPr indent="0" lvl="0" marL="0" rtl="0" algn="l">
              <a:spcBef>
                <a:spcPts val="1600"/>
              </a:spcBef>
              <a:spcAft>
                <a:spcPts val="0"/>
              </a:spcAft>
              <a:buNone/>
            </a:pPr>
            <a:r>
              <a:rPr b="1" lang="fr" sz="1400">
                <a:solidFill>
                  <a:srgbClr val="434343"/>
                </a:solidFill>
              </a:rPr>
              <a:t> SET @type_produit := 3;</a:t>
            </a:r>
            <a:br>
              <a:rPr b="1" lang="fr" sz="1400">
                <a:solidFill>
                  <a:srgbClr val="434343"/>
                </a:solidFill>
              </a:rPr>
            </a:br>
            <a:r>
              <a:rPr b="1" lang="fr" sz="1400">
                <a:solidFill>
                  <a:srgbClr val="434343"/>
                </a:solidFill>
              </a:rPr>
              <a:t>CALL affiche_produit_par_type</a:t>
            </a:r>
            <a:r>
              <a:rPr b="1" lang="fr" sz="1400">
                <a:solidFill>
                  <a:srgbClr val="434343"/>
                </a:solidFill>
              </a:rPr>
              <a:t>(@</a:t>
            </a:r>
            <a:r>
              <a:rPr b="1" lang="fr" sz="1400">
                <a:solidFill>
                  <a:srgbClr val="434343"/>
                </a:solidFill>
              </a:rPr>
              <a:t>type_produit</a:t>
            </a:r>
            <a:r>
              <a:rPr b="1" lang="fr" sz="1400">
                <a:solidFill>
                  <a:srgbClr val="434343"/>
                </a:solidFill>
              </a:rPr>
              <a:t>);</a:t>
            </a:r>
            <a:endParaRPr b="1" sz="1400">
              <a:solidFill>
                <a:srgbClr val="434343"/>
              </a:solidFill>
            </a:endParaRPr>
          </a:p>
          <a:p>
            <a:pPr indent="0" lvl="0" marL="0" rtl="0" algn="l">
              <a:spcBef>
                <a:spcPts val="1600"/>
              </a:spcBef>
              <a:spcAft>
                <a:spcPts val="1600"/>
              </a:spcAft>
              <a:buNone/>
            </a:pPr>
            <a:r>
              <a:t/>
            </a:r>
            <a:endParaRPr sz="1600"/>
          </a:p>
        </p:txBody>
      </p:sp>
      <p:pic>
        <p:nvPicPr>
          <p:cNvPr id="133" name="Google Shape;133;p25"/>
          <p:cNvPicPr preferRelativeResize="0"/>
          <p:nvPr/>
        </p:nvPicPr>
        <p:blipFill>
          <a:blip r:embed="rId3">
            <a:alphaModFix/>
          </a:blip>
          <a:stretch>
            <a:fillRect/>
          </a:stretch>
        </p:blipFill>
        <p:spPr>
          <a:xfrm>
            <a:off x="1209300" y="2299913"/>
            <a:ext cx="5429250" cy="130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Exercice</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Ecrire une procédure qui la liste des employés pour un département donné.</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57400" y="0"/>
            <a:ext cx="877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t>Procédure avec deux paramètres, un entrant et un sortant</a:t>
            </a:r>
            <a:endParaRPr sz="2000"/>
          </a:p>
        </p:txBody>
      </p:sp>
      <p:sp>
        <p:nvSpPr>
          <p:cNvPr id="145" name="Google Shape;145;p27"/>
          <p:cNvSpPr txBox="1"/>
          <p:nvPr>
            <p:ph idx="1" type="body"/>
          </p:nvPr>
        </p:nvSpPr>
        <p:spPr>
          <a:xfrm>
            <a:off x="247150" y="487800"/>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Voici une procédure assez similaire à la précédente, si ce n'est qu'elle n'affiche pas les produits par type, mais compte combien il y en a au total de produits par type/catégorie, puis stocke cette valeur dans un paramètre sortant.</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b="1" lang="fr" sz="1400"/>
              <a:t>call compter_produits_selon_type(3, @nb_produits);</a:t>
            </a:r>
            <a:br>
              <a:rPr b="1" lang="fr" sz="1400"/>
            </a:br>
            <a:r>
              <a:rPr b="1" lang="fr" sz="1400"/>
              <a:t>select @nb_produits 'Nombre de produit';</a:t>
            </a:r>
            <a:endParaRPr b="1" sz="1400"/>
          </a:p>
        </p:txBody>
      </p:sp>
      <p:pic>
        <p:nvPicPr>
          <p:cNvPr id="146" name="Google Shape;146;p27"/>
          <p:cNvPicPr preferRelativeResize="0"/>
          <p:nvPr/>
        </p:nvPicPr>
        <p:blipFill rotWithShape="1">
          <a:blip r:embed="rId3">
            <a:alphaModFix/>
          </a:blip>
          <a:srcRect b="13494" l="0" r="0" t="0"/>
          <a:stretch/>
        </p:blipFill>
        <p:spPr>
          <a:xfrm>
            <a:off x="0" y="1537451"/>
            <a:ext cx="9143999" cy="178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Exercice</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Ecrire une procédure qui calcule le salaire moyen des employés pour un département donné.</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57400" y="0"/>
            <a:ext cx="877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t>Procédure avec deux paramètres, un entrant et un sortant</a:t>
            </a:r>
            <a:endParaRPr sz="2000"/>
          </a:p>
        </p:txBody>
      </p:sp>
      <p:sp>
        <p:nvSpPr>
          <p:cNvPr id="158" name="Google Shape;158;p29"/>
          <p:cNvSpPr txBox="1"/>
          <p:nvPr>
            <p:ph idx="1" type="body"/>
          </p:nvPr>
        </p:nvSpPr>
        <p:spPr>
          <a:xfrm>
            <a:off x="247150" y="487800"/>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400"/>
              <a:t>SELECT </a:t>
            </a:r>
            <a:r>
              <a:rPr b="1" lang="fr" sz="1400"/>
              <a:t>COUNT(*) INTO p_nb_produits</a:t>
            </a:r>
            <a:endParaRPr b="1" sz="1400"/>
          </a:p>
          <a:p>
            <a:pPr indent="0" lvl="0" marL="0" rtl="0" algn="l">
              <a:spcBef>
                <a:spcPts val="1600"/>
              </a:spcBef>
              <a:spcAft>
                <a:spcPts val="0"/>
              </a:spcAft>
              <a:buNone/>
            </a:pPr>
            <a:r>
              <a:rPr lang="fr" sz="1400"/>
              <a:t>le mot-clé </a:t>
            </a:r>
            <a:r>
              <a:rPr b="1" lang="fr" sz="1400"/>
              <a:t>INTO </a:t>
            </a:r>
            <a:r>
              <a:rPr lang="fr" sz="1400"/>
              <a:t> placé après la clause </a:t>
            </a:r>
            <a:r>
              <a:rPr b="1" lang="fr" sz="1400"/>
              <a:t>SELECT </a:t>
            </a:r>
            <a:r>
              <a:rPr lang="fr" sz="1400"/>
              <a:t> permet d'</a:t>
            </a:r>
            <a:r>
              <a:rPr b="1" lang="fr" sz="1400"/>
              <a:t>assigner les valeurs sélectionnées</a:t>
            </a:r>
            <a:r>
              <a:rPr lang="fr" sz="1400"/>
              <a:t> par ce </a:t>
            </a:r>
            <a:r>
              <a:rPr b="1" lang="fr" sz="1400"/>
              <a:t>SELECT </a:t>
            </a:r>
            <a:r>
              <a:rPr lang="fr" sz="1400"/>
              <a:t> à des variables, au lieu de simplement afficher les valeurs sélectionnées.</a:t>
            </a:r>
            <a:br>
              <a:rPr lang="fr" sz="1400"/>
            </a:br>
            <a:r>
              <a:rPr lang="fr" sz="1400"/>
              <a:t>Dans le cas présent, la valeur du </a:t>
            </a:r>
            <a:r>
              <a:rPr b="1" lang="fr" sz="1400"/>
              <a:t>SELECT COUNT(*) INTO p_nb_produits</a:t>
            </a:r>
            <a:r>
              <a:rPr lang="fr" sz="1400"/>
              <a:t>  est assignée à </a:t>
            </a:r>
            <a:r>
              <a:rPr b="1" lang="fr" sz="1400"/>
              <a:t>p_nb_produits</a:t>
            </a:r>
            <a:r>
              <a:rPr lang="fr" sz="1400"/>
              <a:t>.</a:t>
            </a:r>
            <a:endParaRPr sz="1400"/>
          </a:p>
          <a:p>
            <a:pPr indent="0" lvl="0" marL="0" rtl="0" algn="l">
              <a:spcBef>
                <a:spcPts val="1600"/>
              </a:spcBef>
              <a:spcAft>
                <a:spcPts val="0"/>
              </a:spcAft>
              <a:buNone/>
            </a:pPr>
            <a:r>
              <a:rPr lang="fr" sz="1400"/>
              <a:t>Pour pouvoir utiliser INTO il faudra que le nombre de lignes renvoyés par SELECT  soit le même.</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graphicFrame>
        <p:nvGraphicFramePr>
          <p:cNvPr id="159" name="Google Shape;159;p29"/>
          <p:cNvGraphicFramePr/>
          <p:nvPr/>
        </p:nvGraphicFramePr>
        <p:xfrm>
          <a:off x="333825" y="2651150"/>
          <a:ext cx="3000000" cy="3000000"/>
        </p:xfrm>
        <a:graphic>
          <a:graphicData uri="http://schemas.openxmlformats.org/drawingml/2006/table">
            <a:tbl>
              <a:tblPr>
                <a:noFill/>
                <a:tableStyleId>{DB6070D0-FF91-4B61-95E1-50802847A443}</a:tableStyleId>
              </a:tblPr>
              <a:tblGrid>
                <a:gridCol w="3619500"/>
                <a:gridCol w="3619500"/>
              </a:tblGrid>
              <a:tr h="381000">
                <a:tc>
                  <a:txBody>
                    <a:bodyPr>
                      <a:noAutofit/>
                    </a:bodyPr>
                    <a:lstStyle/>
                    <a:p>
                      <a:pPr indent="0" lvl="0" marL="0" rtl="0" algn="l">
                        <a:lnSpc>
                          <a:spcPct val="115000"/>
                        </a:lnSpc>
                        <a:spcBef>
                          <a:spcPts val="0"/>
                        </a:spcBef>
                        <a:spcAft>
                          <a:spcPts val="1600"/>
                        </a:spcAft>
                        <a:buNone/>
                      </a:pPr>
                      <a:r>
                        <a:rPr lang="fr">
                          <a:solidFill>
                            <a:schemeClr val="dk2"/>
                          </a:solidFill>
                          <a:latin typeface="Proxima Nova"/>
                          <a:ea typeface="Proxima Nova"/>
                          <a:cs typeface="Proxima Nova"/>
                          <a:sym typeface="Proxima Nova"/>
                        </a:rPr>
                        <a:t>Exemple correct</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fr">
                          <a:solidFill>
                            <a:schemeClr val="dk2"/>
                          </a:solidFill>
                          <a:latin typeface="Proxima Nova"/>
                          <a:ea typeface="Proxima Nova"/>
                          <a:cs typeface="Proxima Nova"/>
                          <a:sym typeface="Proxima Nova"/>
                        </a:rPr>
                        <a:t>Exemple incorrect</a:t>
                      </a:r>
                      <a:endParaRPr/>
                    </a:p>
                  </a:txBody>
                  <a:tcPr marT="91425" marB="91425" marR="91425" marL="91425"/>
                </a:tc>
              </a:tr>
              <a:tr h="381000">
                <a:tc>
                  <a:txBody>
                    <a:bodyPr>
                      <a:noAutofit/>
                    </a:bodyPr>
                    <a:lstStyle/>
                    <a:p>
                      <a:pPr indent="0" lvl="0" marL="0" rtl="0" algn="l">
                        <a:lnSpc>
                          <a:spcPct val="115000"/>
                        </a:lnSpc>
                        <a:spcBef>
                          <a:spcPts val="0"/>
                        </a:spcBef>
                        <a:spcAft>
                          <a:spcPts val="0"/>
                        </a:spcAft>
                        <a:buNone/>
                      </a:pPr>
                      <a:r>
                        <a:rPr b="1" i="1" lang="fr">
                          <a:solidFill>
                            <a:schemeClr val="dk2"/>
                          </a:solidFill>
                          <a:latin typeface="Proxima Nova"/>
                          <a:ea typeface="Proxima Nova"/>
                          <a:cs typeface="Proxima Nova"/>
                          <a:sym typeface="Proxima Nova"/>
                        </a:rPr>
                        <a:t>SELECT id, nom INTO @var1, @var2</a:t>
                      </a:r>
                      <a:br>
                        <a:rPr b="1" i="1" lang="fr">
                          <a:solidFill>
                            <a:schemeClr val="dk2"/>
                          </a:solidFill>
                          <a:latin typeface="Proxima Nova"/>
                          <a:ea typeface="Proxima Nova"/>
                          <a:cs typeface="Proxima Nova"/>
                          <a:sym typeface="Proxima Nova"/>
                        </a:rPr>
                      </a:br>
                      <a:r>
                        <a:rPr b="1" i="1" lang="fr">
                          <a:solidFill>
                            <a:schemeClr val="dk2"/>
                          </a:solidFill>
                          <a:latin typeface="Proxima Nova"/>
                          <a:ea typeface="Proxima Nova"/>
                          <a:cs typeface="Proxima Nova"/>
                          <a:sym typeface="Proxima Nova"/>
                        </a:rPr>
                        <a:t>FROM produits </a:t>
                      </a:r>
                      <a:br>
                        <a:rPr b="1" i="1" lang="fr">
                          <a:solidFill>
                            <a:schemeClr val="dk2"/>
                          </a:solidFill>
                          <a:latin typeface="Proxima Nova"/>
                          <a:ea typeface="Proxima Nova"/>
                          <a:cs typeface="Proxima Nova"/>
                          <a:sym typeface="Proxima Nova"/>
                        </a:rPr>
                      </a:br>
                      <a:r>
                        <a:rPr b="1" i="1" lang="fr">
                          <a:solidFill>
                            <a:schemeClr val="dk2"/>
                          </a:solidFill>
                          <a:latin typeface="Proxima Nova"/>
                          <a:ea typeface="Proxima Nova"/>
                          <a:cs typeface="Proxima Nova"/>
                          <a:sym typeface="Proxima Nova"/>
                        </a:rPr>
                        <a:t>WHERE id = 3;</a:t>
                      </a:r>
                      <a:br>
                        <a:rPr b="1" i="1" lang="fr">
                          <a:solidFill>
                            <a:schemeClr val="dk2"/>
                          </a:solidFill>
                          <a:latin typeface="Proxima Nova"/>
                          <a:ea typeface="Proxima Nova"/>
                          <a:cs typeface="Proxima Nova"/>
                          <a:sym typeface="Proxima Nova"/>
                        </a:rPr>
                      </a:br>
                      <a:r>
                        <a:rPr b="1" i="1" lang="fr">
                          <a:solidFill>
                            <a:schemeClr val="dk2"/>
                          </a:solidFill>
                          <a:latin typeface="Proxima Nova"/>
                          <a:ea typeface="Proxima Nova"/>
                          <a:cs typeface="Proxima Nova"/>
                          <a:sym typeface="Proxima Nova"/>
                        </a:rPr>
                        <a:t>SELECT @var1, @var2;</a:t>
                      </a:r>
                      <a:endParaRPr b="1" i="1">
                        <a:solidFill>
                          <a:schemeClr val="dk2"/>
                        </a:solidFill>
                        <a:latin typeface="Proxima Nova"/>
                        <a:ea typeface="Proxima Nova"/>
                        <a:cs typeface="Proxima Nova"/>
                        <a:sym typeface="Proxima Nova"/>
                      </a:endParaRPr>
                    </a:p>
                    <a:p>
                      <a:pPr indent="0" lvl="0" marL="0" rtl="0" algn="l">
                        <a:spcBef>
                          <a:spcPts val="1600"/>
                        </a:spcBef>
                        <a:spcAft>
                          <a:spcPts val="0"/>
                        </a:spcAft>
                        <a:buNone/>
                      </a:pPr>
                      <a:r>
                        <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b="1" i="1" lang="fr">
                          <a:solidFill>
                            <a:schemeClr val="dk2"/>
                          </a:solidFill>
                          <a:latin typeface="Proxima Nova"/>
                          <a:ea typeface="Proxima Nova"/>
                          <a:cs typeface="Proxima Nova"/>
                          <a:sym typeface="Proxima Nova"/>
                        </a:rPr>
                        <a:t>SELECT id, nom INTO @var1</a:t>
                      </a:r>
                      <a:br>
                        <a:rPr b="1" i="1" lang="fr">
                          <a:solidFill>
                            <a:schemeClr val="dk2"/>
                          </a:solidFill>
                          <a:latin typeface="Proxima Nova"/>
                          <a:ea typeface="Proxima Nova"/>
                          <a:cs typeface="Proxima Nova"/>
                          <a:sym typeface="Proxima Nova"/>
                        </a:rPr>
                      </a:br>
                      <a:r>
                        <a:rPr b="1" i="1" lang="fr">
                          <a:solidFill>
                            <a:schemeClr val="dk2"/>
                          </a:solidFill>
                          <a:latin typeface="Proxima Nova"/>
                          <a:ea typeface="Proxima Nova"/>
                          <a:cs typeface="Proxima Nova"/>
                          <a:sym typeface="Proxima Nova"/>
                        </a:rPr>
                        <a:t>FROM produits</a:t>
                      </a:r>
                      <a:br>
                        <a:rPr b="1" i="1" lang="fr">
                          <a:solidFill>
                            <a:schemeClr val="dk2"/>
                          </a:solidFill>
                          <a:latin typeface="Proxima Nova"/>
                          <a:ea typeface="Proxima Nova"/>
                          <a:cs typeface="Proxima Nova"/>
                          <a:sym typeface="Proxima Nova"/>
                        </a:rPr>
                      </a:br>
                      <a:r>
                        <a:rPr b="1" i="1" lang="fr">
                          <a:solidFill>
                            <a:schemeClr val="dk2"/>
                          </a:solidFill>
                          <a:latin typeface="Proxima Nova"/>
                          <a:ea typeface="Proxima Nova"/>
                          <a:cs typeface="Proxima Nova"/>
                          <a:sym typeface="Proxima Nova"/>
                        </a:rPr>
                        <a:t>WHERE id = 3;</a:t>
                      </a:r>
                      <a:br>
                        <a:rPr b="1" i="1" lang="fr">
                          <a:solidFill>
                            <a:schemeClr val="dk2"/>
                          </a:solidFill>
                          <a:latin typeface="Proxima Nova"/>
                          <a:ea typeface="Proxima Nova"/>
                          <a:cs typeface="Proxima Nova"/>
                          <a:sym typeface="Proxima Nova"/>
                        </a:rPr>
                      </a:br>
                      <a:r>
                        <a:rPr b="1" i="1" lang="fr">
                          <a:solidFill>
                            <a:schemeClr val="dk2"/>
                          </a:solidFill>
                          <a:latin typeface="Proxima Nova"/>
                          <a:ea typeface="Proxima Nova"/>
                          <a:cs typeface="Proxima Nova"/>
                          <a:sym typeface="Proxima Nova"/>
                        </a:rPr>
                        <a:t>SELECT @var1, @var2;</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57400" y="0"/>
            <a:ext cx="877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t>Suppression d'une procédure</a:t>
            </a:r>
            <a:endParaRPr sz="2000"/>
          </a:p>
        </p:txBody>
      </p:sp>
      <p:sp>
        <p:nvSpPr>
          <p:cNvPr id="165" name="Google Shape;165;p30"/>
          <p:cNvSpPr txBox="1"/>
          <p:nvPr>
            <p:ph idx="1" type="body"/>
          </p:nvPr>
        </p:nvSpPr>
        <p:spPr>
          <a:xfrm>
            <a:off x="247150" y="487800"/>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Syntaxe :</a:t>
            </a:r>
            <a:endParaRPr sz="1400"/>
          </a:p>
          <a:p>
            <a:pPr indent="0" lvl="0" marL="0" rtl="0" algn="l">
              <a:spcBef>
                <a:spcPts val="1600"/>
              </a:spcBef>
              <a:spcAft>
                <a:spcPts val="0"/>
              </a:spcAft>
              <a:buNone/>
            </a:pPr>
            <a:r>
              <a:rPr b="1" lang="fr" sz="1400">
                <a:solidFill>
                  <a:schemeClr val="accent3"/>
                </a:solidFill>
              </a:rPr>
              <a:t>DROP nom_de_la_procedure;</a:t>
            </a:r>
            <a:endParaRPr b="1" sz="1400">
              <a:solidFill>
                <a:schemeClr val="accent3"/>
              </a:solidFill>
            </a:endParaRPr>
          </a:p>
          <a:p>
            <a:pPr indent="0" lvl="0" marL="0" rtl="0" algn="l">
              <a:spcBef>
                <a:spcPts val="1600"/>
              </a:spcBef>
              <a:spcAft>
                <a:spcPts val="0"/>
              </a:spcAft>
              <a:buNone/>
            </a:pPr>
            <a:r>
              <a:rPr lang="fr" sz="1400"/>
              <a:t>Exemple: </a:t>
            </a:r>
            <a:r>
              <a:rPr b="1" lang="fr" sz="1400"/>
              <a:t>DROP total_habi;</a:t>
            </a:r>
            <a:endParaRPr b="1" sz="1400"/>
          </a:p>
          <a:p>
            <a:pPr indent="0" lvl="0" marL="0" rtl="0" algn="l">
              <a:spcBef>
                <a:spcPts val="1600"/>
              </a:spcBef>
              <a:spcAft>
                <a:spcPts val="1600"/>
              </a:spcAft>
              <a:buNone/>
            </a:pPr>
            <a:r>
              <a:rPr lang="fr" sz="1400"/>
              <a:t>Pour rappel, les procédures stockées ne sont pas détruites à la fermeture de la session, mais bien enregistrées comme un élément de la base de données, au même titre qu'une table, par exemple.</a:t>
            </a:r>
            <a:br>
              <a:rPr lang="fr" sz="1400"/>
            </a:br>
            <a:br>
              <a:rPr lang="fr" sz="1400"/>
            </a:b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Blocs d'instructions et variables locales</a:t>
            </a:r>
            <a:endParaRPr/>
          </a:p>
        </p:txBody>
      </p:sp>
      <p:sp>
        <p:nvSpPr>
          <p:cNvPr id="171" name="Google Shape;171;p31"/>
          <p:cNvSpPr txBox="1"/>
          <p:nvPr>
            <p:ph idx="1" type="body"/>
          </p:nvPr>
        </p:nvSpPr>
        <p:spPr>
          <a:xfrm>
            <a:off x="136800" y="572700"/>
            <a:ext cx="8873400" cy="445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fr"/>
              <a:t>Blocs d'instructions</a:t>
            </a:r>
            <a:br>
              <a:rPr lang="fr"/>
            </a:br>
            <a:r>
              <a:rPr lang="fr"/>
              <a:t>Nous avons vu qu'un bloc d'instructions était défini par les mots-clés BEGIN et END, entre lesquels on met les instructions qui composent le bloc (de zéro à autant d'instructions que l'on veut, séparées bien sûr d'un ;(ou tout autre délimiteur)).</a:t>
            </a:r>
            <a:br>
              <a:rPr lang="fr"/>
            </a:br>
            <a:br>
              <a:rPr lang="fr"/>
            </a:br>
            <a:r>
              <a:rPr lang="fr"/>
              <a:t>Il est possible d'imbriquer plusieurs blocs d'instructions. De même, à l'intérieur d'un bloc d'instructions, plusieurs blocs d'instructions peuvent se suivre. Ceux-ci permettent donc de structurer les instructions en plusieurs parties distinctes et sur plusieurs niveaux d'imbrication différents.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Développement côté serveur</a:t>
            </a:r>
            <a:endParaRPr/>
          </a:p>
        </p:txBody>
      </p:sp>
      <p:sp>
        <p:nvSpPr>
          <p:cNvPr id="63" name="Google Shape;63;p14"/>
          <p:cNvSpPr txBox="1"/>
          <p:nvPr>
            <p:ph idx="1" type="body"/>
          </p:nvPr>
        </p:nvSpPr>
        <p:spPr>
          <a:xfrm>
            <a:off x="311700" y="666600"/>
            <a:ext cx="8520600" cy="433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MySQL peut enregistrer des requêtes pour les rappeler comme les fonctions d'un programme. Elles peuvent intégrer</a:t>
            </a:r>
            <a:r>
              <a:rPr lang="fr"/>
              <a:t> des contrôles de flux,</a:t>
            </a:r>
            <a:r>
              <a:rPr lang="fr"/>
              <a:t> des boucles et des curseurs. Il en existe trois sortes :</a:t>
            </a:r>
            <a:br>
              <a:rPr lang="fr"/>
            </a:br>
            <a:br>
              <a:rPr lang="fr"/>
            </a:br>
            <a:r>
              <a:rPr b="1" lang="fr"/>
              <a:t>Déclencheurs (ou triggers)</a:t>
            </a:r>
            <a:r>
              <a:rPr lang="fr"/>
              <a:t> : programmes qui se déclenchent avant ou après un </a:t>
            </a:r>
            <a:r>
              <a:rPr lang="fr"/>
              <a:t>événement</a:t>
            </a:r>
            <a:r>
              <a:rPr lang="fr"/>
              <a:t> impliquant une table (DELETE, INSERT, UPDATE) ;</a:t>
            </a:r>
            <a:br>
              <a:rPr lang="fr"/>
            </a:br>
            <a:r>
              <a:rPr b="1" lang="fr"/>
              <a:t>Événements</a:t>
            </a:r>
            <a:r>
              <a:rPr b="1" lang="fr"/>
              <a:t> </a:t>
            </a:r>
            <a:r>
              <a:rPr lang="fr"/>
              <a:t>: programmes exécutés à une certaine date, régulièrement ;</a:t>
            </a:r>
            <a:br>
              <a:rPr lang="fr"/>
            </a:br>
            <a:r>
              <a:rPr b="1" lang="fr"/>
              <a:t>Procédures stockées</a:t>
            </a:r>
            <a:r>
              <a:rPr lang="fr"/>
              <a:t> : programmes invocable par la commande SQL </a:t>
            </a:r>
            <a:r>
              <a:rPr b="1" lang="fr"/>
              <a:t>CALL</a:t>
            </a:r>
            <a:r>
              <a:rPr lang="f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Blocs d'instructions et variables locales</a:t>
            </a:r>
            <a:endParaRPr/>
          </a:p>
        </p:txBody>
      </p:sp>
      <p:sp>
        <p:nvSpPr>
          <p:cNvPr id="177" name="Google Shape;177;p32"/>
          <p:cNvSpPr txBox="1"/>
          <p:nvPr>
            <p:ph idx="1" type="body"/>
          </p:nvPr>
        </p:nvSpPr>
        <p:spPr>
          <a:xfrm>
            <a:off x="136800" y="572700"/>
            <a:ext cx="8873400" cy="445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78" name="Google Shape;178;p32"/>
          <p:cNvGraphicFramePr/>
          <p:nvPr/>
        </p:nvGraphicFramePr>
        <p:xfrm>
          <a:off x="592450" y="1073875"/>
          <a:ext cx="3000000" cy="3000000"/>
        </p:xfrm>
        <a:graphic>
          <a:graphicData uri="http://schemas.openxmlformats.org/drawingml/2006/table">
            <a:tbl>
              <a:tblPr>
                <a:noFill/>
                <a:tableStyleId>{DB6070D0-FF91-4B61-95E1-50802847A443}</a:tableStyleId>
              </a:tblPr>
              <a:tblGrid>
                <a:gridCol w="7239000"/>
              </a:tblGrid>
              <a:tr h="381000">
                <a:tc>
                  <a:txBody>
                    <a:bodyPr>
                      <a:noAutofit/>
                    </a:bodyPr>
                    <a:lstStyle/>
                    <a:p>
                      <a:pPr indent="0" lvl="0" marL="0" rtl="0" algn="l">
                        <a:spcBef>
                          <a:spcPts val="0"/>
                        </a:spcBef>
                        <a:spcAft>
                          <a:spcPts val="0"/>
                        </a:spcAft>
                        <a:buNone/>
                      </a:pPr>
                      <a:r>
                        <a:rPr lang="fr">
                          <a:solidFill>
                            <a:srgbClr val="434343"/>
                          </a:solidFill>
                        </a:rPr>
                        <a:t>BEGIN</a:t>
                      </a:r>
                      <a:endParaRPr>
                        <a:solidFill>
                          <a:srgbClr val="434343"/>
                        </a:solidFill>
                      </a:endParaRPr>
                    </a:p>
                    <a:p>
                      <a:pPr indent="0" lvl="0" marL="0" rtl="0" algn="l">
                        <a:spcBef>
                          <a:spcPts val="0"/>
                        </a:spcBef>
                        <a:spcAft>
                          <a:spcPts val="0"/>
                        </a:spcAft>
                        <a:buNone/>
                      </a:pPr>
                      <a:r>
                        <a:rPr lang="fr">
                          <a:solidFill>
                            <a:srgbClr val="434343"/>
                          </a:solidFill>
                        </a:rPr>
                        <a:t>    SELECT 'Bloc d''instructions principal';</a:t>
                      </a:r>
                      <a:endParaRPr>
                        <a:solidFill>
                          <a:srgbClr val="434343"/>
                        </a:solidFill>
                      </a:endParaRPr>
                    </a:p>
                    <a:p>
                      <a:pPr indent="0" lvl="0" marL="0" rtl="0" algn="l">
                        <a:spcBef>
                          <a:spcPts val="0"/>
                        </a:spcBef>
                        <a:spcAft>
                          <a:spcPts val="0"/>
                        </a:spcAft>
                        <a:buNone/>
                      </a:pPr>
                      <a:r>
                        <a:rPr lang="fr">
                          <a:solidFill>
                            <a:srgbClr val="434343"/>
                          </a:solidFill>
                        </a:rPr>
                        <a:t>	</a:t>
                      </a:r>
                      <a:endParaRPr>
                        <a:solidFill>
                          <a:srgbClr val="434343"/>
                        </a:solidFill>
                      </a:endParaRPr>
                    </a:p>
                    <a:p>
                      <a:pPr indent="0" lvl="0" marL="0" rtl="0" algn="l">
                        <a:spcBef>
                          <a:spcPts val="0"/>
                        </a:spcBef>
                        <a:spcAft>
                          <a:spcPts val="0"/>
                        </a:spcAft>
                        <a:buNone/>
                      </a:pPr>
                      <a:r>
                        <a:rPr lang="fr">
                          <a:solidFill>
                            <a:srgbClr val="434343"/>
                          </a:solidFill>
                        </a:rPr>
                        <a:t>    BEGIN</a:t>
                      </a:r>
                      <a:endParaRPr>
                        <a:solidFill>
                          <a:srgbClr val="434343"/>
                        </a:solidFill>
                      </a:endParaRPr>
                    </a:p>
                    <a:p>
                      <a:pPr indent="0" lvl="0" marL="0" rtl="0" algn="l">
                        <a:spcBef>
                          <a:spcPts val="0"/>
                        </a:spcBef>
                        <a:spcAft>
                          <a:spcPts val="0"/>
                        </a:spcAft>
                        <a:buNone/>
                      </a:pPr>
                      <a:r>
                        <a:rPr lang="fr">
                          <a:solidFill>
                            <a:srgbClr val="434343"/>
                          </a:solidFill>
                        </a:rPr>
                        <a:t>        SELECT 'Bloc d''instructions 2, imbriqué dans le bloc principal';</a:t>
                      </a:r>
                      <a:endParaRPr>
                        <a:solidFill>
                          <a:srgbClr val="434343"/>
                        </a:solidFill>
                      </a:endParaRPr>
                    </a:p>
                    <a:p>
                      <a:pPr indent="0" lvl="0" marL="0" rtl="0" algn="l">
                        <a:spcBef>
                          <a:spcPts val="0"/>
                        </a:spcBef>
                        <a:spcAft>
                          <a:spcPts val="0"/>
                        </a:spcAft>
                        <a:buNone/>
                      </a:pPr>
                      <a:r>
                        <a:rPr lang="fr">
                          <a:solidFill>
                            <a:srgbClr val="434343"/>
                          </a:solidFill>
                        </a:rPr>
                        <a:t>		</a:t>
                      </a:r>
                      <a:endParaRPr>
                        <a:solidFill>
                          <a:srgbClr val="434343"/>
                        </a:solidFill>
                      </a:endParaRPr>
                    </a:p>
                    <a:p>
                      <a:pPr indent="0" lvl="0" marL="0" rtl="0" algn="l">
                        <a:spcBef>
                          <a:spcPts val="0"/>
                        </a:spcBef>
                        <a:spcAft>
                          <a:spcPts val="0"/>
                        </a:spcAft>
                        <a:buNone/>
                      </a:pPr>
                      <a:r>
                        <a:rPr lang="fr">
                          <a:solidFill>
                            <a:srgbClr val="434343"/>
                          </a:solidFill>
                        </a:rPr>
                        <a:t>        BEGIN</a:t>
                      </a:r>
                      <a:endParaRPr>
                        <a:solidFill>
                          <a:srgbClr val="434343"/>
                        </a:solidFill>
                      </a:endParaRPr>
                    </a:p>
                    <a:p>
                      <a:pPr indent="0" lvl="0" marL="0" rtl="0" algn="l">
                        <a:spcBef>
                          <a:spcPts val="0"/>
                        </a:spcBef>
                        <a:spcAft>
                          <a:spcPts val="0"/>
                        </a:spcAft>
                        <a:buNone/>
                      </a:pPr>
                      <a:r>
                        <a:rPr lang="fr">
                          <a:solidFill>
                            <a:srgbClr val="434343"/>
                          </a:solidFill>
                        </a:rPr>
                        <a:t>            SELECT 'Bloc d''instructions 3, imbriqué dans le bloc d''instructions 2';</a:t>
                      </a:r>
                      <a:endParaRPr>
                        <a:solidFill>
                          <a:srgbClr val="434343"/>
                        </a:solidFill>
                      </a:endParaRPr>
                    </a:p>
                    <a:p>
                      <a:pPr indent="0" lvl="0" marL="0" rtl="0" algn="l">
                        <a:spcBef>
                          <a:spcPts val="0"/>
                        </a:spcBef>
                        <a:spcAft>
                          <a:spcPts val="0"/>
                        </a:spcAft>
                        <a:buNone/>
                      </a:pPr>
                      <a:r>
                        <a:rPr lang="fr">
                          <a:solidFill>
                            <a:srgbClr val="434343"/>
                          </a:solidFill>
                        </a:rPr>
                        <a:t>        END;</a:t>
                      </a:r>
                      <a:endParaRPr>
                        <a:solidFill>
                          <a:srgbClr val="434343"/>
                        </a:solidFill>
                      </a:endParaRPr>
                    </a:p>
                    <a:p>
                      <a:pPr indent="0" lvl="0" marL="0" rtl="0" algn="l">
                        <a:spcBef>
                          <a:spcPts val="0"/>
                        </a:spcBef>
                        <a:spcAft>
                          <a:spcPts val="0"/>
                        </a:spcAft>
                        <a:buNone/>
                      </a:pPr>
                      <a:r>
                        <a:rPr lang="fr">
                          <a:solidFill>
                            <a:srgbClr val="434343"/>
                          </a:solidFill>
                        </a:rPr>
                        <a:t>    END;</a:t>
                      </a:r>
                      <a:endParaRPr>
                        <a:solidFill>
                          <a:srgbClr val="434343"/>
                        </a:solidFill>
                      </a:endParaRPr>
                    </a:p>
                    <a:p>
                      <a:pPr indent="0" lvl="0" marL="0" rtl="0" algn="l">
                        <a:spcBef>
                          <a:spcPts val="0"/>
                        </a:spcBef>
                        <a:spcAft>
                          <a:spcPts val="0"/>
                        </a:spcAft>
                        <a:buNone/>
                      </a:pPr>
                      <a:r>
                        <a:rPr lang="fr">
                          <a:solidFill>
                            <a:srgbClr val="434343"/>
                          </a:solidFill>
                        </a:rPr>
                        <a:t>	</a:t>
                      </a:r>
                      <a:endParaRPr>
                        <a:solidFill>
                          <a:srgbClr val="434343"/>
                        </a:solidFill>
                      </a:endParaRPr>
                    </a:p>
                    <a:p>
                      <a:pPr indent="0" lvl="0" marL="0" rtl="0" algn="l">
                        <a:spcBef>
                          <a:spcPts val="0"/>
                        </a:spcBef>
                        <a:spcAft>
                          <a:spcPts val="0"/>
                        </a:spcAft>
                        <a:buNone/>
                      </a:pPr>
                      <a:r>
                        <a:rPr lang="fr">
                          <a:solidFill>
                            <a:srgbClr val="434343"/>
                          </a:solidFill>
                        </a:rPr>
                        <a:t>    BEGIN</a:t>
                      </a:r>
                      <a:endParaRPr>
                        <a:solidFill>
                          <a:srgbClr val="434343"/>
                        </a:solidFill>
                      </a:endParaRPr>
                    </a:p>
                    <a:p>
                      <a:pPr indent="0" lvl="0" marL="0" rtl="0" algn="l">
                        <a:spcBef>
                          <a:spcPts val="0"/>
                        </a:spcBef>
                        <a:spcAft>
                          <a:spcPts val="0"/>
                        </a:spcAft>
                        <a:buNone/>
                      </a:pPr>
                      <a:r>
                        <a:rPr lang="fr">
                          <a:solidFill>
                            <a:srgbClr val="434343"/>
                          </a:solidFill>
                        </a:rPr>
                        <a:t>        SELECT 'Bloc d''instructions 4, imbriqué dans le bloc principal';</a:t>
                      </a:r>
                      <a:endParaRPr>
                        <a:solidFill>
                          <a:srgbClr val="434343"/>
                        </a:solidFill>
                      </a:endParaRPr>
                    </a:p>
                    <a:p>
                      <a:pPr indent="0" lvl="0" marL="0" rtl="0" algn="l">
                        <a:spcBef>
                          <a:spcPts val="0"/>
                        </a:spcBef>
                        <a:spcAft>
                          <a:spcPts val="0"/>
                        </a:spcAft>
                        <a:buNone/>
                      </a:pPr>
                      <a:r>
                        <a:rPr lang="fr">
                          <a:solidFill>
                            <a:srgbClr val="434343"/>
                          </a:solidFill>
                        </a:rPr>
                        <a:t>    END;</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fr">
                          <a:solidFill>
                            <a:srgbClr val="434343"/>
                          </a:solidFill>
                        </a:rPr>
                        <a:t>END;</a:t>
                      </a:r>
                      <a:endParaRPr>
                        <a:solidFill>
                          <a:srgbClr val="434343"/>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Blocs d'instructions et variables locales</a:t>
            </a:r>
            <a:endParaRPr/>
          </a:p>
        </p:txBody>
      </p:sp>
      <p:sp>
        <p:nvSpPr>
          <p:cNvPr id="184" name="Google Shape;184;p33"/>
          <p:cNvSpPr txBox="1"/>
          <p:nvPr>
            <p:ph idx="1" type="body"/>
          </p:nvPr>
        </p:nvSpPr>
        <p:spPr>
          <a:xfrm>
            <a:off x="136800" y="572700"/>
            <a:ext cx="8873400" cy="44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Variables locales</a:t>
            </a:r>
            <a:endParaRPr b="1"/>
          </a:p>
          <a:p>
            <a:pPr indent="0" lvl="0" marL="0" rtl="0" algn="l">
              <a:spcBef>
                <a:spcPts val="1600"/>
              </a:spcBef>
              <a:spcAft>
                <a:spcPts val="0"/>
              </a:spcAft>
              <a:buNone/>
            </a:pPr>
            <a:r>
              <a:rPr lang="fr"/>
              <a:t>Nous avons les variables utilisateurs désignées par @ et les variables système définis par MySQL.</a:t>
            </a:r>
            <a:endParaRPr/>
          </a:p>
          <a:p>
            <a:pPr indent="0" lvl="0" marL="0" rtl="0" algn="l">
              <a:spcBef>
                <a:spcPts val="1600"/>
              </a:spcBef>
              <a:spcAft>
                <a:spcPts val="0"/>
              </a:spcAft>
              <a:buNone/>
            </a:pPr>
            <a:r>
              <a:rPr b="1" lang="fr"/>
              <a:t>Déclaration d'une variable locale</a:t>
            </a:r>
            <a:br>
              <a:rPr lang="fr"/>
            </a:br>
            <a:r>
              <a:rPr lang="fr"/>
              <a:t>La déclaration d'une variable locale se fait avec l'instruction </a:t>
            </a:r>
            <a:r>
              <a:rPr b="1" lang="fr"/>
              <a:t>DECLARE </a:t>
            </a:r>
            <a:r>
              <a:rPr lang="fr"/>
              <a:t>:</a:t>
            </a:r>
            <a:br>
              <a:rPr lang="fr"/>
            </a:br>
            <a:r>
              <a:rPr b="1" lang="fr"/>
              <a:t>DECLARE nom_variable type_variable [DEFAULT valeur_defaut];</a:t>
            </a:r>
            <a:endParaRPr b="1"/>
          </a:p>
          <a:p>
            <a:pPr indent="0" lvl="0" marL="0" rtl="0" algn="l">
              <a:spcBef>
                <a:spcPts val="1600"/>
              </a:spcBef>
              <a:spcAft>
                <a:spcPts val="0"/>
              </a:spcAft>
              <a:buNone/>
            </a:pPr>
            <a:r>
              <a:rPr lang="fr"/>
              <a:t>Cette instruction doit se trouver au tout début du bloc d'instructions dans lequel la variable locale sera utilisée (donc directement après le BEGIN).</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Blocs d'instructions et variables locales</a:t>
            </a:r>
            <a:endParaRPr/>
          </a:p>
        </p:txBody>
      </p:sp>
      <p:sp>
        <p:nvSpPr>
          <p:cNvPr id="190" name="Google Shape;190;p34"/>
          <p:cNvSpPr txBox="1"/>
          <p:nvPr>
            <p:ph idx="1" type="body"/>
          </p:nvPr>
        </p:nvSpPr>
        <p:spPr>
          <a:xfrm>
            <a:off x="136800" y="572700"/>
            <a:ext cx="8873400" cy="44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On a donc une structure générale des blocs d'instructions qui se dégage :</a:t>
            </a:r>
            <a:br>
              <a:rPr lang="fr"/>
            </a:br>
            <a:br>
              <a:rPr lang="fr"/>
            </a:b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fr"/>
              <a:t>Tout comme pour les variables utilisateur, le nom des variables locales n'est pas sensible à la casse.</a:t>
            </a:r>
            <a:endParaRPr/>
          </a:p>
          <a:p>
            <a:pPr indent="0" lvl="0" marL="0" rtl="0" algn="l">
              <a:spcBef>
                <a:spcPts val="1600"/>
              </a:spcBef>
              <a:spcAft>
                <a:spcPts val="1600"/>
              </a:spcAft>
              <a:buNone/>
            </a:pPr>
            <a:r>
              <a:rPr lang="fr"/>
              <a:t>Si aucune valeur par défaut n'est précisée, la variable vaudra NULL tant que sa valeur n'est pas changée.</a:t>
            </a:r>
            <a:br>
              <a:rPr lang="fr"/>
            </a:br>
            <a:r>
              <a:rPr lang="fr"/>
              <a:t>Pour changer la valeur d'une variable locale, on peut utiliser SET ou SELECT ... INTO.</a:t>
            </a:r>
            <a:endParaRPr/>
          </a:p>
        </p:txBody>
      </p:sp>
      <p:graphicFrame>
        <p:nvGraphicFramePr>
          <p:cNvPr id="191" name="Google Shape;191;p34"/>
          <p:cNvGraphicFramePr/>
          <p:nvPr/>
        </p:nvGraphicFramePr>
        <p:xfrm>
          <a:off x="602750" y="1146825"/>
          <a:ext cx="3000000" cy="3000000"/>
        </p:xfrm>
        <a:graphic>
          <a:graphicData uri="http://schemas.openxmlformats.org/drawingml/2006/table">
            <a:tbl>
              <a:tblPr>
                <a:noFill/>
                <a:tableStyleId>{DB6070D0-FF91-4B61-95E1-50802847A443}</a:tableStyleId>
              </a:tblPr>
              <a:tblGrid>
                <a:gridCol w="7239000"/>
              </a:tblGrid>
              <a:tr h="381000">
                <a:tc>
                  <a:txBody>
                    <a:bodyPr>
                      <a:noAutofit/>
                    </a:bodyPr>
                    <a:lstStyle/>
                    <a:p>
                      <a:pPr indent="0" lvl="0" marL="0" rtl="0" algn="l">
                        <a:lnSpc>
                          <a:spcPct val="115000"/>
                        </a:lnSpc>
                        <a:spcBef>
                          <a:spcPts val="0"/>
                        </a:spcBef>
                        <a:spcAft>
                          <a:spcPts val="1600"/>
                        </a:spcAft>
                        <a:buNone/>
                      </a:pPr>
                      <a:r>
                        <a:rPr lang="fr" sz="1800">
                          <a:solidFill>
                            <a:schemeClr val="dk2"/>
                          </a:solidFill>
                          <a:latin typeface="Proxima Nova"/>
                          <a:ea typeface="Proxima Nova"/>
                          <a:cs typeface="Proxima Nova"/>
                          <a:sym typeface="Proxima Nova"/>
                        </a:rPr>
                        <a:t>BEGIN</a:t>
                      </a:r>
                      <a:br>
                        <a:rPr lang="fr" sz="1800">
                          <a:solidFill>
                            <a:schemeClr val="dk2"/>
                          </a:solidFill>
                          <a:latin typeface="Proxima Nova"/>
                          <a:ea typeface="Proxima Nova"/>
                          <a:cs typeface="Proxima Nova"/>
                          <a:sym typeface="Proxima Nova"/>
                        </a:rPr>
                      </a:br>
                      <a:r>
                        <a:rPr lang="fr" sz="1800">
                          <a:solidFill>
                            <a:schemeClr val="dk2"/>
                          </a:solidFill>
                          <a:latin typeface="Proxima Nova"/>
                          <a:ea typeface="Proxima Nova"/>
                          <a:cs typeface="Proxima Nova"/>
                          <a:sym typeface="Proxima Nova"/>
                        </a:rPr>
                        <a:t>    -- Déclarations (de variables locales par exemple)</a:t>
                      </a:r>
                      <a:br>
                        <a:rPr lang="fr" sz="1800">
                          <a:solidFill>
                            <a:schemeClr val="dk2"/>
                          </a:solidFill>
                          <a:latin typeface="Proxima Nova"/>
                          <a:ea typeface="Proxima Nova"/>
                          <a:cs typeface="Proxima Nova"/>
                          <a:sym typeface="Proxima Nova"/>
                        </a:rPr>
                      </a:br>
                      <a:br>
                        <a:rPr lang="fr" sz="1800">
                          <a:solidFill>
                            <a:schemeClr val="dk2"/>
                          </a:solidFill>
                          <a:latin typeface="Proxima Nova"/>
                          <a:ea typeface="Proxima Nova"/>
                          <a:cs typeface="Proxima Nova"/>
                          <a:sym typeface="Proxima Nova"/>
                        </a:rPr>
                      </a:br>
                      <a:r>
                        <a:rPr lang="fr" sz="1800">
                          <a:solidFill>
                            <a:schemeClr val="dk2"/>
                          </a:solidFill>
                          <a:latin typeface="Proxima Nova"/>
                          <a:ea typeface="Proxima Nova"/>
                          <a:cs typeface="Proxima Nova"/>
                          <a:sym typeface="Proxima Nova"/>
                        </a:rPr>
                        <a:t>    -- Instructions (dont éventuels blocs d'instructions imbriqués)</a:t>
                      </a:r>
                      <a:br>
                        <a:rPr lang="fr" sz="1800">
                          <a:solidFill>
                            <a:schemeClr val="dk2"/>
                          </a:solidFill>
                          <a:latin typeface="Proxima Nova"/>
                          <a:ea typeface="Proxima Nova"/>
                          <a:cs typeface="Proxima Nova"/>
                          <a:sym typeface="Proxima Nova"/>
                        </a:rPr>
                      </a:br>
                      <a:r>
                        <a:rPr lang="fr" sz="1800">
                          <a:solidFill>
                            <a:schemeClr val="dk2"/>
                          </a:solidFill>
                          <a:latin typeface="Proxima Nova"/>
                          <a:ea typeface="Proxima Nova"/>
                          <a:cs typeface="Proxima Nova"/>
                          <a:sym typeface="Proxima Nova"/>
                        </a:rPr>
                        <a:t>END;</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Blocs d'instructions et variables locales</a:t>
            </a:r>
            <a:endParaRPr/>
          </a:p>
        </p:txBody>
      </p:sp>
      <p:sp>
        <p:nvSpPr>
          <p:cNvPr id="197" name="Google Shape;197;p35"/>
          <p:cNvSpPr txBox="1"/>
          <p:nvPr>
            <p:ph idx="1" type="body"/>
          </p:nvPr>
        </p:nvSpPr>
        <p:spPr>
          <a:xfrm>
            <a:off x="135300" y="490400"/>
            <a:ext cx="8873400" cy="445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fr"/>
              <a:t>Exemple :</a:t>
            </a:r>
            <a:r>
              <a:rPr lang="fr"/>
              <a:t> voici une procédure stockée qui donne la date d'aujourd'hui et de demain :</a:t>
            </a:r>
            <a:br>
              <a:rPr lang="fr"/>
            </a:br>
            <a:br>
              <a:rPr lang="fr"/>
            </a:br>
            <a:endParaRPr/>
          </a:p>
        </p:txBody>
      </p:sp>
      <p:graphicFrame>
        <p:nvGraphicFramePr>
          <p:cNvPr id="198" name="Google Shape;198;p35"/>
          <p:cNvGraphicFramePr/>
          <p:nvPr/>
        </p:nvGraphicFramePr>
        <p:xfrm>
          <a:off x="67800" y="915150"/>
          <a:ext cx="3000000" cy="3000000"/>
        </p:xfrm>
        <a:graphic>
          <a:graphicData uri="http://schemas.openxmlformats.org/drawingml/2006/table">
            <a:tbl>
              <a:tblPr>
                <a:noFill/>
                <a:tableStyleId>{DB6070D0-FF91-4B61-95E1-50802847A443}</a:tableStyleId>
              </a:tblPr>
              <a:tblGrid>
                <a:gridCol w="6371875"/>
              </a:tblGrid>
              <a:tr h="3653875">
                <a:tc>
                  <a:txBody>
                    <a:bodyPr>
                      <a:noAutofit/>
                    </a:bodyPr>
                    <a:lstStyle/>
                    <a:p>
                      <a:pPr indent="0" lvl="0" marL="0" rtl="0" algn="l">
                        <a:lnSpc>
                          <a:spcPct val="115000"/>
                        </a:lnSpc>
                        <a:spcBef>
                          <a:spcPts val="0"/>
                        </a:spcBef>
                        <a:spcAft>
                          <a:spcPts val="1600"/>
                        </a:spcAft>
                        <a:buNone/>
                      </a:pPr>
                      <a:r>
                        <a:rPr lang="fr" sz="1600">
                          <a:latin typeface="Proxima Nova"/>
                          <a:ea typeface="Proxima Nova"/>
                          <a:cs typeface="Proxima Nova"/>
                          <a:sym typeface="Proxima Nova"/>
                        </a:rPr>
                        <a:t>DELIMITER |</a:t>
                      </a:r>
                      <a:br>
                        <a:rPr lang="fr" sz="1600">
                          <a:latin typeface="Proxima Nova"/>
                          <a:ea typeface="Proxima Nova"/>
                          <a:cs typeface="Proxima Nova"/>
                          <a:sym typeface="Proxima Nova"/>
                        </a:rPr>
                      </a:br>
                      <a:r>
                        <a:rPr lang="fr" sz="1600">
                          <a:latin typeface="Proxima Nova"/>
                          <a:ea typeface="Proxima Nova"/>
                          <a:cs typeface="Proxima Nova"/>
                          <a:sym typeface="Proxima Nova"/>
                        </a:rPr>
                        <a:t>CREATE PROCEDURE aujourdhui_demain ()</a:t>
                      </a:r>
                      <a:br>
                        <a:rPr lang="fr" sz="1600">
                          <a:latin typeface="Proxima Nova"/>
                          <a:ea typeface="Proxima Nova"/>
                          <a:cs typeface="Proxima Nova"/>
                          <a:sym typeface="Proxima Nova"/>
                        </a:rPr>
                      </a:br>
                      <a:r>
                        <a:rPr lang="fr" sz="1600">
                          <a:latin typeface="Proxima Nova"/>
                          <a:ea typeface="Proxima Nova"/>
                          <a:cs typeface="Proxima Nova"/>
                          <a:sym typeface="Proxima Nova"/>
                        </a:rPr>
                        <a:t>BEGIN</a:t>
                      </a:r>
                      <a:br>
                        <a:rPr lang="fr" sz="1600">
                          <a:latin typeface="Proxima Nova"/>
                          <a:ea typeface="Proxima Nova"/>
                          <a:cs typeface="Proxima Nova"/>
                          <a:sym typeface="Proxima Nova"/>
                        </a:rPr>
                      </a:br>
                      <a:r>
                        <a:rPr lang="fr" sz="1600">
                          <a:latin typeface="Proxima Nova"/>
                          <a:ea typeface="Proxima Nova"/>
                          <a:cs typeface="Proxima Nova"/>
                          <a:sym typeface="Proxima Nova"/>
                        </a:rPr>
                        <a:t>    DECLARE v_date DATE DEFAULT CURRENT_DATE();               -- On déclare une variable locale et on lui met une valeur par défaut</a:t>
                      </a:r>
                      <a:br>
                        <a:rPr lang="fr" sz="1600">
                          <a:latin typeface="Proxima Nova"/>
                          <a:ea typeface="Proxima Nova"/>
                          <a:cs typeface="Proxima Nova"/>
                          <a:sym typeface="Proxima Nova"/>
                        </a:rPr>
                      </a:br>
                      <a:br>
                        <a:rPr lang="fr" sz="1600">
                          <a:latin typeface="Proxima Nova"/>
                          <a:ea typeface="Proxima Nova"/>
                          <a:cs typeface="Proxima Nova"/>
                          <a:sym typeface="Proxima Nova"/>
                        </a:rPr>
                      </a:br>
                      <a:r>
                        <a:rPr lang="fr" sz="1600">
                          <a:latin typeface="Proxima Nova"/>
                          <a:ea typeface="Proxima Nova"/>
                          <a:cs typeface="Proxima Nova"/>
                          <a:sym typeface="Proxima Nova"/>
                        </a:rPr>
                        <a:t>    SELECT DATE_FORMAT(v_date, '%W %e %M %Y') AS Aujourdhui;</a:t>
                      </a:r>
                      <a:br>
                        <a:rPr lang="fr" sz="1600">
                          <a:latin typeface="Proxima Nova"/>
                          <a:ea typeface="Proxima Nova"/>
                          <a:cs typeface="Proxima Nova"/>
                          <a:sym typeface="Proxima Nova"/>
                        </a:rPr>
                      </a:br>
                      <a:br>
                        <a:rPr lang="fr" sz="1600">
                          <a:latin typeface="Proxima Nova"/>
                          <a:ea typeface="Proxima Nova"/>
                          <a:cs typeface="Proxima Nova"/>
                          <a:sym typeface="Proxima Nova"/>
                        </a:rPr>
                      </a:br>
                      <a:r>
                        <a:rPr lang="fr" sz="1600">
                          <a:latin typeface="Proxima Nova"/>
                          <a:ea typeface="Proxima Nova"/>
                          <a:cs typeface="Proxima Nova"/>
                          <a:sym typeface="Proxima Nova"/>
                        </a:rPr>
                        <a:t>    SET v_date = v_date + INTERVAL 1 DAY;                     -- On change la valeur de la variable locale</a:t>
                      </a:r>
                      <a:br>
                        <a:rPr lang="fr" sz="1600">
                          <a:latin typeface="Proxima Nova"/>
                          <a:ea typeface="Proxima Nova"/>
                          <a:cs typeface="Proxima Nova"/>
                          <a:sym typeface="Proxima Nova"/>
                        </a:rPr>
                      </a:br>
                      <a:r>
                        <a:rPr lang="fr" sz="1600">
                          <a:latin typeface="Proxima Nova"/>
                          <a:ea typeface="Proxima Nova"/>
                          <a:cs typeface="Proxima Nova"/>
                          <a:sym typeface="Proxima Nova"/>
                        </a:rPr>
                        <a:t>    SELECT DATE_FORMAT(v_date, '%W %e %M %Y') AS Demain;</a:t>
                      </a:r>
                      <a:br>
                        <a:rPr lang="fr" sz="1600">
                          <a:latin typeface="Proxima Nova"/>
                          <a:ea typeface="Proxima Nova"/>
                          <a:cs typeface="Proxima Nova"/>
                          <a:sym typeface="Proxima Nova"/>
                        </a:rPr>
                      </a:br>
                      <a:r>
                        <a:rPr lang="fr" sz="1600">
                          <a:latin typeface="Proxima Nova"/>
                          <a:ea typeface="Proxima Nova"/>
                          <a:cs typeface="Proxima Nova"/>
                          <a:sym typeface="Proxima Nova"/>
                        </a:rPr>
                        <a:t>END|</a:t>
                      </a:r>
                      <a:br>
                        <a:rPr lang="fr" sz="1600">
                          <a:latin typeface="Proxima Nova"/>
                          <a:ea typeface="Proxima Nova"/>
                          <a:cs typeface="Proxima Nova"/>
                          <a:sym typeface="Proxima Nova"/>
                        </a:rPr>
                      </a:br>
                      <a:r>
                        <a:rPr lang="fr" sz="1600">
                          <a:latin typeface="Proxima Nova"/>
                          <a:ea typeface="Proxima Nova"/>
                          <a:cs typeface="Proxima Nova"/>
                          <a:sym typeface="Proxima Nova"/>
                        </a:rPr>
                        <a:t>DELIMITER ;</a:t>
                      </a:r>
                      <a:endParaRPr sz="1600"/>
                    </a:p>
                  </a:txBody>
                  <a:tcPr marT="91425" marB="91425" marR="91425" marL="91425"/>
                </a:tc>
              </a:tr>
            </a:tbl>
          </a:graphicData>
        </a:graphic>
      </p:graphicFrame>
      <p:pic>
        <p:nvPicPr>
          <p:cNvPr id="199" name="Google Shape;199;p35"/>
          <p:cNvPicPr preferRelativeResize="0"/>
          <p:nvPr/>
        </p:nvPicPr>
        <p:blipFill>
          <a:blip r:embed="rId3">
            <a:alphaModFix/>
          </a:blip>
          <a:stretch>
            <a:fillRect/>
          </a:stretch>
        </p:blipFill>
        <p:spPr>
          <a:xfrm>
            <a:off x="6439675" y="915150"/>
            <a:ext cx="2643750" cy="3943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t>Portée des variables locales dans un bloc d'instruction</a:t>
            </a:r>
            <a:endParaRPr sz="2000"/>
          </a:p>
        </p:txBody>
      </p:sp>
      <p:sp>
        <p:nvSpPr>
          <p:cNvPr id="205" name="Google Shape;205;p36"/>
          <p:cNvSpPr txBox="1"/>
          <p:nvPr>
            <p:ph idx="1" type="body"/>
          </p:nvPr>
        </p:nvSpPr>
        <p:spPr>
          <a:xfrm>
            <a:off x="102875" y="460850"/>
            <a:ext cx="5893800" cy="99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400"/>
              <a:t>Les variables locales n'existent que dans le bloc d'instructions dans lequel elles ont été déclarées. Dès que le mot-clé END est atteint, toutes les variables locales du bloc sont détruites.</a:t>
            </a:r>
            <a:endParaRPr sz="1400"/>
          </a:p>
        </p:txBody>
      </p:sp>
      <p:graphicFrame>
        <p:nvGraphicFramePr>
          <p:cNvPr id="206" name="Google Shape;206;p36"/>
          <p:cNvGraphicFramePr/>
          <p:nvPr/>
        </p:nvGraphicFramePr>
        <p:xfrm>
          <a:off x="211850" y="1341425"/>
          <a:ext cx="3000000" cy="3000000"/>
        </p:xfrm>
        <a:graphic>
          <a:graphicData uri="http://schemas.openxmlformats.org/drawingml/2006/table">
            <a:tbl>
              <a:tblPr>
                <a:noFill/>
                <a:tableStyleId>{DB6070D0-FF91-4B61-95E1-50802847A443}</a:tableStyleId>
              </a:tblPr>
              <a:tblGrid>
                <a:gridCol w="3972875"/>
              </a:tblGrid>
              <a:tr h="3712000">
                <a:tc>
                  <a:txBody>
                    <a:bodyPr>
                      <a:noAutofit/>
                    </a:bodyPr>
                    <a:lstStyle/>
                    <a:p>
                      <a:pPr indent="0" lvl="0" marL="0" rtl="0" algn="l">
                        <a:lnSpc>
                          <a:spcPct val="115000"/>
                        </a:lnSpc>
                        <a:spcBef>
                          <a:spcPts val="0"/>
                        </a:spcBef>
                        <a:spcAft>
                          <a:spcPts val="1600"/>
                        </a:spcAft>
                        <a:buNone/>
                      </a:pPr>
                      <a:r>
                        <a:rPr lang="fr" sz="1100">
                          <a:solidFill>
                            <a:schemeClr val="dk2"/>
                          </a:solidFill>
                          <a:latin typeface="Proxima Nova"/>
                          <a:ea typeface="Proxima Nova"/>
                          <a:cs typeface="Proxima Nova"/>
                          <a:sym typeface="Proxima Nova"/>
                        </a:rPr>
                        <a:t>DELIMITER |</a:t>
                      </a:r>
                      <a:br>
                        <a:rPr lang="fr" sz="1100">
                          <a:solidFill>
                            <a:schemeClr val="dk2"/>
                          </a:solidFill>
                          <a:latin typeface="Proxima Nova"/>
                          <a:ea typeface="Proxima Nova"/>
                          <a:cs typeface="Proxima Nova"/>
                          <a:sym typeface="Proxima Nova"/>
                        </a:rPr>
                      </a:br>
                      <a:r>
                        <a:rPr lang="fr" sz="1100">
                          <a:solidFill>
                            <a:schemeClr val="dk2"/>
                          </a:solidFill>
                          <a:latin typeface="Proxima Nova"/>
                          <a:ea typeface="Proxima Nova"/>
                          <a:cs typeface="Proxima Nova"/>
                          <a:sym typeface="Proxima Nova"/>
                        </a:rPr>
                        <a:t>CREATE PROCEDURE test_portee()</a:t>
                      </a:r>
                      <a:br>
                        <a:rPr lang="fr" sz="1100">
                          <a:solidFill>
                            <a:schemeClr val="dk2"/>
                          </a:solidFill>
                          <a:latin typeface="Proxima Nova"/>
                          <a:ea typeface="Proxima Nova"/>
                          <a:cs typeface="Proxima Nova"/>
                          <a:sym typeface="Proxima Nova"/>
                        </a:rPr>
                      </a:br>
                      <a:r>
                        <a:rPr lang="fr" sz="1100">
                          <a:solidFill>
                            <a:schemeClr val="dk2"/>
                          </a:solidFill>
                          <a:latin typeface="Proxima Nova"/>
                          <a:ea typeface="Proxima Nova"/>
                          <a:cs typeface="Proxima Nova"/>
                          <a:sym typeface="Proxima Nova"/>
                        </a:rPr>
                        <a:t>BEGIN</a:t>
                      </a:r>
                      <a:br>
                        <a:rPr lang="fr" sz="1100">
                          <a:solidFill>
                            <a:schemeClr val="dk2"/>
                          </a:solidFill>
                          <a:latin typeface="Proxima Nova"/>
                          <a:ea typeface="Proxima Nova"/>
                          <a:cs typeface="Proxima Nova"/>
                          <a:sym typeface="Proxima Nova"/>
                        </a:rPr>
                      </a:br>
                      <a:r>
                        <a:rPr lang="fr" sz="1100">
                          <a:solidFill>
                            <a:schemeClr val="dk2"/>
                          </a:solidFill>
                          <a:latin typeface="Proxima Nova"/>
                          <a:ea typeface="Proxima Nova"/>
                          <a:cs typeface="Proxima Nova"/>
                          <a:sym typeface="Proxima Nova"/>
                        </a:rPr>
                        <a:t>    DECLARE v_test INT DEFAULT 1;</a:t>
                      </a:r>
                      <a:br>
                        <a:rPr lang="fr" sz="1100">
                          <a:solidFill>
                            <a:schemeClr val="dk2"/>
                          </a:solidFill>
                          <a:latin typeface="Proxima Nova"/>
                          <a:ea typeface="Proxima Nova"/>
                          <a:cs typeface="Proxima Nova"/>
                          <a:sym typeface="Proxima Nova"/>
                        </a:rPr>
                      </a:br>
                      <a:br>
                        <a:rPr lang="fr" sz="1100">
                          <a:solidFill>
                            <a:schemeClr val="dk2"/>
                          </a:solidFill>
                          <a:latin typeface="Proxima Nova"/>
                          <a:ea typeface="Proxima Nova"/>
                          <a:cs typeface="Proxima Nova"/>
                          <a:sym typeface="Proxima Nova"/>
                        </a:rPr>
                      </a:br>
                      <a:r>
                        <a:rPr lang="fr" sz="1100">
                          <a:solidFill>
                            <a:schemeClr val="dk2"/>
                          </a:solidFill>
                          <a:latin typeface="Proxima Nova"/>
                          <a:ea typeface="Proxima Nova"/>
                          <a:cs typeface="Proxima Nova"/>
                          <a:sym typeface="Proxima Nova"/>
                        </a:rPr>
                        <a:t>    SELECT v_test AS 'Bloc principal';</a:t>
                      </a:r>
                      <a:br>
                        <a:rPr lang="fr" sz="1100">
                          <a:solidFill>
                            <a:schemeClr val="dk2"/>
                          </a:solidFill>
                          <a:latin typeface="Proxima Nova"/>
                          <a:ea typeface="Proxima Nova"/>
                          <a:cs typeface="Proxima Nova"/>
                          <a:sym typeface="Proxima Nova"/>
                        </a:rPr>
                      </a:br>
                      <a:br>
                        <a:rPr lang="fr" sz="1100">
                          <a:solidFill>
                            <a:schemeClr val="dk2"/>
                          </a:solidFill>
                          <a:latin typeface="Proxima Nova"/>
                          <a:ea typeface="Proxima Nova"/>
                          <a:cs typeface="Proxima Nova"/>
                          <a:sym typeface="Proxima Nova"/>
                        </a:rPr>
                      </a:br>
                      <a:r>
                        <a:rPr lang="fr" sz="1100">
                          <a:solidFill>
                            <a:schemeClr val="dk2"/>
                          </a:solidFill>
                          <a:latin typeface="Proxima Nova"/>
                          <a:ea typeface="Proxima Nova"/>
                          <a:cs typeface="Proxima Nova"/>
                          <a:sym typeface="Proxima Nova"/>
                        </a:rPr>
                        <a:t>    BEGIN</a:t>
                      </a:r>
                      <a:br>
                        <a:rPr lang="fr" sz="1100">
                          <a:solidFill>
                            <a:schemeClr val="dk2"/>
                          </a:solidFill>
                          <a:latin typeface="Proxima Nova"/>
                          <a:ea typeface="Proxima Nova"/>
                          <a:cs typeface="Proxima Nova"/>
                          <a:sym typeface="Proxima Nova"/>
                        </a:rPr>
                      </a:br>
                      <a:r>
                        <a:rPr lang="fr" sz="1100">
                          <a:solidFill>
                            <a:schemeClr val="dk2"/>
                          </a:solidFill>
                          <a:latin typeface="Proxima Nova"/>
                          <a:ea typeface="Proxima Nova"/>
                          <a:cs typeface="Proxima Nova"/>
                          <a:sym typeface="Proxima Nova"/>
                        </a:rPr>
                        <a:t>        DECLARE v_test INT DEFAULT 0;</a:t>
                      </a:r>
                      <a:br>
                        <a:rPr lang="fr" sz="1100">
                          <a:solidFill>
                            <a:schemeClr val="dk2"/>
                          </a:solidFill>
                          <a:latin typeface="Proxima Nova"/>
                          <a:ea typeface="Proxima Nova"/>
                          <a:cs typeface="Proxima Nova"/>
                          <a:sym typeface="Proxima Nova"/>
                        </a:rPr>
                      </a:br>
                      <a:br>
                        <a:rPr lang="fr" sz="1100">
                          <a:solidFill>
                            <a:schemeClr val="dk2"/>
                          </a:solidFill>
                          <a:latin typeface="Proxima Nova"/>
                          <a:ea typeface="Proxima Nova"/>
                          <a:cs typeface="Proxima Nova"/>
                          <a:sym typeface="Proxima Nova"/>
                        </a:rPr>
                      </a:br>
                      <a:r>
                        <a:rPr lang="fr" sz="1100">
                          <a:solidFill>
                            <a:schemeClr val="dk2"/>
                          </a:solidFill>
                          <a:latin typeface="Proxima Nova"/>
                          <a:ea typeface="Proxima Nova"/>
                          <a:cs typeface="Proxima Nova"/>
                          <a:sym typeface="Proxima Nova"/>
                        </a:rPr>
                        <a:t>        SELECT v_test AS 'Bloc imbriqué';</a:t>
                      </a:r>
                      <a:br>
                        <a:rPr lang="fr" sz="1100">
                          <a:solidFill>
                            <a:schemeClr val="dk2"/>
                          </a:solidFill>
                          <a:latin typeface="Proxima Nova"/>
                          <a:ea typeface="Proxima Nova"/>
                          <a:cs typeface="Proxima Nova"/>
                          <a:sym typeface="Proxima Nova"/>
                        </a:rPr>
                      </a:br>
                      <a:r>
                        <a:rPr lang="fr" sz="1100">
                          <a:solidFill>
                            <a:schemeClr val="dk2"/>
                          </a:solidFill>
                          <a:latin typeface="Proxima Nova"/>
                          <a:ea typeface="Proxima Nova"/>
                          <a:cs typeface="Proxima Nova"/>
                          <a:sym typeface="Proxima Nova"/>
                        </a:rPr>
                        <a:t>        SET v_test = 2;</a:t>
                      </a:r>
                      <a:br>
                        <a:rPr lang="fr" sz="1100">
                          <a:solidFill>
                            <a:schemeClr val="dk2"/>
                          </a:solidFill>
                          <a:latin typeface="Proxima Nova"/>
                          <a:ea typeface="Proxima Nova"/>
                          <a:cs typeface="Proxima Nova"/>
                          <a:sym typeface="Proxima Nova"/>
                        </a:rPr>
                      </a:br>
                      <a:r>
                        <a:rPr lang="fr" sz="1100">
                          <a:solidFill>
                            <a:schemeClr val="dk2"/>
                          </a:solidFill>
                          <a:latin typeface="Proxima Nova"/>
                          <a:ea typeface="Proxima Nova"/>
                          <a:cs typeface="Proxima Nova"/>
                          <a:sym typeface="Proxima Nova"/>
                        </a:rPr>
                        <a:t>        SELECT v_test AS 'Bloc imbriqué après modification';</a:t>
                      </a:r>
                      <a:br>
                        <a:rPr lang="fr" sz="1100">
                          <a:solidFill>
                            <a:schemeClr val="dk2"/>
                          </a:solidFill>
                          <a:latin typeface="Proxima Nova"/>
                          <a:ea typeface="Proxima Nova"/>
                          <a:cs typeface="Proxima Nova"/>
                          <a:sym typeface="Proxima Nova"/>
                        </a:rPr>
                      </a:br>
                      <a:r>
                        <a:rPr lang="fr" sz="1100">
                          <a:solidFill>
                            <a:schemeClr val="dk2"/>
                          </a:solidFill>
                          <a:latin typeface="Proxima Nova"/>
                          <a:ea typeface="Proxima Nova"/>
                          <a:cs typeface="Proxima Nova"/>
                          <a:sym typeface="Proxima Nova"/>
                        </a:rPr>
                        <a:t>    END;</a:t>
                      </a:r>
                      <a:br>
                        <a:rPr lang="fr" sz="1100">
                          <a:solidFill>
                            <a:schemeClr val="dk2"/>
                          </a:solidFill>
                          <a:latin typeface="Proxima Nova"/>
                          <a:ea typeface="Proxima Nova"/>
                          <a:cs typeface="Proxima Nova"/>
                          <a:sym typeface="Proxima Nova"/>
                        </a:rPr>
                      </a:br>
                      <a:br>
                        <a:rPr lang="fr" sz="1100">
                          <a:solidFill>
                            <a:schemeClr val="dk2"/>
                          </a:solidFill>
                          <a:latin typeface="Proxima Nova"/>
                          <a:ea typeface="Proxima Nova"/>
                          <a:cs typeface="Proxima Nova"/>
                          <a:sym typeface="Proxima Nova"/>
                        </a:rPr>
                      </a:br>
                      <a:r>
                        <a:rPr lang="fr" sz="1100">
                          <a:solidFill>
                            <a:schemeClr val="dk2"/>
                          </a:solidFill>
                          <a:latin typeface="Proxima Nova"/>
                          <a:ea typeface="Proxima Nova"/>
                          <a:cs typeface="Proxima Nova"/>
                          <a:sym typeface="Proxima Nova"/>
                        </a:rPr>
                        <a:t>    SELECT v_test AS 'Bloc principal';</a:t>
                      </a:r>
                      <a:br>
                        <a:rPr lang="fr" sz="1100">
                          <a:solidFill>
                            <a:schemeClr val="dk2"/>
                          </a:solidFill>
                          <a:latin typeface="Proxima Nova"/>
                          <a:ea typeface="Proxima Nova"/>
                          <a:cs typeface="Proxima Nova"/>
                          <a:sym typeface="Proxima Nova"/>
                        </a:rPr>
                      </a:br>
                      <a:r>
                        <a:rPr lang="fr" sz="1100">
                          <a:solidFill>
                            <a:schemeClr val="dk2"/>
                          </a:solidFill>
                          <a:latin typeface="Proxima Nova"/>
                          <a:ea typeface="Proxima Nova"/>
                          <a:cs typeface="Proxima Nova"/>
                          <a:sym typeface="Proxima Nova"/>
                        </a:rPr>
                        <a:t>END |</a:t>
                      </a:r>
                      <a:br>
                        <a:rPr lang="fr" sz="1100">
                          <a:solidFill>
                            <a:schemeClr val="dk2"/>
                          </a:solidFill>
                          <a:latin typeface="Proxima Nova"/>
                          <a:ea typeface="Proxima Nova"/>
                          <a:cs typeface="Proxima Nova"/>
                          <a:sym typeface="Proxima Nova"/>
                        </a:rPr>
                      </a:br>
                      <a:r>
                        <a:rPr lang="fr" sz="1100">
                          <a:solidFill>
                            <a:schemeClr val="dk2"/>
                          </a:solidFill>
                          <a:latin typeface="Proxima Nova"/>
                          <a:ea typeface="Proxima Nova"/>
                          <a:cs typeface="Proxima Nova"/>
                          <a:sym typeface="Proxima Nova"/>
                        </a:rPr>
                        <a:t>DELIMITER ;</a:t>
                      </a:r>
                      <a:endParaRPr sz="1100">
                        <a:solidFill>
                          <a:schemeClr val="dk2"/>
                        </a:solidFill>
                        <a:latin typeface="Proxima Nova"/>
                        <a:ea typeface="Proxima Nova"/>
                        <a:cs typeface="Proxima Nova"/>
                        <a:sym typeface="Proxima Nova"/>
                      </a:endParaRPr>
                    </a:p>
                  </a:txBody>
                  <a:tcPr marT="91425" marB="91425" marR="91425" marL="91425"/>
                </a:tc>
              </a:tr>
            </a:tbl>
          </a:graphicData>
        </a:graphic>
      </p:graphicFrame>
      <p:pic>
        <p:nvPicPr>
          <p:cNvPr id="207" name="Google Shape;207;p36"/>
          <p:cNvPicPr preferRelativeResize="0"/>
          <p:nvPr/>
        </p:nvPicPr>
        <p:blipFill>
          <a:blip r:embed="rId3">
            <a:alphaModFix/>
          </a:blip>
          <a:stretch>
            <a:fillRect/>
          </a:stretch>
        </p:blipFill>
        <p:spPr>
          <a:xfrm>
            <a:off x="5996575" y="482625"/>
            <a:ext cx="3012100" cy="4570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Structures conditionnelles</a:t>
            </a:r>
            <a:endParaRPr/>
          </a:p>
        </p:txBody>
      </p:sp>
      <p:sp>
        <p:nvSpPr>
          <p:cNvPr id="213" name="Google Shape;213;p37"/>
          <p:cNvSpPr txBox="1"/>
          <p:nvPr>
            <p:ph idx="1" type="body"/>
          </p:nvPr>
        </p:nvSpPr>
        <p:spPr>
          <a:xfrm>
            <a:off x="154300" y="572700"/>
            <a:ext cx="8867400" cy="44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MySQL propose deux structures conditionnelles : </a:t>
            </a:r>
            <a:r>
              <a:rPr b="1" lang="fr"/>
              <a:t>IF</a:t>
            </a:r>
            <a:r>
              <a:rPr lang="fr"/>
              <a:t> et </a:t>
            </a:r>
            <a:r>
              <a:rPr b="1" lang="fr"/>
              <a:t>CASE</a:t>
            </a:r>
            <a:r>
              <a:rPr lang="fr"/>
              <a:t>.</a:t>
            </a:r>
            <a:endParaRPr/>
          </a:p>
          <a:p>
            <a:pPr indent="0" lvl="0" marL="0" rtl="0" algn="l">
              <a:spcBef>
                <a:spcPts val="1600"/>
              </a:spcBef>
              <a:spcAft>
                <a:spcPts val="0"/>
              </a:spcAft>
              <a:buNone/>
            </a:pPr>
            <a:r>
              <a:rPr lang="fr" u="sng"/>
              <a:t>La structure </a:t>
            </a:r>
            <a:r>
              <a:rPr b="1" lang="fr" u="sng"/>
              <a:t>IF</a:t>
            </a:r>
            <a:endParaRPr b="1" u="sng"/>
          </a:p>
          <a:p>
            <a:pPr indent="0" lvl="0" marL="0" rtl="0" algn="l">
              <a:spcBef>
                <a:spcPts val="1600"/>
              </a:spcBef>
              <a:spcAft>
                <a:spcPts val="1600"/>
              </a:spcAft>
              <a:buNone/>
            </a:pPr>
            <a:r>
              <a:t/>
            </a:r>
            <a:endParaRPr/>
          </a:p>
        </p:txBody>
      </p:sp>
      <p:pic>
        <p:nvPicPr>
          <p:cNvPr id="214" name="Google Shape;214;p37"/>
          <p:cNvPicPr preferRelativeResize="0"/>
          <p:nvPr/>
        </p:nvPicPr>
        <p:blipFill>
          <a:blip r:embed="rId3">
            <a:alphaModFix/>
          </a:blip>
          <a:stretch>
            <a:fillRect/>
          </a:stretch>
        </p:blipFill>
        <p:spPr>
          <a:xfrm>
            <a:off x="-71425" y="1509263"/>
            <a:ext cx="9143999" cy="3050824"/>
          </a:xfrm>
          <a:prstGeom prst="rect">
            <a:avLst/>
          </a:prstGeom>
          <a:noFill/>
          <a:ln>
            <a:noFill/>
          </a:ln>
        </p:spPr>
      </p:pic>
      <p:pic>
        <p:nvPicPr>
          <p:cNvPr id="215" name="Google Shape;215;p37"/>
          <p:cNvPicPr preferRelativeResize="0"/>
          <p:nvPr/>
        </p:nvPicPr>
        <p:blipFill>
          <a:blip r:embed="rId4">
            <a:alphaModFix/>
          </a:blip>
          <a:stretch>
            <a:fillRect/>
          </a:stretch>
        </p:blipFill>
        <p:spPr>
          <a:xfrm>
            <a:off x="5729288" y="2932800"/>
            <a:ext cx="3343275" cy="2095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Structures conditionnelles</a:t>
            </a:r>
            <a:endParaRPr/>
          </a:p>
        </p:txBody>
      </p:sp>
      <p:sp>
        <p:nvSpPr>
          <p:cNvPr id="221" name="Google Shape;221;p38"/>
          <p:cNvSpPr txBox="1"/>
          <p:nvPr>
            <p:ph idx="1" type="body"/>
          </p:nvPr>
        </p:nvSpPr>
        <p:spPr>
          <a:xfrm>
            <a:off x="154300" y="572700"/>
            <a:ext cx="8867400" cy="44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t>La structure </a:t>
            </a:r>
            <a:r>
              <a:rPr b="1" lang="fr" u="sng"/>
              <a:t>IF</a:t>
            </a:r>
            <a:endParaRPr b="1" u="sng"/>
          </a:p>
          <a:p>
            <a:pPr indent="0" lvl="0" marL="0" rtl="0" algn="l">
              <a:spcBef>
                <a:spcPts val="1600"/>
              </a:spcBef>
              <a:spcAft>
                <a:spcPts val="1600"/>
              </a:spcAft>
              <a:buNone/>
            </a:pPr>
            <a:r>
              <a:t/>
            </a:r>
            <a:endParaRPr/>
          </a:p>
        </p:txBody>
      </p:sp>
      <p:pic>
        <p:nvPicPr>
          <p:cNvPr id="222" name="Google Shape;222;p38"/>
          <p:cNvPicPr preferRelativeResize="0"/>
          <p:nvPr/>
        </p:nvPicPr>
        <p:blipFill rotWithShape="1">
          <a:blip r:embed="rId3">
            <a:alphaModFix/>
          </a:blip>
          <a:srcRect b="11778" l="0" r="0" t="11786"/>
          <a:stretch/>
        </p:blipFill>
        <p:spPr>
          <a:xfrm>
            <a:off x="77425" y="1275100"/>
            <a:ext cx="9021149" cy="3050800"/>
          </a:xfrm>
          <a:prstGeom prst="rect">
            <a:avLst/>
          </a:prstGeom>
          <a:noFill/>
          <a:ln>
            <a:noFill/>
          </a:ln>
        </p:spPr>
      </p:pic>
      <p:pic>
        <p:nvPicPr>
          <p:cNvPr id="223" name="Google Shape;223;p38"/>
          <p:cNvPicPr preferRelativeResize="0"/>
          <p:nvPr/>
        </p:nvPicPr>
        <p:blipFill rotWithShape="1">
          <a:blip r:embed="rId4">
            <a:alphaModFix/>
          </a:blip>
          <a:srcRect b="50000" l="0" r="0" t="0"/>
          <a:stretch/>
        </p:blipFill>
        <p:spPr>
          <a:xfrm>
            <a:off x="4818125" y="4126419"/>
            <a:ext cx="4095750" cy="595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Structures conditionnelles</a:t>
            </a:r>
            <a:endParaRPr/>
          </a:p>
        </p:txBody>
      </p:sp>
      <p:sp>
        <p:nvSpPr>
          <p:cNvPr id="229" name="Google Shape;229;p39"/>
          <p:cNvSpPr txBox="1"/>
          <p:nvPr>
            <p:ph idx="1" type="body"/>
          </p:nvPr>
        </p:nvSpPr>
        <p:spPr>
          <a:xfrm>
            <a:off x="154300" y="572700"/>
            <a:ext cx="8867400" cy="44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t>La structure </a:t>
            </a:r>
            <a:r>
              <a:rPr b="1" lang="fr" u="sng"/>
              <a:t>CASE</a:t>
            </a:r>
            <a:endParaRPr b="1" u="sng"/>
          </a:p>
          <a:p>
            <a:pPr indent="0" lvl="0" marL="0" rtl="0" algn="l">
              <a:spcBef>
                <a:spcPts val="1600"/>
              </a:spcBef>
              <a:spcAft>
                <a:spcPts val="1600"/>
              </a:spcAft>
              <a:buNone/>
            </a:pPr>
            <a:r>
              <a:t/>
            </a:r>
            <a:endParaRPr/>
          </a:p>
        </p:txBody>
      </p:sp>
      <p:pic>
        <p:nvPicPr>
          <p:cNvPr id="230" name="Google Shape;230;p39"/>
          <p:cNvPicPr preferRelativeResize="0"/>
          <p:nvPr/>
        </p:nvPicPr>
        <p:blipFill>
          <a:blip r:embed="rId3">
            <a:alphaModFix/>
          </a:blip>
          <a:stretch>
            <a:fillRect/>
          </a:stretch>
        </p:blipFill>
        <p:spPr>
          <a:xfrm>
            <a:off x="16000" y="994701"/>
            <a:ext cx="9144000" cy="40335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Boucles</a:t>
            </a:r>
            <a:endParaRPr/>
          </a:p>
        </p:txBody>
      </p:sp>
      <p:sp>
        <p:nvSpPr>
          <p:cNvPr id="236" name="Google Shape;236;p40"/>
          <p:cNvSpPr txBox="1"/>
          <p:nvPr>
            <p:ph idx="1" type="body"/>
          </p:nvPr>
        </p:nvSpPr>
        <p:spPr>
          <a:xfrm>
            <a:off x="154300" y="572700"/>
            <a:ext cx="8867400" cy="44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t>La boucle </a:t>
            </a:r>
            <a:r>
              <a:rPr b="1" lang="fr" u="sng"/>
              <a:t>WHILE</a:t>
            </a:r>
            <a:br>
              <a:rPr lang="fr"/>
            </a:br>
            <a:r>
              <a:rPr lang="fr"/>
              <a:t>La boucle WHILE permet de répéter une série d'instructions tant que la condition donnée reste vraie.</a:t>
            </a:r>
            <a:endParaRPr/>
          </a:p>
          <a:p>
            <a:pPr indent="0" lvl="0" marL="0" rtl="0" algn="l">
              <a:spcBef>
                <a:spcPts val="1600"/>
              </a:spcBef>
              <a:spcAft>
                <a:spcPts val="1600"/>
              </a:spcAft>
              <a:buNone/>
            </a:pPr>
            <a:r>
              <a:t/>
            </a:r>
            <a:endParaRPr/>
          </a:p>
        </p:txBody>
      </p:sp>
      <p:graphicFrame>
        <p:nvGraphicFramePr>
          <p:cNvPr id="237" name="Google Shape;237;p40"/>
          <p:cNvGraphicFramePr/>
          <p:nvPr/>
        </p:nvGraphicFramePr>
        <p:xfrm>
          <a:off x="311700" y="1640575"/>
          <a:ext cx="3000000" cy="3000000"/>
        </p:xfrm>
        <a:graphic>
          <a:graphicData uri="http://schemas.openxmlformats.org/drawingml/2006/table">
            <a:tbl>
              <a:tblPr>
                <a:noFill/>
                <a:tableStyleId>{DB6070D0-FF91-4B61-95E1-50802847A443}</a:tableStyleId>
              </a:tblPr>
              <a:tblGrid>
                <a:gridCol w="7239000"/>
              </a:tblGrid>
              <a:tr h="3295150">
                <a:tc>
                  <a:txBody>
                    <a:bodyPr>
                      <a:noAutofit/>
                    </a:bodyPr>
                    <a:lstStyle/>
                    <a:p>
                      <a:pPr indent="0" lvl="0" marL="0" rtl="0" algn="l">
                        <a:lnSpc>
                          <a:spcPct val="115000"/>
                        </a:lnSpc>
                        <a:spcBef>
                          <a:spcPts val="0"/>
                        </a:spcBef>
                        <a:spcAft>
                          <a:spcPts val="1600"/>
                        </a:spcAft>
                        <a:buNone/>
                      </a:pPr>
                      <a:r>
                        <a:rPr lang="fr" sz="1200">
                          <a:solidFill>
                            <a:schemeClr val="dk2"/>
                          </a:solidFill>
                          <a:latin typeface="Proxima Nova"/>
                          <a:ea typeface="Proxima Nova"/>
                          <a:cs typeface="Proxima Nova"/>
                          <a:sym typeface="Proxima Nova"/>
                        </a:rPr>
                        <a:t>DELIMITER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CREATE PROCEDURE compter_jusque_while(IN p_nombre INT)</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BEGIN</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DECLARE v_i INT DEFAULT 1;</a:t>
                      </a:r>
                      <a:br>
                        <a:rPr lang="fr" sz="1200">
                          <a:solidFill>
                            <a:schemeClr val="dk2"/>
                          </a:solidFill>
                          <a:latin typeface="Proxima Nova"/>
                          <a:ea typeface="Proxima Nova"/>
                          <a:cs typeface="Proxima Nova"/>
                          <a:sym typeface="Proxima Nova"/>
                        </a:rPr>
                      </a:b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a:t>
                      </a:r>
                      <a:r>
                        <a:rPr b="1" lang="fr" sz="1200">
                          <a:solidFill>
                            <a:schemeClr val="dk2"/>
                          </a:solidFill>
                          <a:latin typeface="Proxima Nova"/>
                          <a:ea typeface="Proxima Nova"/>
                          <a:cs typeface="Proxima Nova"/>
                          <a:sym typeface="Proxima Nova"/>
                        </a:rPr>
                        <a:t>WHILE</a:t>
                      </a:r>
                      <a:r>
                        <a:rPr lang="fr" sz="1200">
                          <a:solidFill>
                            <a:schemeClr val="dk2"/>
                          </a:solidFill>
                          <a:latin typeface="Proxima Nova"/>
                          <a:ea typeface="Proxima Nova"/>
                          <a:cs typeface="Proxima Nova"/>
                          <a:sym typeface="Proxima Nova"/>
                        </a:rPr>
                        <a:t> v_i &lt;= p_nombre </a:t>
                      </a:r>
                      <a:r>
                        <a:rPr b="1" lang="fr" sz="1200">
                          <a:solidFill>
                            <a:schemeClr val="dk2"/>
                          </a:solidFill>
                          <a:latin typeface="Proxima Nova"/>
                          <a:ea typeface="Proxima Nova"/>
                          <a:cs typeface="Proxima Nova"/>
                          <a:sym typeface="Proxima Nova"/>
                        </a:rPr>
                        <a:t>DO</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SELECT v_i AS nombre; </a:t>
                      </a:r>
                      <a:br>
                        <a:rPr lang="fr" sz="1200">
                          <a:solidFill>
                            <a:schemeClr val="dk2"/>
                          </a:solidFill>
                          <a:latin typeface="Proxima Nova"/>
                          <a:ea typeface="Proxima Nova"/>
                          <a:cs typeface="Proxima Nova"/>
                          <a:sym typeface="Proxima Nova"/>
                        </a:rPr>
                      </a:b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SET v_i = v_i + 1;    -- À ne surtout pas oublier, sinon la condition restera vraie</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a:t>
                      </a:r>
                      <a:r>
                        <a:rPr b="1" lang="fr" sz="1200">
                          <a:solidFill>
                            <a:schemeClr val="dk2"/>
                          </a:solidFill>
                          <a:latin typeface="Proxima Nova"/>
                          <a:ea typeface="Proxima Nova"/>
                          <a:cs typeface="Proxima Nova"/>
                          <a:sym typeface="Proxima Nova"/>
                        </a:rPr>
                        <a:t>END WHILE</a:t>
                      </a:r>
                      <a:r>
                        <a:rPr lang="fr" sz="1200">
                          <a:solidFill>
                            <a:schemeClr val="dk2"/>
                          </a:solidFill>
                          <a:latin typeface="Proxima Nova"/>
                          <a:ea typeface="Proxima Nova"/>
                          <a:cs typeface="Proxima Nova"/>
                          <a:sym typeface="Proxima Nova"/>
                        </a:rPr>
                        <a:t>;</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END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DELIMITER ;</a:t>
                      </a:r>
                      <a:br>
                        <a:rPr lang="fr" sz="1200">
                          <a:solidFill>
                            <a:schemeClr val="dk2"/>
                          </a:solidFill>
                          <a:latin typeface="Proxima Nova"/>
                          <a:ea typeface="Proxima Nova"/>
                          <a:cs typeface="Proxima Nova"/>
                          <a:sym typeface="Proxima Nova"/>
                        </a:rPr>
                      </a:b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CALL compter_jusque_while(3);</a:t>
                      </a:r>
                      <a:endParaRPr sz="1200"/>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Boucles</a:t>
            </a:r>
            <a:endParaRPr/>
          </a:p>
        </p:txBody>
      </p:sp>
      <p:sp>
        <p:nvSpPr>
          <p:cNvPr id="243" name="Google Shape;243;p41"/>
          <p:cNvSpPr txBox="1"/>
          <p:nvPr>
            <p:ph idx="1" type="body"/>
          </p:nvPr>
        </p:nvSpPr>
        <p:spPr>
          <a:xfrm>
            <a:off x="138300" y="500700"/>
            <a:ext cx="8867400" cy="44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t>La boucle </a:t>
            </a:r>
            <a:r>
              <a:rPr b="1" lang="fr" u="sng"/>
              <a:t>REPEAT</a:t>
            </a:r>
            <a:br>
              <a:rPr lang="fr"/>
            </a:br>
            <a:r>
              <a:rPr lang="fr"/>
              <a:t>La boucle REPEAT travaille en quelque sorte de manière opposée à WHILE, puisqu'elle exécute des instructions de la boucle </a:t>
            </a:r>
            <a:r>
              <a:rPr b="1" lang="fr"/>
              <a:t>jusqu'à ce que la condition donnée devienne vraie.</a:t>
            </a:r>
            <a:endParaRPr b="1"/>
          </a:p>
          <a:p>
            <a:pPr indent="0" lvl="0" marL="0" rtl="0" algn="l">
              <a:spcBef>
                <a:spcPts val="1600"/>
              </a:spcBef>
              <a:spcAft>
                <a:spcPts val="1600"/>
              </a:spcAft>
              <a:buNone/>
            </a:pPr>
            <a:r>
              <a:t/>
            </a:r>
            <a:endParaRPr/>
          </a:p>
        </p:txBody>
      </p:sp>
      <p:graphicFrame>
        <p:nvGraphicFramePr>
          <p:cNvPr id="244" name="Google Shape;244;p41"/>
          <p:cNvGraphicFramePr/>
          <p:nvPr/>
        </p:nvGraphicFramePr>
        <p:xfrm>
          <a:off x="311700" y="1826925"/>
          <a:ext cx="3000000" cy="3000000"/>
        </p:xfrm>
        <a:graphic>
          <a:graphicData uri="http://schemas.openxmlformats.org/drawingml/2006/table">
            <a:tbl>
              <a:tblPr>
                <a:noFill/>
                <a:tableStyleId>{DB6070D0-FF91-4B61-95E1-50802847A443}</a:tableStyleId>
              </a:tblPr>
              <a:tblGrid>
                <a:gridCol w="7244150"/>
              </a:tblGrid>
              <a:tr h="3129375">
                <a:tc>
                  <a:txBody>
                    <a:bodyPr>
                      <a:noAutofit/>
                    </a:bodyPr>
                    <a:lstStyle/>
                    <a:p>
                      <a:pPr indent="0" lvl="0" marL="0" rtl="0" algn="l">
                        <a:lnSpc>
                          <a:spcPct val="115000"/>
                        </a:lnSpc>
                        <a:spcBef>
                          <a:spcPts val="0"/>
                        </a:spcBef>
                        <a:spcAft>
                          <a:spcPts val="1600"/>
                        </a:spcAft>
                        <a:buNone/>
                      </a:pPr>
                      <a:r>
                        <a:rPr lang="fr" sz="1200">
                          <a:solidFill>
                            <a:schemeClr val="dk2"/>
                          </a:solidFill>
                          <a:latin typeface="Proxima Nova"/>
                          <a:ea typeface="Proxima Nova"/>
                          <a:cs typeface="Proxima Nova"/>
                          <a:sym typeface="Proxima Nova"/>
                        </a:rPr>
                        <a:t>DELIMITER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CREATE PROCEDURE compter_jusque_repeat(IN p_nombre INT)</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BEGIN</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DECLARE v_i INT DEFAULT 1;</a:t>
                      </a:r>
                      <a:br>
                        <a:rPr lang="fr" sz="1200">
                          <a:solidFill>
                            <a:schemeClr val="dk2"/>
                          </a:solidFill>
                          <a:latin typeface="Proxima Nova"/>
                          <a:ea typeface="Proxima Nova"/>
                          <a:cs typeface="Proxima Nova"/>
                          <a:sym typeface="Proxima Nova"/>
                        </a:rPr>
                      </a:b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a:t>
                      </a:r>
                      <a:r>
                        <a:rPr b="1" lang="fr" sz="1200">
                          <a:solidFill>
                            <a:schemeClr val="dk2"/>
                          </a:solidFill>
                          <a:latin typeface="Proxima Nova"/>
                          <a:ea typeface="Proxima Nova"/>
                          <a:cs typeface="Proxima Nova"/>
                          <a:sym typeface="Proxima Nova"/>
                        </a:rPr>
                        <a:t>REPEAT</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SELECT v_i AS nombre; </a:t>
                      </a:r>
                      <a:br>
                        <a:rPr lang="fr" sz="1200">
                          <a:solidFill>
                            <a:schemeClr val="dk2"/>
                          </a:solidFill>
                          <a:latin typeface="Proxima Nova"/>
                          <a:ea typeface="Proxima Nova"/>
                          <a:cs typeface="Proxima Nova"/>
                          <a:sym typeface="Proxima Nova"/>
                        </a:rPr>
                      </a:b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SET v_i = v_i + 1;    -- À ne surtout pas oublier, sinon la condition restera vraie</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a:t>
                      </a:r>
                      <a:r>
                        <a:rPr b="1" lang="fr" sz="1200">
                          <a:solidFill>
                            <a:schemeClr val="dk2"/>
                          </a:solidFill>
                          <a:latin typeface="Proxima Nova"/>
                          <a:ea typeface="Proxima Nova"/>
                          <a:cs typeface="Proxima Nova"/>
                          <a:sym typeface="Proxima Nova"/>
                        </a:rPr>
                        <a:t>UNTIL</a:t>
                      </a:r>
                      <a:r>
                        <a:rPr lang="fr" sz="1200">
                          <a:solidFill>
                            <a:schemeClr val="dk2"/>
                          </a:solidFill>
                          <a:latin typeface="Proxima Nova"/>
                          <a:ea typeface="Proxima Nova"/>
                          <a:cs typeface="Proxima Nova"/>
                          <a:sym typeface="Proxima Nova"/>
                        </a:rPr>
                        <a:t> v_i &gt; p_nombre </a:t>
                      </a:r>
                      <a:r>
                        <a:rPr b="1" lang="fr" sz="1200">
                          <a:solidFill>
                            <a:schemeClr val="dk2"/>
                          </a:solidFill>
                          <a:latin typeface="Proxima Nova"/>
                          <a:ea typeface="Proxima Nova"/>
                          <a:cs typeface="Proxima Nova"/>
                          <a:sym typeface="Proxima Nova"/>
                        </a:rPr>
                        <a:t>END REPEAT</a:t>
                      </a:r>
                      <a:r>
                        <a:rPr lang="fr" sz="1200">
                          <a:solidFill>
                            <a:schemeClr val="dk2"/>
                          </a:solidFill>
                          <a:latin typeface="Proxima Nova"/>
                          <a:ea typeface="Proxima Nova"/>
                          <a:cs typeface="Proxima Nova"/>
                          <a:sym typeface="Proxima Nova"/>
                        </a:rPr>
                        <a:t>;</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END |</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DELIMITER ;</a:t>
                      </a:r>
                      <a:br>
                        <a:rPr lang="fr" sz="1200">
                          <a:solidFill>
                            <a:schemeClr val="dk2"/>
                          </a:solidFill>
                          <a:latin typeface="Proxima Nova"/>
                          <a:ea typeface="Proxima Nova"/>
                          <a:cs typeface="Proxima Nova"/>
                          <a:sym typeface="Proxima Nova"/>
                        </a:rPr>
                      </a:b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CALL compter_jusque_repeat(3);</a:t>
                      </a:r>
                      <a:endParaRPr sz="12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167925"/>
            <a:ext cx="8520600" cy="19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10000"/>
              <a:t>Procédures stockées</a:t>
            </a:r>
            <a:endParaRPr sz="10000"/>
          </a:p>
        </p:txBody>
      </p:sp>
      <p:sp>
        <p:nvSpPr>
          <p:cNvPr id="69" name="Google Shape;69;p15"/>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Boucles</a:t>
            </a:r>
            <a:endParaRPr/>
          </a:p>
        </p:txBody>
      </p:sp>
      <p:sp>
        <p:nvSpPr>
          <p:cNvPr id="250" name="Google Shape;250;p42"/>
          <p:cNvSpPr txBox="1"/>
          <p:nvPr>
            <p:ph idx="1" type="body"/>
          </p:nvPr>
        </p:nvSpPr>
        <p:spPr>
          <a:xfrm>
            <a:off x="138300" y="500700"/>
            <a:ext cx="8867400" cy="44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t>La boucle </a:t>
            </a:r>
            <a:r>
              <a:rPr b="1" lang="fr" u="sng"/>
              <a:t>LEAVE </a:t>
            </a:r>
            <a:r>
              <a:rPr lang="fr" u="sng"/>
              <a:t>et</a:t>
            </a:r>
            <a:r>
              <a:rPr b="1" lang="fr" u="sng"/>
              <a:t> ITERATE</a:t>
            </a:r>
            <a:endParaRPr b="1" u="sng"/>
          </a:p>
          <a:p>
            <a:pPr indent="0" lvl="0" marL="0" rtl="0" algn="l">
              <a:spcBef>
                <a:spcPts val="1600"/>
              </a:spcBef>
              <a:spcAft>
                <a:spcPts val="0"/>
              </a:spcAft>
              <a:buNone/>
            </a:pPr>
            <a:r>
              <a:rPr b="1" lang="fr"/>
              <a:t>LEAVE</a:t>
            </a:r>
            <a:r>
              <a:rPr lang="fr"/>
              <a:t> </a:t>
            </a:r>
            <a:r>
              <a:rPr b="1" lang="fr"/>
              <a:t>: quitter la boucle ou le bloc d'instructions</a:t>
            </a:r>
            <a:br>
              <a:rPr lang="fr"/>
            </a:br>
            <a:r>
              <a:rPr lang="fr"/>
              <a:t>L'instruction LEAVE peut s'utiliser dans une boucle ou un bloc d'instructions et déclenche la sortie immédiate de la structure dont le label est donné.</a:t>
            </a:r>
            <a:endParaRPr/>
          </a:p>
          <a:p>
            <a:pPr indent="0" lvl="0" marL="0" rtl="0" algn="l">
              <a:spcBef>
                <a:spcPts val="1600"/>
              </a:spcBef>
              <a:spcAft>
                <a:spcPts val="1600"/>
              </a:spcAft>
              <a:buNone/>
            </a:pPr>
            <a:r>
              <a:rPr b="1" lang="fr"/>
              <a:t>LEAVE label_structure;</a:t>
            </a:r>
            <a:br>
              <a:rPr b="1" lang="fr"/>
            </a:b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Boucles</a:t>
            </a:r>
            <a:endParaRPr/>
          </a:p>
        </p:txBody>
      </p:sp>
      <p:sp>
        <p:nvSpPr>
          <p:cNvPr id="256" name="Google Shape;256;p43"/>
          <p:cNvSpPr txBox="1"/>
          <p:nvPr>
            <p:ph idx="1" type="body"/>
          </p:nvPr>
        </p:nvSpPr>
        <p:spPr>
          <a:xfrm>
            <a:off x="138300" y="500700"/>
            <a:ext cx="4433700" cy="4455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fr" sz="1400">
                <a:solidFill>
                  <a:srgbClr val="000000"/>
                </a:solidFill>
              </a:rPr>
              <a:t>DELIMITER |</a:t>
            </a:r>
            <a:br>
              <a:rPr lang="fr" sz="1400">
                <a:solidFill>
                  <a:srgbClr val="000000"/>
                </a:solidFill>
              </a:rPr>
            </a:br>
            <a:r>
              <a:rPr lang="fr" sz="1400">
                <a:solidFill>
                  <a:srgbClr val="000000"/>
                </a:solidFill>
              </a:rPr>
              <a:t>CREATE PROCEDURE test_leave1(IN p_nombre INT)</a:t>
            </a:r>
            <a:br>
              <a:rPr lang="fr" sz="1400">
                <a:solidFill>
                  <a:srgbClr val="000000"/>
                </a:solidFill>
              </a:rPr>
            </a:br>
            <a:r>
              <a:rPr lang="fr" sz="1400">
                <a:solidFill>
                  <a:srgbClr val="000000"/>
                </a:solidFill>
              </a:rPr>
              <a:t>BEGIN</a:t>
            </a:r>
            <a:br>
              <a:rPr lang="fr" sz="1400">
                <a:solidFill>
                  <a:srgbClr val="000000"/>
                </a:solidFill>
              </a:rPr>
            </a:br>
            <a:r>
              <a:rPr lang="fr" sz="1400">
                <a:solidFill>
                  <a:srgbClr val="000000"/>
                </a:solidFill>
              </a:rPr>
              <a:t>    DECLARE v_i INT DEFAULT 4;</a:t>
            </a:r>
            <a:br>
              <a:rPr lang="fr" sz="1400">
                <a:solidFill>
                  <a:srgbClr val="000000"/>
                </a:solidFill>
              </a:rPr>
            </a:br>
            <a:r>
              <a:rPr lang="fr" sz="1400">
                <a:solidFill>
                  <a:srgbClr val="000000"/>
                </a:solidFill>
              </a:rPr>
              <a:t>    </a:t>
            </a:r>
            <a:br>
              <a:rPr lang="fr" sz="1400">
                <a:solidFill>
                  <a:srgbClr val="000000"/>
                </a:solidFill>
              </a:rPr>
            </a:br>
            <a:r>
              <a:rPr lang="fr" sz="1400">
                <a:solidFill>
                  <a:srgbClr val="000000"/>
                </a:solidFill>
              </a:rPr>
              <a:t>    SELECT 'Avant la boucle WHILE';</a:t>
            </a:r>
            <a:br>
              <a:rPr lang="fr" sz="1400">
                <a:solidFill>
                  <a:srgbClr val="000000"/>
                </a:solidFill>
              </a:rPr>
            </a:br>
            <a:r>
              <a:rPr lang="fr" sz="1400">
                <a:solidFill>
                  <a:srgbClr val="000000"/>
                </a:solidFill>
              </a:rPr>
              <a:t>    </a:t>
            </a:r>
            <a:br>
              <a:rPr lang="fr" sz="1400">
                <a:solidFill>
                  <a:srgbClr val="000000"/>
                </a:solidFill>
              </a:rPr>
            </a:br>
            <a:r>
              <a:rPr lang="fr" sz="1400">
                <a:solidFill>
                  <a:srgbClr val="000000"/>
                </a:solidFill>
              </a:rPr>
              <a:t>    while1: WHILE v_i &gt; 0 DO</a:t>
            </a:r>
            <a:br>
              <a:rPr lang="fr" sz="1400">
                <a:solidFill>
                  <a:srgbClr val="000000"/>
                </a:solidFill>
              </a:rPr>
            </a:br>
            <a:br>
              <a:rPr lang="fr" sz="1400">
                <a:solidFill>
                  <a:srgbClr val="000000"/>
                </a:solidFill>
              </a:rPr>
            </a:br>
            <a:r>
              <a:rPr lang="fr" sz="1400">
                <a:solidFill>
                  <a:srgbClr val="000000"/>
                </a:solidFill>
              </a:rPr>
              <a:t>        SET p_nombre = p_nombre + 1;        -- On incrémente le nombre de 1</a:t>
            </a:r>
            <a:br>
              <a:rPr lang="fr" sz="1400">
                <a:solidFill>
                  <a:srgbClr val="000000"/>
                </a:solidFill>
              </a:rPr>
            </a:br>
            <a:r>
              <a:rPr lang="fr" sz="1400">
                <a:solidFill>
                  <a:srgbClr val="000000"/>
                </a:solidFill>
              </a:rPr>
              <a:t>        </a:t>
            </a:r>
            <a:br>
              <a:rPr lang="fr" sz="1400">
                <a:solidFill>
                  <a:srgbClr val="000000"/>
                </a:solidFill>
              </a:rPr>
            </a:br>
            <a:r>
              <a:rPr lang="fr" sz="1400">
                <a:solidFill>
                  <a:srgbClr val="000000"/>
                </a:solidFill>
              </a:rPr>
              <a:t>        IF p_nombre%10 = 0 THEN              -- Si p_nombre est divisible par 10,</a:t>
            </a:r>
            <a:br>
              <a:rPr lang="fr" sz="1400">
                <a:solidFill>
                  <a:srgbClr val="000000"/>
                </a:solidFill>
              </a:rPr>
            </a:br>
            <a:r>
              <a:rPr lang="fr" sz="1400">
                <a:solidFill>
                  <a:srgbClr val="000000"/>
                </a:solidFill>
              </a:rPr>
              <a:t>            SELECT 'Stop !' AS 'Multiple de 10';</a:t>
            </a:r>
            <a:br>
              <a:rPr lang="fr" sz="1400">
                <a:solidFill>
                  <a:srgbClr val="000000"/>
                </a:solidFill>
              </a:rPr>
            </a:br>
            <a:r>
              <a:rPr lang="fr" sz="1400">
                <a:solidFill>
                  <a:srgbClr val="000000"/>
                </a:solidFill>
              </a:rPr>
              <a:t>            LEAVE while1;                   -- On quitte la boucle WHILE.</a:t>
            </a:r>
            <a:br>
              <a:rPr lang="fr" sz="1400">
                <a:solidFill>
                  <a:srgbClr val="000000"/>
                </a:solidFill>
              </a:rPr>
            </a:br>
            <a:r>
              <a:rPr lang="fr" sz="1400">
                <a:solidFill>
                  <a:srgbClr val="000000"/>
                </a:solidFill>
              </a:rPr>
              <a:t>        END IF;</a:t>
            </a:r>
            <a:br>
              <a:rPr lang="fr" sz="1400"/>
            </a:br>
            <a:r>
              <a:rPr lang="fr" sz="1400"/>
              <a:t>        </a:t>
            </a:r>
            <a:endParaRPr b="1" sz="1400"/>
          </a:p>
        </p:txBody>
      </p:sp>
      <p:sp>
        <p:nvSpPr>
          <p:cNvPr id="257" name="Google Shape;257;p43"/>
          <p:cNvSpPr txBox="1"/>
          <p:nvPr>
            <p:ph idx="1" type="body"/>
          </p:nvPr>
        </p:nvSpPr>
        <p:spPr>
          <a:xfrm>
            <a:off x="4572000" y="500700"/>
            <a:ext cx="4586100" cy="4455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br>
              <a:rPr lang="fr" sz="1400"/>
            </a:br>
            <a:r>
              <a:rPr lang="fr" sz="1400"/>
              <a:t>        </a:t>
            </a:r>
            <a:br>
              <a:rPr lang="fr" sz="1400"/>
            </a:br>
            <a:r>
              <a:rPr lang="fr" sz="1400"/>
              <a:t>        </a:t>
            </a:r>
            <a:r>
              <a:rPr lang="fr" sz="1400">
                <a:solidFill>
                  <a:srgbClr val="000000"/>
                </a:solidFill>
              </a:rPr>
              <a:t>SELECT p_nombre;                    -- On affiche p_nombre</a:t>
            </a:r>
            <a:br>
              <a:rPr lang="fr" sz="1400">
                <a:solidFill>
                  <a:srgbClr val="000000"/>
                </a:solidFill>
              </a:rPr>
            </a:br>
            <a:r>
              <a:rPr lang="fr" sz="1400">
                <a:solidFill>
                  <a:srgbClr val="000000"/>
                </a:solidFill>
              </a:rPr>
              <a:t>        SET v_i = v_i - 1;                  -- Attention de ne pas l'oublier</a:t>
            </a:r>
            <a:br>
              <a:rPr lang="fr" sz="1400">
                <a:solidFill>
                  <a:srgbClr val="000000"/>
                </a:solidFill>
              </a:rPr>
            </a:br>
            <a:r>
              <a:rPr lang="fr" sz="1400">
                <a:solidFill>
                  <a:srgbClr val="000000"/>
                </a:solidFill>
              </a:rPr>
              <a:t>    </a:t>
            </a:r>
            <a:br>
              <a:rPr lang="fr" sz="1400">
                <a:solidFill>
                  <a:srgbClr val="000000"/>
                </a:solidFill>
              </a:rPr>
            </a:br>
            <a:r>
              <a:rPr lang="fr" sz="1400">
                <a:solidFill>
                  <a:srgbClr val="000000"/>
                </a:solidFill>
              </a:rPr>
              <a:t>    END WHILE while1;</a:t>
            </a:r>
            <a:br>
              <a:rPr lang="fr" sz="1400">
                <a:solidFill>
                  <a:srgbClr val="000000"/>
                </a:solidFill>
              </a:rPr>
            </a:br>
            <a:br>
              <a:rPr lang="fr" sz="1400">
                <a:solidFill>
                  <a:srgbClr val="000000"/>
                </a:solidFill>
              </a:rPr>
            </a:br>
            <a:r>
              <a:rPr lang="fr" sz="1400">
                <a:solidFill>
                  <a:srgbClr val="000000"/>
                </a:solidFill>
              </a:rPr>
              <a:t>    SELECT 'Après la boucle WHILE';</a:t>
            </a:r>
            <a:br>
              <a:rPr lang="fr" sz="1400">
                <a:solidFill>
                  <a:srgbClr val="000000"/>
                </a:solidFill>
              </a:rPr>
            </a:br>
            <a:r>
              <a:rPr lang="fr" sz="1400">
                <a:solidFill>
                  <a:srgbClr val="000000"/>
                </a:solidFill>
              </a:rPr>
              <a:t>END|</a:t>
            </a:r>
            <a:br>
              <a:rPr lang="fr" sz="1400">
                <a:solidFill>
                  <a:srgbClr val="000000"/>
                </a:solidFill>
              </a:rPr>
            </a:br>
            <a:r>
              <a:rPr lang="fr" sz="1400">
                <a:solidFill>
                  <a:srgbClr val="000000"/>
                </a:solidFill>
              </a:rPr>
              <a:t>DELIMITER ;</a:t>
            </a:r>
            <a:br>
              <a:rPr lang="fr" sz="1400">
                <a:solidFill>
                  <a:srgbClr val="000000"/>
                </a:solidFill>
              </a:rPr>
            </a:br>
            <a:br>
              <a:rPr lang="fr" sz="1400">
                <a:solidFill>
                  <a:srgbClr val="000000"/>
                </a:solidFill>
              </a:rPr>
            </a:br>
            <a:r>
              <a:rPr lang="fr" sz="1400">
                <a:solidFill>
                  <a:srgbClr val="000000"/>
                </a:solidFill>
              </a:rPr>
              <a:t>CALL test_leave1(8); -- La boucle s'exécutera 1 fois</a:t>
            </a:r>
            <a:br>
              <a:rPr b="1" lang="fr" sz="1400">
                <a:solidFill>
                  <a:srgbClr val="000000"/>
                </a:solidFill>
              </a:rPr>
            </a:br>
            <a:endParaRPr b="1" sz="14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Boucles</a:t>
            </a:r>
            <a:endParaRPr/>
          </a:p>
        </p:txBody>
      </p:sp>
      <p:sp>
        <p:nvSpPr>
          <p:cNvPr id="263" name="Google Shape;263;p44"/>
          <p:cNvSpPr txBox="1"/>
          <p:nvPr>
            <p:ph idx="1" type="body"/>
          </p:nvPr>
        </p:nvSpPr>
        <p:spPr>
          <a:xfrm>
            <a:off x="138300" y="500700"/>
            <a:ext cx="8867400" cy="44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t>La boucle </a:t>
            </a:r>
            <a:r>
              <a:rPr b="1" lang="fr" u="sng"/>
              <a:t>LOOP</a:t>
            </a:r>
            <a:endParaRPr b="1" u="sng"/>
          </a:p>
          <a:p>
            <a:pPr indent="0" lvl="0" marL="0" rtl="0" algn="l">
              <a:spcBef>
                <a:spcPts val="1600"/>
              </a:spcBef>
              <a:spcAft>
                <a:spcPts val="0"/>
              </a:spcAft>
              <a:buNone/>
            </a:pPr>
            <a:r>
              <a:rPr lang="fr"/>
              <a:t>Syntaxe:</a:t>
            </a:r>
            <a:endParaRPr/>
          </a:p>
          <a:p>
            <a:pPr indent="0" lvl="0" marL="0" rtl="0" algn="l">
              <a:spcBef>
                <a:spcPts val="1600"/>
              </a:spcBef>
              <a:spcAft>
                <a:spcPts val="0"/>
              </a:spcAft>
              <a:buNone/>
            </a:pPr>
            <a:r>
              <a:rPr b="1" lang="fr"/>
              <a:t>[label:] LOOP</a:t>
            </a:r>
            <a:br>
              <a:rPr b="1" lang="fr"/>
            </a:br>
            <a:r>
              <a:rPr b="1" lang="fr"/>
              <a:t>    instructions</a:t>
            </a:r>
            <a:br>
              <a:rPr b="1" lang="fr"/>
            </a:br>
            <a:r>
              <a:rPr b="1" lang="fr"/>
              <a:t>END LOOP [label]</a:t>
            </a:r>
            <a:endParaRPr b="1"/>
          </a:p>
          <a:p>
            <a:pPr indent="0" lvl="0" marL="0" rtl="0" algn="l">
              <a:spcBef>
                <a:spcPts val="1600"/>
              </a:spcBef>
              <a:spcAft>
                <a:spcPts val="1600"/>
              </a:spcAft>
              <a:buNone/>
            </a:pPr>
            <a:r>
              <a:rPr lang="fr"/>
              <a:t>En fait, une boucle LOOP doit intégrer dans ses instructions un élément qui va la faire s'arrêter : typiquement une instruction LEAVE. Sinon, c'est une boucle infinie.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Boucles</a:t>
            </a:r>
            <a:endParaRPr/>
          </a:p>
        </p:txBody>
      </p:sp>
      <p:sp>
        <p:nvSpPr>
          <p:cNvPr id="269" name="Google Shape;269;p45"/>
          <p:cNvSpPr txBox="1"/>
          <p:nvPr>
            <p:ph idx="1" type="body"/>
          </p:nvPr>
        </p:nvSpPr>
        <p:spPr>
          <a:xfrm>
            <a:off x="138300" y="500700"/>
            <a:ext cx="8867400" cy="445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400"/>
              <a:t>DELIMITER |</a:t>
            </a:r>
            <a:br>
              <a:rPr lang="fr" sz="1400"/>
            </a:br>
            <a:r>
              <a:rPr lang="fr" sz="1400"/>
              <a:t>CREATE PROCEDURE compter_jusque_loop(IN p_nombre INT)</a:t>
            </a:r>
            <a:br>
              <a:rPr lang="fr" sz="1400"/>
            </a:br>
            <a:r>
              <a:rPr lang="fr" sz="1400"/>
              <a:t>BEGIN</a:t>
            </a:r>
            <a:br>
              <a:rPr lang="fr" sz="1400"/>
            </a:br>
            <a:r>
              <a:rPr lang="fr" sz="1400"/>
              <a:t>    DECLARE v_i INT DEFAULT 1;</a:t>
            </a:r>
            <a:br>
              <a:rPr lang="fr" sz="1400"/>
            </a:br>
            <a:br>
              <a:rPr lang="fr" sz="1400"/>
            </a:br>
            <a:r>
              <a:rPr lang="fr" sz="1400"/>
              <a:t>    boucle_loop: LOOP</a:t>
            </a:r>
            <a:br>
              <a:rPr lang="fr" sz="1400"/>
            </a:br>
            <a:r>
              <a:rPr lang="fr" sz="1400"/>
              <a:t>        SELECT v_i AS nombre; </a:t>
            </a:r>
            <a:br>
              <a:rPr lang="fr" sz="1400"/>
            </a:br>
            <a:br>
              <a:rPr lang="fr" sz="1400"/>
            </a:br>
            <a:r>
              <a:rPr lang="fr" sz="1400"/>
              <a:t>        SET v_i = v_i + 1;</a:t>
            </a:r>
            <a:br>
              <a:rPr lang="fr" sz="1400"/>
            </a:br>
            <a:br>
              <a:rPr lang="fr" sz="1400"/>
            </a:br>
            <a:r>
              <a:rPr lang="fr" sz="1400"/>
              <a:t>        IF v_i &gt; p_nombre THEN</a:t>
            </a:r>
            <a:br>
              <a:rPr lang="fr" sz="1400"/>
            </a:br>
            <a:r>
              <a:rPr lang="fr" sz="1400"/>
              <a:t>            LEAVE boucle_loop;</a:t>
            </a:r>
            <a:br>
              <a:rPr lang="fr" sz="1400"/>
            </a:br>
            <a:r>
              <a:rPr lang="fr" sz="1400"/>
              <a:t>        END IF;    </a:t>
            </a:r>
            <a:br>
              <a:rPr lang="fr" sz="1400"/>
            </a:br>
            <a:r>
              <a:rPr lang="fr" sz="1400"/>
              <a:t>    END LOOP;</a:t>
            </a:r>
            <a:br>
              <a:rPr lang="fr" sz="1400"/>
            </a:br>
            <a:r>
              <a:rPr lang="fr" sz="1400"/>
              <a:t>END |</a:t>
            </a:r>
            <a:br>
              <a:rPr lang="fr" sz="1400"/>
            </a:br>
            <a:r>
              <a:rPr lang="fr" sz="1400"/>
              <a:t>DELIMITER ;</a:t>
            </a:r>
            <a:br>
              <a:rPr lang="fr" sz="1400"/>
            </a:br>
            <a:br>
              <a:rPr lang="fr" sz="1400"/>
            </a:br>
            <a:r>
              <a:rPr lang="fr" sz="1400"/>
              <a:t>CALL compter_jusque_loop(3);</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57400" y="0"/>
            <a:ext cx="877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t>Avantages, inconvénients et usage des procédures stockées</a:t>
            </a:r>
            <a:endParaRPr sz="2000"/>
          </a:p>
        </p:txBody>
      </p:sp>
      <p:sp>
        <p:nvSpPr>
          <p:cNvPr id="275" name="Google Shape;275;p46"/>
          <p:cNvSpPr txBox="1"/>
          <p:nvPr>
            <p:ph idx="1" type="body"/>
          </p:nvPr>
        </p:nvSpPr>
        <p:spPr>
          <a:xfrm>
            <a:off x="247150" y="487800"/>
            <a:ext cx="8520600" cy="455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sz="1400"/>
              <a:t>Les procédures stockées peuvent permettre de </a:t>
            </a:r>
            <a:r>
              <a:rPr b="1" lang="fr" sz="1400"/>
              <a:t>gagner en performance</a:t>
            </a:r>
            <a:r>
              <a:rPr lang="fr" sz="1400"/>
              <a:t> en diminuant les allers-retours entre le client et le serveur. Elles peuvent également aider à </a:t>
            </a:r>
            <a:r>
              <a:rPr b="1" lang="fr" sz="1400"/>
              <a:t>sécuriser une base de données</a:t>
            </a:r>
            <a:r>
              <a:rPr lang="fr" sz="1400"/>
              <a:t> et à s'assurer que les traitements sensibles sont toujours exécutés de la même manière.</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fr" sz="1400"/>
              <a:t>Par contre, elle </a:t>
            </a:r>
            <a:r>
              <a:rPr b="1" lang="fr" sz="1400"/>
              <a:t>ajoute à la charge du serveur</a:t>
            </a:r>
            <a:r>
              <a:rPr lang="fr" sz="1400"/>
              <a:t> et sa syntaxe n'est </a:t>
            </a:r>
            <a:r>
              <a:rPr b="1" lang="fr" sz="1400"/>
              <a:t>pas toujours portable</a:t>
            </a:r>
            <a:r>
              <a:rPr lang="fr" sz="1400"/>
              <a:t> d'un SGBD à un autre.</a:t>
            </a:r>
            <a:endParaRPr sz="1400"/>
          </a:p>
          <a:p>
            <a:pPr indent="0" lvl="0" marL="0" rtl="0" algn="l">
              <a:spcBef>
                <a:spcPts val="1600"/>
              </a:spcBef>
              <a:spcAft>
                <a:spcPts val="1600"/>
              </a:spcAft>
              <a:buNone/>
            </a:pPr>
            <a:r>
              <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7"/>
          <p:cNvSpPr txBox="1"/>
          <p:nvPr>
            <p:ph type="title"/>
          </p:nvPr>
        </p:nvSpPr>
        <p:spPr>
          <a:xfrm>
            <a:off x="57400" y="0"/>
            <a:ext cx="877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t>Avantages, inconvénients et usage des procédures stockées</a:t>
            </a:r>
            <a:endParaRPr sz="2000"/>
          </a:p>
        </p:txBody>
      </p:sp>
      <p:sp>
        <p:nvSpPr>
          <p:cNvPr id="281" name="Google Shape;281;p47"/>
          <p:cNvSpPr txBox="1"/>
          <p:nvPr>
            <p:ph idx="1" type="body"/>
          </p:nvPr>
        </p:nvSpPr>
        <p:spPr>
          <a:xfrm>
            <a:off x="247150" y="487800"/>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400"/>
              <a:t>Comme souvent, tout est question d'</a:t>
            </a:r>
            <a:r>
              <a:rPr b="1" lang="fr" sz="1400"/>
              <a:t>équilibre</a:t>
            </a:r>
            <a:r>
              <a:rPr lang="fr" sz="1400"/>
              <a:t>. Il faut savoir utiliser des procédures quand c'est utile, quand on a une bonne raison de le faire. Il ne sert à rien d'en abuser.</a:t>
            </a:r>
            <a:br>
              <a:rPr lang="fr" sz="1400"/>
            </a:br>
            <a:r>
              <a:rPr lang="fr" sz="1400"/>
              <a:t>Pour une base contenant des données ultrasensibles, une bonne gestion des droits des utilisateurs couplée à l'usage de procédures stockées peut se révéler salutaire. </a:t>
            </a:r>
            <a:br>
              <a:rPr lang="fr" sz="1400"/>
            </a:br>
            <a:r>
              <a:rPr lang="fr" sz="1400"/>
              <a:t>Pour une base de données destinée à être utilisée par plusieurs applications différentes, on choisira de créer des procédures pour les traitements généraux et/ou pour lesquels la moindre erreur peut poser de gros problèmes.</a:t>
            </a:r>
            <a:br>
              <a:rPr lang="fr" sz="1400"/>
            </a:br>
            <a:r>
              <a:rPr lang="fr" sz="1400"/>
              <a:t>Pour un traitement long, impliquant de nombreuses requêtes et une logique simple, on peut sérieusement gagner en performance en le faisant dans une procédure stockée (a fortiori si ce traitement est souvent lancé).</a:t>
            </a:r>
            <a:br>
              <a:rPr lang="fr" sz="1400"/>
            </a:br>
            <a:br>
              <a:rPr lang="fr" sz="1400"/>
            </a:br>
            <a:r>
              <a:rPr lang="fr" sz="1400"/>
              <a:t>À vous de voir quelles procédures sont utiles pour votre application et vos besoins.</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136675" y="1167925"/>
            <a:ext cx="8848200" cy="19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10000"/>
              <a:t>Les Triggers</a:t>
            </a:r>
            <a:endParaRPr sz="10000"/>
          </a:p>
        </p:txBody>
      </p:sp>
      <p:sp>
        <p:nvSpPr>
          <p:cNvPr id="287" name="Google Shape;287;p48"/>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3764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Triggers</a:t>
            </a:r>
            <a:endParaRPr/>
          </a:p>
        </p:txBody>
      </p:sp>
      <p:sp>
        <p:nvSpPr>
          <p:cNvPr id="293" name="Google Shape;293;p49"/>
          <p:cNvSpPr txBox="1"/>
          <p:nvPr>
            <p:ph idx="1" type="body"/>
          </p:nvPr>
        </p:nvSpPr>
        <p:spPr>
          <a:xfrm>
            <a:off x="311700" y="572700"/>
            <a:ext cx="8520600" cy="45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a:t>
            </a:r>
            <a:r>
              <a:rPr b="1" lang="fr"/>
              <a:t>Triggers</a:t>
            </a:r>
            <a:r>
              <a:rPr lang="fr"/>
              <a:t> ou </a:t>
            </a:r>
            <a:r>
              <a:rPr b="1" lang="fr"/>
              <a:t>déclencheurs </a:t>
            </a:r>
            <a:r>
              <a:rPr lang="fr"/>
              <a:t>en français, sont des procédures attachées directementà un évênement d'une table, par exemple sur chaque insertion ou chaque suppression d'enregistrement.</a:t>
            </a:r>
            <a:br>
              <a:rPr lang="fr"/>
            </a:br>
            <a:r>
              <a:rPr lang="fr"/>
              <a:t>Un Trigger est donc rattaché à une table et à un évênement, mais on doit aussi indiquer si notre code sera déclenché avant ou après l'évênement.</a:t>
            </a:r>
            <a:endParaRPr/>
          </a:p>
          <a:p>
            <a:pPr indent="0" lvl="0" marL="0" rtl="0" algn="l">
              <a:spcBef>
                <a:spcPts val="1600"/>
              </a:spcBef>
              <a:spcAft>
                <a:spcPts val="1600"/>
              </a:spcAft>
              <a:buNone/>
            </a:pPr>
            <a:r>
              <a:t/>
            </a:r>
            <a:endParaRPr/>
          </a:p>
        </p:txBody>
      </p:sp>
      <p:sp>
        <p:nvSpPr>
          <p:cNvPr id="294" name="Google Shape;294;p49"/>
          <p:cNvSpPr txBox="1"/>
          <p:nvPr/>
        </p:nvSpPr>
        <p:spPr>
          <a:xfrm>
            <a:off x="402850" y="2425675"/>
            <a:ext cx="3481800" cy="266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a:solidFill>
                  <a:schemeClr val="dk2"/>
                </a:solidFill>
                <a:latin typeface="Proxima Nova"/>
                <a:ea typeface="Proxima Nova"/>
                <a:cs typeface="Proxima Nova"/>
                <a:sym typeface="Proxima Nova"/>
              </a:rPr>
              <a:t>DELIMITER |</a:t>
            </a:r>
            <a:br>
              <a:rPr lang="fr">
                <a:solidFill>
                  <a:schemeClr val="dk2"/>
                </a:solidFill>
                <a:latin typeface="Proxima Nova"/>
                <a:ea typeface="Proxima Nova"/>
                <a:cs typeface="Proxima Nova"/>
                <a:sym typeface="Proxima Nova"/>
              </a:rPr>
            </a:br>
            <a:br>
              <a:rPr lang="fr">
                <a:solidFill>
                  <a:schemeClr val="dk2"/>
                </a:solidFill>
                <a:latin typeface="Proxima Nova"/>
                <a:ea typeface="Proxima Nova"/>
                <a:cs typeface="Proxima Nova"/>
                <a:sym typeface="Proxima Nova"/>
              </a:rPr>
            </a:br>
            <a:r>
              <a:rPr lang="fr">
                <a:solidFill>
                  <a:schemeClr val="accent3"/>
                </a:solidFill>
                <a:latin typeface="Proxima Nova"/>
                <a:ea typeface="Proxima Nova"/>
                <a:cs typeface="Proxima Nova"/>
                <a:sym typeface="Proxima Nova"/>
              </a:rPr>
              <a:t>CREATE TRIGGER</a:t>
            </a:r>
            <a:r>
              <a:rPr lang="fr">
                <a:solidFill>
                  <a:schemeClr val="dk2"/>
                </a:solidFill>
                <a:latin typeface="Proxima Nova"/>
                <a:ea typeface="Proxima Nova"/>
                <a:cs typeface="Proxima Nova"/>
                <a:sym typeface="Proxima Nova"/>
              </a:rPr>
              <a:t> trigger_utilisateur</a:t>
            </a:r>
            <a:br>
              <a:rPr lang="fr">
                <a:solidFill>
                  <a:schemeClr val="dk2"/>
                </a:solidFill>
                <a:latin typeface="Proxima Nova"/>
                <a:ea typeface="Proxima Nova"/>
                <a:cs typeface="Proxima Nova"/>
                <a:sym typeface="Proxima Nova"/>
              </a:rPr>
            </a:br>
            <a:r>
              <a:rPr lang="fr">
                <a:solidFill>
                  <a:schemeClr val="accent3"/>
                </a:solidFill>
                <a:latin typeface="Proxima Nova"/>
                <a:ea typeface="Proxima Nova"/>
                <a:cs typeface="Proxima Nova"/>
                <a:sym typeface="Proxima Nova"/>
              </a:rPr>
              <a:t>BEFORE INSERT ON</a:t>
            </a:r>
            <a:r>
              <a:rPr lang="fr">
                <a:solidFill>
                  <a:schemeClr val="dk2"/>
                </a:solidFill>
                <a:latin typeface="Proxima Nova"/>
                <a:ea typeface="Proxima Nova"/>
                <a:cs typeface="Proxima Nova"/>
                <a:sym typeface="Proxima Nova"/>
              </a:rPr>
              <a:t> utilisateur</a:t>
            </a:r>
            <a:br>
              <a:rPr lang="fr">
                <a:solidFill>
                  <a:schemeClr val="dk2"/>
                </a:solidFill>
                <a:latin typeface="Proxima Nova"/>
                <a:ea typeface="Proxima Nova"/>
                <a:cs typeface="Proxima Nova"/>
                <a:sym typeface="Proxima Nova"/>
              </a:rPr>
            </a:br>
            <a:r>
              <a:rPr lang="fr">
                <a:solidFill>
                  <a:schemeClr val="accent3"/>
                </a:solidFill>
                <a:latin typeface="Proxima Nova"/>
                <a:ea typeface="Proxima Nova"/>
                <a:cs typeface="Proxima Nova"/>
                <a:sym typeface="Proxima Nova"/>
              </a:rPr>
              <a:t>FOR EACH ROW</a:t>
            </a:r>
            <a:br>
              <a:rPr lang="fr">
                <a:solidFill>
                  <a:schemeClr val="dk2"/>
                </a:solidFill>
                <a:latin typeface="Proxima Nova"/>
                <a:ea typeface="Proxima Nova"/>
                <a:cs typeface="Proxima Nova"/>
                <a:sym typeface="Proxima Nova"/>
              </a:rPr>
            </a:br>
            <a:r>
              <a:rPr lang="fr">
                <a:solidFill>
                  <a:schemeClr val="accent3"/>
                </a:solidFill>
                <a:latin typeface="Proxima Nova"/>
                <a:ea typeface="Proxima Nova"/>
                <a:cs typeface="Proxima Nova"/>
                <a:sym typeface="Proxima Nova"/>
              </a:rPr>
              <a:t>BEGIN</a:t>
            </a:r>
            <a:br>
              <a:rPr lang="fr">
                <a:solidFill>
                  <a:schemeClr val="dk2"/>
                </a:solidFill>
                <a:latin typeface="Proxima Nova"/>
                <a:ea typeface="Proxima Nova"/>
                <a:cs typeface="Proxima Nova"/>
                <a:sym typeface="Proxima Nova"/>
              </a:rPr>
            </a:br>
            <a:r>
              <a:rPr lang="fr">
                <a:solidFill>
                  <a:schemeClr val="dk2"/>
                </a:solidFill>
                <a:latin typeface="Proxima Nova"/>
                <a:ea typeface="Proxima Nova"/>
                <a:cs typeface="Proxima Nova"/>
                <a:sym typeface="Proxima Nova"/>
              </a:rPr>
              <a:t>    [Actions à réaliser]</a:t>
            </a:r>
            <a:br>
              <a:rPr lang="fr">
                <a:solidFill>
                  <a:schemeClr val="dk2"/>
                </a:solidFill>
                <a:latin typeface="Proxima Nova"/>
                <a:ea typeface="Proxima Nova"/>
                <a:cs typeface="Proxima Nova"/>
                <a:sym typeface="Proxima Nova"/>
              </a:rPr>
            </a:br>
            <a:r>
              <a:rPr lang="fr">
                <a:solidFill>
                  <a:schemeClr val="accent3"/>
                </a:solidFill>
                <a:latin typeface="Proxima Nova"/>
                <a:ea typeface="Proxima Nova"/>
                <a:cs typeface="Proxima Nova"/>
                <a:sym typeface="Proxima Nova"/>
              </a:rPr>
              <a:t>END</a:t>
            </a:r>
            <a:r>
              <a:rPr lang="fr">
                <a:solidFill>
                  <a:schemeClr val="dk2"/>
                </a:solidFill>
                <a:latin typeface="Proxima Nova"/>
                <a:ea typeface="Proxima Nova"/>
                <a:cs typeface="Proxima Nova"/>
                <a:sym typeface="Proxima Nova"/>
              </a:rPr>
              <a:t> |</a:t>
            </a:r>
            <a:br>
              <a:rPr lang="fr">
                <a:solidFill>
                  <a:schemeClr val="dk2"/>
                </a:solidFill>
                <a:latin typeface="Proxima Nova"/>
                <a:ea typeface="Proxima Nova"/>
                <a:cs typeface="Proxima Nova"/>
                <a:sym typeface="Proxima Nova"/>
              </a:rPr>
            </a:br>
            <a:br>
              <a:rPr lang="fr">
                <a:solidFill>
                  <a:schemeClr val="dk2"/>
                </a:solidFill>
                <a:latin typeface="Proxima Nova"/>
                <a:ea typeface="Proxima Nova"/>
                <a:cs typeface="Proxima Nova"/>
                <a:sym typeface="Proxima Nova"/>
              </a:rPr>
            </a:br>
            <a:r>
              <a:rPr lang="fr">
                <a:solidFill>
                  <a:schemeClr val="dk2"/>
                </a:solidFill>
                <a:latin typeface="Proxima Nova"/>
                <a:ea typeface="Proxima Nova"/>
                <a:cs typeface="Proxima Nova"/>
                <a:sym typeface="Proxima Nova"/>
              </a:rPr>
              <a:t>DELIMITER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3764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Triggers</a:t>
            </a:r>
            <a:endParaRPr/>
          </a:p>
        </p:txBody>
      </p:sp>
      <p:sp>
        <p:nvSpPr>
          <p:cNvPr id="300" name="Google Shape;300;p50"/>
          <p:cNvSpPr txBox="1"/>
          <p:nvPr>
            <p:ph idx="1" type="body"/>
          </p:nvPr>
        </p:nvSpPr>
        <p:spPr>
          <a:xfrm>
            <a:off x="311700" y="572700"/>
            <a:ext cx="8520600" cy="45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Exemple:</a:t>
            </a:r>
            <a:endParaRPr/>
          </a:p>
          <a:p>
            <a:pPr indent="0" lvl="0" marL="0" rtl="0" algn="l">
              <a:spcBef>
                <a:spcPts val="1600"/>
              </a:spcBef>
              <a:spcAft>
                <a:spcPts val="0"/>
              </a:spcAft>
              <a:buNone/>
            </a:pPr>
            <a:r>
              <a:rPr lang="fr"/>
              <a:t>Si vous souhaitez savoir quand de nouveaux utilisateurs ont été insérés dans la table utilisateur il vous faudra créer un Trigger qui insérera une date dans une table différente. Ainsi, il faut commencer par créer une seconde table qui servira à lister les dates d’insertion des utilisateurs.</a:t>
            </a:r>
            <a:endParaRPr/>
          </a:p>
          <a:p>
            <a:pPr indent="0" lvl="0" marL="0" rtl="0" algn="l">
              <a:spcBef>
                <a:spcPts val="1600"/>
              </a:spcBef>
              <a:spcAft>
                <a:spcPts val="1600"/>
              </a:spcAft>
              <a:buNone/>
            </a:pPr>
            <a:r>
              <a:t/>
            </a:r>
            <a:endParaRPr/>
          </a:p>
        </p:txBody>
      </p:sp>
      <p:sp>
        <p:nvSpPr>
          <p:cNvPr id="301" name="Google Shape;301;p50"/>
          <p:cNvSpPr txBox="1"/>
          <p:nvPr/>
        </p:nvSpPr>
        <p:spPr>
          <a:xfrm>
            <a:off x="495750" y="2621325"/>
            <a:ext cx="3907200" cy="104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200">
                <a:solidFill>
                  <a:srgbClr val="434343"/>
                </a:solidFill>
                <a:latin typeface="Proxima Nova"/>
                <a:ea typeface="Proxima Nova"/>
                <a:cs typeface="Proxima Nova"/>
                <a:sym typeface="Proxima Nova"/>
              </a:rPr>
              <a:t>CREATE TABLE</a:t>
            </a:r>
            <a:r>
              <a:rPr lang="fr" sz="1200">
                <a:solidFill>
                  <a:schemeClr val="dk2"/>
                </a:solidFill>
                <a:latin typeface="Proxima Nova"/>
                <a:ea typeface="Proxima Nova"/>
                <a:cs typeface="Proxima Nova"/>
                <a:sym typeface="Proxima Nova"/>
              </a:rPr>
              <a:t> date_utilisateur(</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id              Int(20) Auto_Increment </a:t>
            </a:r>
            <a:r>
              <a:rPr lang="fr" sz="1200">
                <a:solidFill>
                  <a:srgbClr val="434343"/>
                </a:solidFill>
                <a:latin typeface="Proxima Nova"/>
                <a:ea typeface="Proxima Nova"/>
                <a:cs typeface="Proxima Nova"/>
                <a:sym typeface="Proxima Nova"/>
              </a:rPr>
              <a:t>PRIMARY KEY</a:t>
            </a:r>
            <a:r>
              <a:rPr lang="fr" sz="1200">
                <a:solidFill>
                  <a:schemeClr val="dk2"/>
                </a:solidFill>
                <a:latin typeface="Proxima Nova"/>
                <a:ea typeface="Proxima Nova"/>
                <a:cs typeface="Proxima Nova"/>
                <a:sym typeface="Proxima Nova"/>
              </a:rPr>
              <a:t>,</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        date_insertion  DATE</a:t>
            </a:r>
            <a:br>
              <a:rPr lang="fr" sz="1200">
                <a:solidFill>
                  <a:schemeClr val="dk2"/>
                </a:solidFill>
                <a:latin typeface="Proxima Nova"/>
                <a:ea typeface="Proxima Nova"/>
                <a:cs typeface="Proxima Nova"/>
                <a:sym typeface="Proxima Nova"/>
              </a:rPr>
            </a:br>
            <a:r>
              <a:rPr lang="fr" sz="1200">
                <a:solidFill>
                  <a:schemeClr val="dk2"/>
                </a:solidFill>
                <a:latin typeface="Proxima Nova"/>
                <a:ea typeface="Proxima Nova"/>
                <a:cs typeface="Proxima Nova"/>
                <a:sym typeface="Proxima Nova"/>
              </a:rPr>
              <a:t>)ENGINE=InnoDB DEFAULT CHARSET=utf8;</a:t>
            </a:r>
            <a:endParaRPr sz="1200">
              <a:solidFill>
                <a:schemeClr val="dk2"/>
              </a:solidFill>
              <a:latin typeface="Proxima Nova"/>
              <a:ea typeface="Proxima Nova"/>
              <a:cs typeface="Proxima Nova"/>
              <a:sym typeface="Proxima Nova"/>
            </a:endParaRPr>
          </a:p>
          <a:p>
            <a:pPr indent="0" lvl="0" marL="0" rtl="0" algn="l">
              <a:spcBef>
                <a:spcPts val="1600"/>
              </a:spcBef>
              <a:spcAft>
                <a:spcPts val="0"/>
              </a:spcAft>
              <a:buNone/>
            </a:pPr>
            <a:r>
              <a:t/>
            </a:r>
            <a:endParaRPr sz="1200"/>
          </a:p>
        </p:txBody>
      </p:sp>
      <p:sp>
        <p:nvSpPr>
          <p:cNvPr id="302" name="Google Shape;302;p50"/>
          <p:cNvSpPr txBox="1"/>
          <p:nvPr/>
        </p:nvSpPr>
        <p:spPr>
          <a:xfrm>
            <a:off x="4618875" y="2230225"/>
            <a:ext cx="4433700" cy="2787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a:solidFill>
                  <a:schemeClr val="dk2"/>
                </a:solidFill>
                <a:latin typeface="Proxima Nova"/>
                <a:ea typeface="Proxima Nova"/>
                <a:cs typeface="Proxima Nova"/>
                <a:sym typeface="Proxima Nova"/>
              </a:rPr>
              <a:t>DELIMITER |</a:t>
            </a:r>
            <a:br>
              <a:rPr lang="fr">
                <a:solidFill>
                  <a:schemeClr val="dk2"/>
                </a:solidFill>
                <a:latin typeface="Proxima Nova"/>
                <a:ea typeface="Proxima Nova"/>
                <a:cs typeface="Proxima Nova"/>
                <a:sym typeface="Proxima Nova"/>
              </a:rPr>
            </a:br>
            <a:br>
              <a:rPr lang="fr">
                <a:solidFill>
                  <a:schemeClr val="dk2"/>
                </a:solidFill>
                <a:latin typeface="Proxima Nova"/>
                <a:ea typeface="Proxima Nova"/>
                <a:cs typeface="Proxima Nova"/>
                <a:sym typeface="Proxima Nova"/>
              </a:rPr>
            </a:br>
            <a:r>
              <a:rPr lang="fr">
                <a:solidFill>
                  <a:schemeClr val="accent3"/>
                </a:solidFill>
                <a:latin typeface="Proxima Nova"/>
                <a:ea typeface="Proxima Nova"/>
                <a:cs typeface="Proxima Nova"/>
                <a:sym typeface="Proxima Nova"/>
              </a:rPr>
              <a:t>CREATE TRIGGER</a:t>
            </a:r>
            <a:r>
              <a:rPr lang="fr">
                <a:solidFill>
                  <a:schemeClr val="dk2"/>
                </a:solidFill>
                <a:latin typeface="Proxima Nova"/>
                <a:ea typeface="Proxima Nova"/>
                <a:cs typeface="Proxima Nova"/>
                <a:sym typeface="Proxima Nova"/>
              </a:rPr>
              <a:t> trigger_utilisateur</a:t>
            </a:r>
            <a:br>
              <a:rPr lang="fr">
                <a:solidFill>
                  <a:schemeClr val="dk2"/>
                </a:solidFill>
                <a:latin typeface="Proxima Nova"/>
                <a:ea typeface="Proxima Nova"/>
                <a:cs typeface="Proxima Nova"/>
                <a:sym typeface="Proxima Nova"/>
              </a:rPr>
            </a:br>
            <a:r>
              <a:rPr lang="fr">
                <a:solidFill>
                  <a:schemeClr val="accent3"/>
                </a:solidFill>
                <a:latin typeface="Proxima Nova"/>
                <a:ea typeface="Proxima Nova"/>
                <a:cs typeface="Proxima Nova"/>
                <a:sym typeface="Proxima Nova"/>
              </a:rPr>
              <a:t>BEFORE INSERT ON</a:t>
            </a:r>
            <a:r>
              <a:rPr lang="fr">
                <a:solidFill>
                  <a:schemeClr val="dk2"/>
                </a:solidFill>
                <a:latin typeface="Proxima Nova"/>
                <a:ea typeface="Proxima Nova"/>
                <a:cs typeface="Proxima Nova"/>
                <a:sym typeface="Proxima Nova"/>
              </a:rPr>
              <a:t> utilisateur</a:t>
            </a:r>
            <a:br>
              <a:rPr lang="fr">
                <a:solidFill>
                  <a:schemeClr val="dk2"/>
                </a:solidFill>
                <a:latin typeface="Proxima Nova"/>
                <a:ea typeface="Proxima Nova"/>
                <a:cs typeface="Proxima Nova"/>
                <a:sym typeface="Proxima Nova"/>
              </a:rPr>
            </a:br>
            <a:r>
              <a:rPr lang="fr">
                <a:solidFill>
                  <a:schemeClr val="accent3"/>
                </a:solidFill>
                <a:latin typeface="Proxima Nova"/>
                <a:ea typeface="Proxima Nova"/>
                <a:cs typeface="Proxima Nova"/>
                <a:sym typeface="Proxima Nova"/>
              </a:rPr>
              <a:t>FOR EACH ROW</a:t>
            </a:r>
            <a:br>
              <a:rPr lang="fr">
                <a:solidFill>
                  <a:schemeClr val="dk2"/>
                </a:solidFill>
                <a:latin typeface="Proxima Nova"/>
                <a:ea typeface="Proxima Nova"/>
                <a:cs typeface="Proxima Nova"/>
                <a:sym typeface="Proxima Nova"/>
              </a:rPr>
            </a:br>
            <a:r>
              <a:rPr lang="fr">
                <a:solidFill>
                  <a:schemeClr val="accent3"/>
                </a:solidFill>
                <a:latin typeface="Proxima Nova"/>
                <a:ea typeface="Proxima Nova"/>
                <a:cs typeface="Proxima Nova"/>
                <a:sym typeface="Proxima Nova"/>
              </a:rPr>
              <a:t>BEGIN</a:t>
            </a:r>
            <a:br>
              <a:rPr lang="fr">
                <a:solidFill>
                  <a:schemeClr val="dk2"/>
                </a:solidFill>
                <a:latin typeface="Proxima Nova"/>
                <a:ea typeface="Proxima Nova"/>
                <a:cs typeface="Proxima Nova"/>
                <a:sym typeface="Proxima Nova"/>
              </a:rPr>
            </a:br>
            <a:r>
              <a:rPr lang="fr">
                <a:solidFill>
                  <a:schemeClr val="dk2"/>
                </a:solidFill>
                <a:latin typeface="Proxima Nova"/>
                <a:ea typeface="Proxima Nova"/>
                <a:cs typeface="Proxima Nova"/>
                <a:sym typeface="Proxima Nova"/>
              </a:rPr>
              <a:t>    </a:t>
            </a:r>
            <a:r>
              <a:rPr lang="fr">
                <a:solidFill>
                  <a:schemeClr val="accent3"/>
                </a:solidFill>
                <a:latin typeface="Proxima Nova"/>
                <a:ea typeface="Proxima Nova"/>
                <a:cs typeface="Proxima Nova"/>
                <a:sym typeface="Proxima Nova"/>
              </a:rPr>
              <a:t>INSERT INTO</a:t>
            </a:r>
            <a:r>
              <a:rPr lang="fr">
                <a:solidFill>
                  <a:schemeClr val="dk2"/>
                </a:solidFill>
                <a:latin typeface="Proxima Nova"/>
                <a:ea typeface="Proxima Nova"/>
                <a:cs typeface="Proxima Nova"/>
                <a:sym typeface="Proxima Nova"/>
              </a:rPr>
              <a:t> date_utilisateur </a:t>
            </a:r>
            <a:r>
              <a:rPr lang="fr">
                <a:solidFill>
                  <a:schemeClr val="accent3"/>
                </a:solidFill>
                <a:latin typeface="Proxima Nova"/>
                <a:ea typeface="Proxima Nova"/>
                <a:cs typeface="Proxima Nova"/>
                <a:sym typeface="Proxima Nova"/>
              </a:rPr>
              <a:t>VALUES</a:t>
            </a:r>
            <a:r>
              <a:rPr lang="fr">
                <a:solidFill>
                  <a:schemeClr val="dk2"/>
                </a:solidFill>
                <a:latin typeface="Proxima Nova"/>
                <a:ea typeface="Proxima Nova"/>
                <a:cs typeface="Proxima Nova"/>
                <a:sym typeface="Proxima Nova"/>
              </a:rPr>
              <a:t>("", NOW());</a:t>
            </a:r>
            <a:endParaRPr>
              <a:solidFill>
                <a:schemeClr val="dk2"/>
              </a:solidFill>
              <a:latin typeface="Proxima Nova"/>
              <a:ea typeface="Proxima Nova"/>
              <a:cs typeface="Proxima Nova"/>
              <a:sym typeface="Proxima Nova"/>
            </a:endParaRPr>
          </a:p>
          <a:p>
            <a:pPr indent="0" lvl="0" marL="0" rtl="0" algn="l">
              <a:lnSpc>
                <a:spcPct val="115000"/>
              </a:lnSpc>
              <a:spcBef>
                <a:spcPts val="1600"/>
              </a:spcBef>
              <a:spcAft>
                <a:spcPts val="1600"/>
              </a:spcAft>
              <a:buNone/>
            </a:pPr>
            <a:r>
              <a:rPr lang="fr">
                <a:solidFill>
                  <a:schemeClr val="accent3"/>
                </a:solidFill>
                <a:latin typeface="Proxima Nova"/>
                <a:ea typeface="Proxima Nova"/>
                <a:cs typeface="Proxima Nova"/>
                <a:sym typeface="Proxima Nova"/>
              </a:rPr>
              <a:t>END</a:t>
            </a:r>
            <a:r>
              <a:rPr lang="fr">
                <a:solidFill>
                  <a:schemeClr val="dk2"/>
                </a:solidFill>
                <a:latin typeface="Proxima Nova"/>
                <a:ea typeface="Proxima Nova"/>
                <a:cs typeface="Proxima Nova"/>
                <a:sym typeface="Proxima Nova"/>
              </a:rPr>
              <a:t> |</a:t>
            </a:r>
            <a:br>
              <a:rPr lang="fr">
                <a:solidFill>
                  <a:schemeClr val="dk2"/>
                </a:solidFill>
                <a:latin typeface="Proxima Nova"/>
                <a:ea typeface="Proxima Nova"/>
                <a:cs typeface="Proxima Nova"/>
                <a:sym typeface="Proxima Nova"/>
              </a:rPr>
            </a:br>
            <a:br>
              <a:rPr lang="fr">
                <a:solidFill>
                  <a:schemeClr val="dk2"/>
                </a:solidFill>
                <a:latin typeface="Proxima Nova"/>
                <a:ea typeface="Proxima Nova"/>
                <a:cs typeface="Proxima Nova"/>
                <a:sym typeface="Proxima Nova"/>
              </a:rPr>
            </a:br>
            <a:r>
              <a:rPr lang="fr">
                <a:solidFill>
                  <a:schemeClr val="dk2"/>
                </a:solidFill>
                <a:latin typeface="Proxima Nova"/>
                <a:ea typeface="Proxima Nova"/>
                <a:cs typeface="Proxima Nova"/>
                <a:sym typeface="Proxima Nova"/>
              </a:rPr>
              <a:t>DELIMITER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3764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Triggers</a:t>
            </a:r>
            <a:endParaRPr/>
          </a:p>
        </p:txBody>
      </p:sp>
      <p:sp>
        <p:nvSpPr>
          <p:cNvPr id="308" name="Google Shape;308;p51"/>
          <p:cNvSpPr txBox="1"/>
          <p:nvPr>
            <p:ph idx="1" type="body"/>
          </p:nvPr>
        </p:nvSpPr>
        <p:spPr>
          <a:xfrm>
            <a:off x="311700" y="572700"/>
            <a:ext cx="8520600" cy="45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avons maintenant un Trigger qui va insérer une ligne dans la table date_utilisateur pour chaque ligne insérée dans la table utilisateur.</a:t>
            </a:r>
            <a:br>
              <a:rPr lang="fr"/>
            </a:br>
            <a:br>
              <a:rPr lang="fr"/>
            </a:br>
            <a:r>
              <a:rPr lang="fr"/>
              <a:t>Voici le résultat sous MySQL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Procédures stockées</a:t>
            </a:r>
            <a:endParaRPr/>
          </a:p>
        </p:txBody>
      </p:sp>
      <p:sp>
        <p:nvSpPr>
          <p:cNvPr id="75" name="Google Shape;75;p16"/>
          <p:cNvSpPr txBox="1"/>
          <p:nvPr>
            <p:ph idx="1" type="body"/>
          </p:nvPr>
        </p:nvSpPr>
        <p:spPr>
          <a:xfrm>
            <a:off x="311700" y="666600"/>
            <a:ext cx="8520600" cy="433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La </a:t>
            </a:r>
            <a:r>
              <a:rPr b="1" lang="fr"/>
              <a:t>procédure </a:t>
            </a:r>
            <a:r>
              <a:rPr lang="fr"/>
              <a:t>ne retourne pas en principe* de valeur alors qu’une fonction retourne elle un résultat.</a:t>
            </a:r>
            <a:br>
              <a:rPr lang="fr"/>
            </a:br>
            <a:r>
              <a:rPr lang="fr"/>
              <a:t>* la procédure peut tout de même retourner un jeu d’enregistrements via une requête SELECT…</a:t>
            </a:r>
            <a:br>
              <a:rPr lang="fr"/>
            </a:br>
            <a:br>
              <a:rPr lang="fr"/>
            </a:br>
            <a:r>
              <a:rPr lang="fr"/>
              <a:t>Par exemple, les banques utilisent les procédures stockées pour toutes les opérations standards.</a:t>
            </a:r>
            <a:br>
              <a:rPr lang="fr"/>
            </a:br>
            <a:r>
              <a:rPr lang="fr"/>
              <a:t>Cela conduit à un environnement cohérent et sécurisé, car les procédures assurent que les opérations sont correctement </a:t>
            </a:r>
            <a:r>
              <a:rPr lang="fr"/>
              <a:t>faites</a:t>
            </a:r>
            <a:r>
              <a:rPr lang="fr"/>
              <a:t> et enregistrées. Dans une telle configuration, les applications et les utilisateurs n’ont aucun accès direct aux tables, mais passent par des procédures stockées pré-définies.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2"/>
          <p:cNvSpPr txBox="1"/>
          <p:nvPr>
            <p:ph type="title"/>
          </p:nvPr>
        </p:nvSpPr>
        <p:spPr>
          <a:xfrm>
            <a:off x="3764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Triggers</a:t>
            </a:r>
            <a:endParaRPr/>
          </a:p>
        </p:txBody>
      </p:sp>
      <p:sp>
        <p:nvSpPr>
          <p:cNvPr id="314" name="Google Shape;314;p52"/>
          <p:cNvSpPr txBox="1"/>
          <p:nvPr>
            <p:ph idx="1" type="body"/>
          </p:nvPr>
        </p:nvSpPr>
        <p:spPr>
          <a:xfrm>
            <a:off x="311700" y="572700"/>
            <a:ext cx="8520600" cy="45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avons maintenant un Trigger qui va insérer une ligne dans la table date_utilisateur pour chaque ligne insérée dans la table utilisateur.</a:t>
            </a:r>
            <a:br>
              <a:rPr lang="fr"/>
            </a:br>
            <a:br>
              <a:rPr lang="fr"/>
            </a:br>
            <a:r>
              <a:rPr lang="fr"/>
              <a:t>Voici le résultat sous MySQL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Création d'une procédure</a:t>
            </a:r>
            <a:endParaRPr/>
          </a:p>
        </p:txBody>
      </p:sp>
      <p:sp>
        <p:nvSpPr>
          <p:cNvPr id="81" name="Google Shape;81;p17"/>
          <p:cNvSpPr txBox="1"/>
          <p:nvPr>
            <p:ph idx="1" type="body"/>
          </p:nvPr>
        </p:nvSpPr>
        <p:spPr>
          <a:xfrm>
            <a:off x="311700" y="666600"/>
            <a:ext cx="8520600" cy="43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Syntaxe:</a:t>
            </a:r>
            <a:endParaRPr/>
          </a:p>
          <a:p>
            <a:pPr indent="0" lvl="0" marL="0" rtl="0" algn="l">
              <a:spcBef>
                <a:spcPts val="1600"/>
              </a:spcBef>
              <a:spcAft>
                <a:spcPts val="0"/>
              </a:spcAft>
              <a:buNone/>
            </a:pPr>
            <a:r>
              <a:rPr b="1" i="1" lang="fr">
                <a:solidFill>
                  <a:schemeClr val="accent3"/>
                </a:solidFill>
              </a:rPr>
              <a:t>CREATE PROCEDURE nom_de_la_procedure([parametres])</a:t>
            </a:r>
            <a:endParaRPr b="1" i="1">
              <a:solidFill>
                <a:schemeClr val="accent3"/>
              </a:solidFill>
            </a:endParaRPr>
          </a:p>
          <a:p>
            <a:pPr indent="0" lvl="0" marL="0" rtl="0" algn="l">
              <a:spcBef>
                <a:spcPts val="1600"/>
              </a:spcBef>
              <a:spcAft>
                <a:spcPts val="0"/>
              </a:spcAft>
              <a:buNone/>
            </a:pPr>
            <a:r>
              <a:rPr b="1" i="1" lang="fr">
                <a:solidFill>
                  <a:schemeClr val="accent3"/>
                </a:solidFill>
              </a:rPr>
              <a:t>corps de la procédure;</a:t>
            </a:r>
            <a:endParaRPr b="1" i="1">
              <a:solidFill>
                <a:schemeClr val="accent3"/>
              </a:solidFill>
            </a:endParaRPr>
          </a:p>
          <a:p>
            <a:pPr indent="0" lvl="0" marL="0" rtl="0" algn="l">
              <a:spcBef>
                <a:spcPts val="1600"/>
              </a:spcBef>
              <a:spcAft>
                <a:spcPts val="0"/>
              </a:spcAft>
              <a:buNone/>
            </a:pPr>
            <a:r>
              <a:rPr lang="fr">
                <a:solidFill>
                  <a:srgbClr val="434343"/>
                </a:solidFill>
              </a:rPr>
              <a:t>    Les noms des procédures stockées ne sont pas sensibles à la casse.</a:t>
            </a:r>
            <a:endParaRPr>
              <a:solidFill>
                <a:srgbClr val="434343"/>
              </a:solidFill>
            </a:endParaRPr>
          </a:p>
          <a:p>
            <a:pPr indent="0" lvl="0" marL="0" rtl="0" algn="l">
              <a:spcBef>
                <a:spcPts val="1600"/>
              </a:spcBef>
              <a:spcAft>
                <a:spcPts val="1600"/>
              </a:spcAft>
              <a:buNone/>
            </a:pPr>
            <a:r>
              <a:t/>
            </a:r>
            <a:endParaRPr/>
          </a:p>
        </p:txBody>
      </p:sp>
      <p:sp>
        <p:nvSpPr>
          <p:cNvPr id="82" name="Google Shape;82;p17"/>
          <p:cNvSpPr/>
          <p:nvPr/>
        </p:nvSpPr>
        <p:spPr>
          <a:xfrm>
            <a:off x="421750" y="2219950"/>
            <a:ext cx="195480" cy="351810"/>
          </a:xfrm>
          <a:prstGeom prst="lightningBol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Création d'une procédure</a:t>
            </a:r>
            <a:endParaRPr/>
          </a:p>
        </p:txBody>
      </p:sp>
      <p:pic>
        <p:nvPicPr>
          <p:cNvPr id="88" name="Google Shape;88;p18"/>
          <p:cNvPicPr preferRelativeResize="0"/>
          <p:nvPr/>
        </p:nvPicPr>
        <p:blipFill>
          <a:blip r:embed="rId3">
            <a:alphaModFix/>
          </a:blip>
          <a:stretch>
            <a:fillRect/>
          </a:stretch>
        </p:blipFill>
        <p:spPr>
          <a:xfrm>
            <a:off x="1081088" y="695325"/>
            <a:ext cx="6981825" cy="375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Création d'une procédure</a:t>
            </a:r>
            <a:endParaRPr/>
          </a:p>
        </p:txBody>
      </p:sp>
      <p:sp>
        <p:nvSpPr>
          <p:cNvPr id="94" name="Google Shape;94;p19"/>
          <p:cNvSpPr txBox="1"/>
          <p:nvPr>
            <p:ph idx="1" type="body"/>
          </p:nvPr>
        </p:nvSpPr>
        <p:spPr>
          <a:xfrm>
            <a:off x="311700" y="666600"/>
            <a:ext cx="8520600" cy="43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BEGIN </a:t>
            </a:r>
            <a:r>
              <a:rPr lang="fr"/>
              <a:t> et </a:t>
            </a:r>
            <a:r>
              <a:rPr b="1" lang="fr"/>
              <a:t>END</a:t>
            </a:r>
            <a:r>
              <a:rPr lang="fr"/>
              <a:t>: Pour délimiter un bloc d'instructions (qui peut donc contenir plus d'une instruction).</a:t>
            </a:r>
            <a:endParaRPr/>
          </a:p>
          <a:p>
            <a:pPr indent="0" lvl="0" marL="0" rtl="0" algn="l">
              <a:spcBef>
                <a:spcPts val="1600"/>
              </a:spcBef>
              <a:spcAft>
                <a:spcPts val="0"/>
              </a:spcAft>
              <a:buNone/>
            </a:pPr>
            <a:r>
              <a:rPr b="1" lang="fr"/>
              <a:t>DELIMITER</a:t>
            </a:r>
            <a:r>
              <a:rPr lang="fr"/>
              <a:t>: permet de délimiter les instructions. Le délimiteur par défaut est le caractère point-virgule </a:t>
            </a:r>
            <a:r>
              <a:rPr b="1" lang="fr"/>
              <a:t>;</a:t>
            </a:r>
            <a:endParaRPr b="1"/>
          </a:p>
          <a:p>
            <a:pPr indent="0" lvl="0" marL="0" rtl="0" algn="l">
              <a:spcBef>
                <a:spcPts val="1600"/>
              </a:spcBef>
              <a:spcAft>
                <a:spcPts val="0"/>
              </a:spcAft>
              <a:buNone/>
            </a:pPr>
            <a:r>
              <a:rPr lang="fr"/>
              <a:t>Les deux délimiteurs suivants sont les plus couramment utilisés :</a:t>
            </a:r>
            <a:br>
              <a:rPr lang="fr"/>
            </a:br>
            <a:br>
              <a:rPr lang="fr"/>
            </a:br>
            <a:r>
              <a:rPr lang="fr"/>
              <a:t>DELIMITER //</a:t>
            </a:r>
            <a:br>
              <a:rPr lang="fr"/>
            </a:br>
            <a:r>
              <a:rPr lang="fr"/>
              <a:t>DELIMITER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fr"/>
              <a:t>Pour appeler le </a:t>
            </a:r>
            <a:r>
              <a:rPr lang="fr"/>
              <a:t>procedure</a:t>
            </a:r>
            <a:r>
              <a:rPr lang="fr"/>
              <a:t> : </a:t>
            </a:r>
            <a:r>
              <a:rPr b="1" lang="fr">
                <a:solidFill>
                  <a:srgbClr val="434343"/>
                </a:solidFill>
              </a:rPr>
              <a:t>CALL affiche_produits()</a:t>
            </a:r>
            <a:endParaRPr b="1">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Création d'une procédure</a:t>
            </a:r>
            <a:endParaRPr/>
          </a:p>
        </p:txBody>
      </p:sp>
      <p:sp>
        <p:nvSpPr>
          <p:cNvPr id="100" name="Google Shape;100;p20"/>
          <p:cNvSpPr txBox="1"/>
          <p:nvPr>
            <p:ph idx="1" type="body"/>
          </p:nvPr>
        </p:nvSpPr>
        <p:spPr>
          <a:xfrm>
            <a:off x="311700" y="666600"/>
            <a:ext cx="8520600" cy="433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Pour appeler le procedure : </a:t>
            </a:r>
            <a:r>
              <a:rPr b="1" lang="fr">
                <a:solidFill>
                  <a:srgbClr val="434343"/>
                </a:solidFill>
              </a:rPr>
              <a:t>CALL affiche_produits()</a:t>
            </a:r>
            <a:endParaRPr b="1">
              <a:solidFill>
                <a:srgbClr val="434343"/>
              </a:solidFill>
            </a:endParaRPr>
          </a:p>
        </p:txBody>
      </p:sp>
      <p:pic>
        <p:nvPicPr>
          <p:cNvPr id="101" name="Google Shape;101;p20"/>
          <p:cNvPicPr preferRelativeResize="0"/>
          <p:nvPr/>
        </p:nvPicPr>
        <p:blipFill>
          <a:blip r:embed="rId3">
            <a:alphaModFix/>
          </a:blip>
          <a:stretch>
            <a:fillRect/>
          </a:stretch>
        </p:blipFill>
        <p:spPr>
          <a:xfrm>
            <a:off x="2043113" y="1243188"/>
            <a:ext cx="5057775" cy="383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Exercice</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Ecrire une procédure qui renvoie le nom, prénom et le salaire des employés.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