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76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8A44759C-DDFC-6236-92D8-0CF88469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C3966BC7-95B0-7179-74AC-FF427A3D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0413B3F-226D-26C9-3C4E-9241EF6A7AE6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215900" y="812800"/>
            <a:ext cx="7123113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1C01360-45C8-23B0-0F64-F7DDBD2E89D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LID4096" altLang="LID4096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6AA95AC-669E-7D0C-5ABD-AD9CA42D6F2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LID4096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25F7D5C-8DC8-1818-1EC0-B0C1AC71C0A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LID4096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05F4CBA-6A8D-57FD-6D00-B8D5E5BA0CA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LID4096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9EEEC2-D0D3-AF33-9294-F1E21C5349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9C2C3D6C-EAB8-43BD-9659-9697FCFDCB8F}" type="slidenum">
              <a:rPr lang="en-IN" altLang="LID4096"/>
              <a:pPr/>
              <a:t>‹#›</a:t>
            </a:fld>
            <a:endParaRPr lang="en-IN" altLang="LID4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C9BA194-CE27-4061-8F4E-1CD259F574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B5C284-6DC4-4CEB-A502-10AD50557A71}" type="slidenum">
              <a:rPr lang="en-IN" altLang="LID4096"/>
              <a:pPr/>
              <a:t>1</a:t>
            </a:fld>
            <a:endParaRPr lang="en-IN" altLang="LID4096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DC084CBF-AF59-E0A0-D70D-B95DE8B4AE6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9BA9FEA-F1C3-58F0-9BD6-04BECA2DA3B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19991B-34E2-A5A9-5639-34F0992100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8633D4-63A3-4B07-B429-ADBEE07E2201}" type="slidenum">
              <a:rPr lang="en-IN" altLang="LID4096"/>
              <a:pPr/>
              <a:t>10</a:t>
            </a:fld>
            <a:endParaRPr lang="en-IN" altLang="LID4096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4937C65F-0B9B-E871-F7B3-70F9C59B506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3D0D4B9-D283-7E2D-196B-75093A51F4D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7D88DE4-AABB-B2AE-AD01-399B6ABE95D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F8A10B-77C6-4CF9-9E16-8AE160905B41}" type="slidenum">
              <a:rPr lang="en-IN" altLang="LID4096"/>
              <a:pPr/>
              <a:t>11</a:t>
            </a:fld>
            <a:endParaRPr lang="en-IN" altLang="LID4096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B3FC7078-E750-7C5F-38E9-037938E219F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B1899BF-8115-C6E9-6507-07BC05C6D1C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4F262491-E333-5C89-7769-886EEF3A876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E668C-0E82-4A8D-A23A-A3AFC9885C3A}" type="slidenum">
              <a:rPr lang="en-IN" altLang="LID4096"/>
              <a:pPr/>
              <a:t>12</a:t>
            </a:fld>
            <a:endParaRPr lang="en-IN" altLang="LID4096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7BE93956-A1EC-4CCF-9231-47174BDB256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BCFCDBD-1742-5E4E-AAF7-FA9EE92C47A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FDBDBFE-0EE9-A0BB-006B-73F3823447F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0FD571-0119-42BA-9403-6D4866938027}" type="slidenum">
              <a:rPr lang="en-IN" altLang="LID4096"/>
              <a:pPr/>
              <a:t>13</a:t>
            </a:fld>
            <a:endParaRPr lang="en-IN" altLang="LID4096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6915589-B0B1-EA34-F02D-A899FB08865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CECE8B3-C326-B04C-DD5C-EC27E44D993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4C970D93-EFDE-18E4-3D81-DBC80AE70A6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53ED53-CE65-4040-B552-3929B2BCB225}" type="slidenum">
              <a:rPr lang="en-IN" altLang="LID4096"/>
              <a:pPr/>
              <a:t>14</a:t>
            </a:fld>
            <a:endParaRPr lang="en-IN" altLang="LID4096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DD36D3E5-7FAA-2AAD-3202-D71B1E8B8A3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2C0C6AD-8110-5112-9A4A-D38BC34512F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BF1C385-DE1E-6C0A-A0EB-26505B5EAEA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A325A6-1315-46B9-974A-04147B13455A}" type="slidenum">
              <a:rPr lang="en-IN" altLang="LID4096"/>
              <a:pPr/>
              <a:t>15</a:t>
            </a:fld>
            <a:endParaRPr lang="en-IN" altLang="LID4096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1E80DB42-B0DC-5F95-F7C3-0D634DCAF6B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5E665F5-DD10-60AC-0E5C-BB580684F01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E295C63C-403F-DCD8-F00D-FD594587BD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AD51E9-05D6-4D85-8708-5725DC70B9EC}" type="slidenum">
              <a:rPr lang="en-IN" altLang="LID4096"/>
              <a:pPr/>
              <a:t>16</a:t>
            </a:fld>
            <a:endParaRPr lang="en-IN" altLang="LID4096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B15A5FB1-6176-BB3A-4748-B9DD81CFF3F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4BB5113-36EF-EA1C-F763-79335945C3B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3D937DF-A20F-CF8D-60FE-4ABB426FB7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BD5BC6-8276-42ED-B96E-9969C2EBFE19}" type="slidenum">
              <a:rPr lang="en-IN" altLang="LID4096"/>
              <a:pPr/>
              <a:t>17</a:t>
            </a:fld>
            <a:endParaRPr lang="en-IN" altLang="LID4096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F2AC51C4-0DDE-78DB-952C-AFB18E84D0F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447682D-A52F-108A-A045-5A842779B15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6F505D0-585F-D1A9-81BA-2140318C14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365C33-AB9C-4004-9F52-4A8AE78166C8}" type="slidenum">
              <a:rPr lang="en-IN" altLang="LID4096"/>
              <a:pPr/>
              <a:t>18</a:t>
            </a:fld>
            <a:endParaRPr lang="en-IN" altLang="LID4096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A5AF2DC0-4033-E7B8-4C59-A16CCF5B7B3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C402C25-9BF6-09E9-995C-E4C65E1CC55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4090CBF-E62D-66F7-E483-D68E4F64859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CC5591-06F7-4668-98CA-2C1C6B6EEC13}" type="slidenum">
              <a:rPr lang="en-IN" altLang="LID4096"/>
              <a:pPr/>
              <a:t>19</a:t>
            </a:fld>
            <a:endParaRPr lang="en-IN" altLang="LID4096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551300CA-1E04-5A59-CC01-2E00F363C85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52F71BE-9C1A-96C5-D684-7A491BA92A6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8EB5A61-4BDB-FA8B-9BAE-27E4BFC8867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CAD0CF-128F-481F-83B8-B1C24904075B}" type="slidenum">
              <a:rPr lang="en-IN" altLang="LID4096"/>
              <a:pPr/>
              <a:t>2</a:t>
            </a:fld>
            <a:endParaRPr lang="en-IN" altLang="LID4096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166F74C4-276E-4839-24DD-E058DAC7029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5C960DB-7CC1-343D-0D58-5CD0EDE5C86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5C14B7C0-2B8E-0ECB-9C71-C8933A596B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E50AA0-E1F5-4C40-9EF8-B0A6AB09BB7B}" type="slidenum">
              <a:rPr lang="en-IN" altLang="LID4096"/>
              <a:pPr/>
              <a:t>20</a:t>
            </a:fld>
            <a:endParaRPr lang="en-IN" altLang="LID4096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9B88274C-945C-2AAE-FF7C-9C44D662DA5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41FDB74-F45F-9D66-572F-181B353663C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C46D166-6CA2-9CB8-564A-39EAB94720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B7B735-5C0B-4F45-AB32-4AEEFD359D33}" type="slidenum">
              <a:rPr lang="en-IN" altLang="LID4096"/>
              <a:pPr/>
              <a:t>3</a:t>
            </a:fld>
            <a:endParaRPr lang="en-IN" altLang="LID4096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C92537F2-CA2A-0404-18FA-E87E77EC3B6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6133673-6C04-A242-23CA-35069459056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7B3EA7D5-3A98-697B-216B-37B6CF3B81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EBBBA5-2C08-44BF-BB47-938ED813599F}" type="slidenum">
              <a:rPr lang="en-IN" altLang="LID4096"/>
              <a:pPr/>
              <a:t>4</a:t>
            </a:fld>
            <a:endParaRPr lang="en-IN" altLang="LID4096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0F6EADBD-9D5C-7772-A0A1-ACD56D3379B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EC5E80C-F79F-D28B-96B3-A6FFB48A709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58E2979-99DF-0E4A-C770-418D159957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2B317-7D67-43E7-A56A-D716BCFDE21F}" type="slidenum">
              <a:rPr lang="en-IN" altLang="LID4096"/>
              <a:pPr/>
              <a:t>5</a:t>
            </a:fld>
            <a:endParaRPr lang="en-IN" altLang="LID4096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FA590DEC-8AEF-B220-B914-323C40060B4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BD023159-91AB-52B0-35B5-C5D0EC30B02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52A1B3EC-BB7A-1A73-F8C5-7136DB0C29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446FC8-C562-4B4D-913B-23E37613D882}" type="slidenum">
              <a:rPr lang="en-IN" altLang="LID4096"/>
              <a:pPr/>
              <a:t>6</a:t>
            </a:fld>
            <a:endParaRPr lang="en-IN" altLang="LID4096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A0501123-5FCB-F56B-78CB-D381C30298E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A87BB42-E2D3-FB3C-FCE5-8883CC8D797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D08C887-3C92-6701-1BD2-571EBB20C9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D257D6-7A0D-4F51-B2EF-7D6734FFDF44}" type="slidenum">
              <a:rPr lang="en-IN" altLang="LID4096"/>
              <a:pPr/>
              <a:t>7</a:t>
            </a:fld>
            <a:endParaRPr lang="en-IN" altLang="LID4096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0184D26D-D762-7278-B93F-5CD0F2E66D0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C3F8B9F-F571-798A-2B18-F4CC5CD0975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C39FE46-9C56-5025-5271-F806EA418D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874A3C-452B-4100-B948-BD2EACD23F0B}" type="slidenum">
              <a:rPr lang="en-IN" altLang="LID4096"/>
              <a:pPr/>
              <a:t>8</a:t>
            </a:fld>
            <a:endParaRPr lang="en-IN" altLang="LID4096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A9E3807B-1589-AB93-DFF6-B6A0FEFC33F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9FAF0B6-48C0-3BFD-489E-FA67E7633FF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8A8E94FF-7685-F7F4-50EC-F8B1FE0B35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65B925-83F5-416D-ABEC-48DE4B9893DC}" type="slidenum">
              <a:rPr lang="en-IN" altLang="LID4096"/>
              <a:pPr/>
              <a:t>9</a:t>
            </a:fld>
            <a:endParaRPr lang="en-IN" altLang="LID4096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ACD98A60-1AA8-3309-5D9B-34360F58732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D967BD4-4A9D-7F83-D95B-21066953D2E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 altLang="LID409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4D4C-5B9F-B635-A5F7-C71D55F4F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83F00-A4CF-2E8F-84E3-0A6842AD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45B1-AC3D-F35D-A079-B1290F7403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3CA1-62AB-5C5D-F659-3835A19128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A662-9176-78B7-AC94-C534DD392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2CC35B-0B7C-489E-82C6-5F42C57CE561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217179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94F6-2191-FBCD-1511-2DE3724B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B3E37-15E7-CCCB-55D4-7D480A3E2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11B6-5330-BFC2-1012-215E9C22D0B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92ED-B0F7-5F33-E450-C05B252253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CF53-DFA2-B973-2FE0-B4B78A6FC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67856B-81FA-46AD-9B76-785CA27412D9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413984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62A9C-6D36-0E69-04A0-23DB241DA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4088" y="225425"/>
            <a:ext cx="2265362" cy="438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AD72F-9B8D-D331-4DBD-E0ADEBCFE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48450" cy="438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BB84-5118-8A0D-DEA1-A8A17BBB7E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0AE4-CBD5-93CF-DEEA-2C0565BBF7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F5F7-73B0-630D-25FB-4CDAC9A39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14C4C26-84AC-41C2-963E-A2ACA2DFEDA1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185209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2BE3-8617-C2BB-A9C5-B9DB86D2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9066212" cy="9413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94E3E-9330-1497-4A6E-5BDA6955324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5165725"/>
            <a:ext cx="2343150" cy="385763"/>
          </a:xfrm>
        </p:spPr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24D3B-B330-266B-1D80-4E1788CE1B6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5165725"/>
            <a:ext cx="3190875" cy="385763"/>
          </a:xfrm>
        </p:spPr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21AC2-BFBC-7F9A-E3FE-B028CE27E70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5165725"/>
            <a:ext cx="2343150" cy="385763"/>
          </a:xfrm>
        </p:spPr>
        <p:txBody>
          <a:bodyPr/>
          <a:lstStyle>
            <a:lvl1pPr>
              <a:defRPr/>
            </a:lvl1pPr>
          </a:lstStyle>
          <a:p>
            <a:fld id="{1CFA4AB9-8528-431A-A401-4AE83C60CA20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52721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1E4D-8C17-C9F3-E9EA-BA164CD4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A5A3-8062-59FB-5666-6322EBE1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8673-ED7D-0DCE-4B81-408B354E6E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35E0-BBCE-4138-B389-C73188BED4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0C77-FB89-5940-8F67-307F184E5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8D56EB-AFC9-40FA-A500-8C2949937DB6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9218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C9D-FFF4-F36E-F086-71329F8A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3AA-BDE4-8248-2230-F45CB682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6158-8413-5AA2-F14C-AD7F857C19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97F1B-3F42-77B9-B478-70FCF28E66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83D3-1E03-7C81-CD67-2DDDDF33C6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A3EDC1-04B4-472F-9A09-8D2DF3346305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8007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D913-E755-0DC0-E6FC-5E241804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B688-5EF2-5E26-060D-9D8A3F53C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6112" cy="328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D6D70-5CD3-7707-A16A-064AFC48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1750" y="1327150"/>
            <a:ext cx="4457700" cy="328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1588B-A232-3E21-2FCB-74AC8DB13F1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738D-703C-97CA-5661-D018154F72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10C54-5E2B-A6CC-75CF-C56DB793B3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120F7C-3FE8-43BB-9F9D-220240ADC0EC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328651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BE8-1020-DCAD-4669-327AA361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0F7F3-B5F0-4481-D8ED-D665C17F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A9704-3B00-E946-376E-99987323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DE3DC-148E-A8C4-7E69-C6FFE1C37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B19EA-FCF1-C8F1-F4BA-3B4E5CE87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30DE5-6EEB-FFD4-DB95-66BAC3C903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80B08-D974-6F9F-99BE-5731F50045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599E7-D35F-C0D9-C27C-487FE674DB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4772D0-4313-4D37-B6ED-982FC20C9CB0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29251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753A-5971-E119-CD9C-F65A15FF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62579-5C03-6F36-5739-14BA517A230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A0985-1AFA-1475-EC28-06959E27CC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B242-924E-86EB-9B35-98578047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EEC5E5-D2D8-49FF-AFA1-7C697EDAFC9F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12980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D3B23-65D6-3541-2DC1-D4DCA6EBBDA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9F0AB-1AB5-0901-3F22-334E6B61FC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24CC-C66E-142D-8BAF-EB9942875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E37AF9-8A14-457A-8257-DA2865BF3D9C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142822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23A7-868C-0407-2142-FCC75DC7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16B0-0C28-8D0D-0871-82794D56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7C977-EC44-0192-CA51-CAB127877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AC574-89DB-FE7C-3FC1-0B3A71AD027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B715-2659-7F74-B01D-E0D4E17742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BD68-3370-5E13-A5EB-85BEB8823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478152-A679-4AD2-B325-5E4661843207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259757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C21A-BD2B-2CA4-BC0B-79FF4397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D89A4-135A-4BED-DE2C-6193B5C66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29F99-A5BE-1B4D-C0E6-8A6B7AA2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06247-781F-97D3-546E-CD1D9796F3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0C7F-5145-BDE8-0F3B-6AC656A1A4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06DCE-345E-1378-1319-BEE1F8CD2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3422E0D-5030-4424-BDC9-F78FE22C6458}" type="slidenum">
              <a:rPr lang="en-IN" altLang="LID4096"/>
              <a:pPr/>
              <a:t>‹#›</a:t>
            </a:fld>
            <a:endParaRPr lang="en-IN" altLang="LID4096"/>
          </a:p>
        </p:txBody>
      </p:sp>
    </p:spTree>
    <p:extLst>
      <p:ext uri="{BB962C8B-B14F-4D97-AF65-F5344CB8AC3E}">
        <p14:creationId xmlns:p14="http://schemas.microsoft.com/office/powerpoint/2010/main" val="64534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EFDBD037-BB2C-0AE2-61CE-8A8DB932F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6212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ID4096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4AC92DF3-5183-518F-E33F-803880025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6212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ID4096"/>
              <a:t>Click to edit the outline text format</a:t>
            </a:r>
          </a:p>
          <a:p>
            <a:pPr lvl="1"/>
            <a:r>
              <a:rPr lang="en-GB" altLang="LID4096"/>
              <a:t>Second Outline Level</a:t>
            </a:r>
          </a:p>
          <a:p>
            <a:pPr lvl="2"/>
            <a:r>
              <a:rPr lang="en-GB" altLang="LID4096"/>
              <a:t>Third Outline Level</a:t>
            </a:r>
          </a:p>
          <a:p>
            <a:pPr lvl="3"/>
            <a:r>
              <a:rPr lang="en-GB" altLang="LID4096"/>
              <a:t>Fourth Outline Level</a:t>
            </a:r>
          </a:p>
          <a:p>
            <a:pPr lvl="4"/>
            <a:r>
              <a:rPr lang="en-GB" altLang="LID4096"/>
              <a:t>Fifth Outline Level</a:t>
            </a:r>
          </a:p>
          <a:p>
            <a:pPr lvl="4"/>
            <a:r>
              <a:rPr lang="en-GB" altLang="LID4096"/>
              <a:t>Sixth Outline Level</a:t>
            </a:r>
          </a:p>
          <a:p>
            <a:pPr lvl="4"/>
            <a:r>
              <a:rPr lang="en-GB" altLang="LID4096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1C7A70-5053-2D16-2188-298A4EE1C5D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3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LID4096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1089F3-6474-0F2E-B026-EE5468DA01D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0875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LID4096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CA4C64-41FD-6ABB-B06A-C3BB5558AE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3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3E667C69-AA2D-4F9A-9B5A-ADBF1FE87E8E}" type="slidenum">
              <a:rPr lang="en-IN" altLang="LID4096"/>
              <a:pPr/>
              <a:t>‹#›</a:t>
            </a:fld>
            <a:endParaRPr lang="en-IN" altLang="LID4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microservices-communication-service-to-servi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#page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tutorials/tutorial-one-spring-amqp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#page3" TargetMode="External"/><Relationship Id="rId4" Type="http://schemas.openxmlformats.org/officeDocument/2006/relationships/hyperlink" Target="https://dzone.com/articles/microservices-communication-service-to-serv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tutorials/tutorial-one-spring-amqp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#page3" TargetMode="External"/><Relationship Id="rId4" Type="http://schemas.openxmlformats.org/officeDocument/2006/relationships/hyperlink" Target="https://dzone.com/articles/microservices-communication-service-to-servic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#page11" TargetMode="External"/><Relationship Id="rId3" Type="http://schemas.openxmlformats.org/officeDocument/2006/relationships/hyperlink" Target="#page5" TargetMode="External"/><Relationship Id="rId7" Type="http://schemas.openxmlformats.org/officeDocument/2006/relationships/hyperlink" Target="#page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#page4" TargetMode="External"/><Relationship Id="rId11" Type="http://schemas.openxmlformats.org/officeDocument/2006/relationships/hyperlink" Target="#page9" TargetMode="External"/><Relationship Id="rId5" Type="http://schemas.openxmlformats.org/officeDocument/2006/relationships/hyperlink" Target="#page7" TargetMode="External"/><Relationship Id="rId10" Type="http://schemas.openxmlformats.org/officeDocument/2006/relationships/hyperlink" Target="#page10" TargetMode="External"/><Relationship Id="rId4" Type="http://schemas.openxmlformats.org/officeDocument/2006/relationships/hyperlink" Target="#page8" TargetMode="External"/><Relationship Id="rId9" Type="http://schemas.openxmlformats.org/officeDocument/2006/relationships/hyperlink" Target="#page1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#page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microservices-communication-service-to-servi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#page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microservices-communication-service-to-serv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#page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microservices-communication-service-to-servi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#page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microservices-communication-service-to-servi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#page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microservices-communication-service-to-servi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#page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id="{4804C10A-3493-5EB7-CE43-AAB4CCC49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31" y="891059"/>
            <a:ext cx="6357938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8800" b="1" dirty="0">
                <a:latin typeface="Chilanka" charset="0"/>
              </a:rPr>
              <a:t>Internal</a:t>
            </a:r>
          </a:p>
          <a:p>
            <a:r>
              <a:rPr lang="en-IN" altLang="LID4096" sz="8800" b="1" dirty="0">
                <a:latin typeface="Chilanka" charset="0"/>
              </a:rPr>
              <a:t>Screening</a:t>
            </a:r>
          </a:p>
          <a:p>
            <a:r>
              <a:rPr lang="en-IN" altLang="LID4096" sz="8800" b="1" dirty="0">
                <a:latin typeface="Chilanka" charset="0"/>
              </a:rPr>
              <a:t>Tracker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CDE594E4-4BBA-BE18-3965-63FD55C0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344" y="643586"/>
            <a:ext cx="424815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3200" b="1" dirty="0">
                <a:solidFill>
                  <a:srgbClr val="00A65D"/>
                </a:solidFill>
                <a:latin typeface="Chilanka" charset="0"/>
              </a:rPr>
              <a:t> Learn and Share</a:t>
            </a:r>
          </a:p>
          <a:p>
            <a:r>
              <a:rPr lang="en-IN" altLang="LID4096" sz="1300" dirty="0"/>
              <a:t>———————————————————-</a:t>
            </a:r>
          </a:p>
          <a:p>
            <a:r>
              <a:rPr lang="en-IN" altLang="LID4096" sz="1300" dirty="0"/>
              <a:t>1. </a:t>
            </a:r>
            <a:r>
              <a:rPr lang="en-IN" altLang="LID4096" sz="1300" dirty="0" err="1"/>
              <a:t>Springboot</a:t>
            </a:r>
            <a:endParaRPr lang="en-IN" altLang="LID4096" sz="1300" dirty="0"/>
          </a:p>
          <a:p>
            <a:r>
              <a:rPr lang="en-IN" altLang="LID4096" sz="1300" dirty="0"/>
              <a:t>2. Microservice </a:t>
            </a:r>
          </a:p>
          <a:p>
            <a:r>
              <a:rPr lang="en-IN" altLang="LID4096" sz="1300" dirty="0"/>
              <a:t>3. Restful</a:t>
            </a:r>
          </a:p>
          <a:p>
            <a:r>
              <a:rPr lang="en-IN" altLang="LID4096" sz="1300" dirty="0"/>
              <a:t>4. Eureka (Discovery Server) </a:t>
            </a:r>
          </a:p>
          <a:p>
            <a:r>
              <a:rPr lang="en-IN" altLang="LID4096" sz="1300" dirty="0"/>
              <a:t>5. </a:t>
            </a:r>
            <a:r>
              <a:rPr lang="en-IN" altLang="LID4096" sz="1300" dirty="0" err="1"/>
              <a:t>Zuul</a:t>
            </a:r>
            <a:r>
              <a:rPr lang="en-IN" altLang="LID4096" sz="1300" dirty="0"/>
              <a:t> (API Gateway)</a:t>
            </a:r>
          </a:p>
          <a:p>
            <a:r>
              <a:rPr lang="en-IN" altLang="LID4096" sz="1300" dirty="0"/>
              <a:t>6. Hibernate/JPA</a:t>
            </a:r>
          </a:p>
          <a:p>
            <a:r>
              <a:rPr lang="en-IN" altLang="LID4096" sz="1300" dirty="0"/>
              <a:t>7. Circuit Breaker and Fall-back concepts</a:t>
            </a:r>
          </a:p>
          <a:p>
            <a:r>
              <a:rPr lang="en-IN" altLang="LID4096" sz="1300" dirty="0"/>
              <a:t>8. Spring cloud sleuth (Logging) </a:t>
            </a:r>
          </a:p>
          <a:p>
            <a:r>
              <a:rPr lang="en-IN" altLang="LID4096" sz="1300" dirty="0"/>
              <a:t>9. Java 8 features</a:t>
            </a:r>
          </a:p>
          <a:p>
            <a:r>
              <a:rPr lang="en-IN" altLang="LID4096" sz="1300" dirty="0"/>
              <a:t>10. Junit (Mockito/</a:t>
            </a:r>
            <a:r>
              <a:rPr lang="en-IN" altLang="LID4096" sz="1300" dirty="0" err="1"/>
              <a:t>Powermockito</a:t>
            </a:r>
            <a:r>
              <a:rPr lang="en-IN" altLang="LID4096" sz="1300" dirty="0"/>
              <a:t>)</a:t>
            </a:r>
          </a:p>
          <a:p>
            <a:r>
              <a:rPr lang="en-IN" altLang="LID4096" sz="1300" dirty="0"/>
              <a:t>11. Test API Automation using Cucumber framework</a:t>
            </a:r>
          </a:p>
          <a:p>
            <a:r>
              <a:rPr lang="en-IN" altLang="LID4096" sz="1300" dirty="0"/>
              <a:t>12. UI - Angular or </a:t>
            </a:r>
            <a:r>
              <a:rPr lang="en-IN" altLang="LID4096" sz="1300" dirty="0" err="1"/>
              <a:t>ReacJS</a:t>
            </a:r>
            <a:r>
              <a:rPr lang="en-IN" altLang="LID4096" sz="1300" dirty="0"/>
              <a:t> (Optional)</a:t>
            </a:r>
          </a:p>
          <a:p>
            <a:r>
              <a:rPr lang="en-IN" altLang="LID4096" sz="1300" dirty="0"/>
              <a:t>13. UI Automation using </a:t>
            </a:r>
            <a:r>
              <a:rPr lang="en-IN" altLang="LID4096" sz="1300" dirty="0" err="1"/>
              <a:t>Selinium</a:t>
            </a:r>
            <a:r>
              <a:rPr lang="en-IN" altLang="LID4096" sz="1300" dirty="0"/>
              <a:t> (Optional)</a:t>
            </a:r>
          </a:p>
          <a:p>
            <a:r>
              <a:rPr lang="en-IN" altLang="LID4096" sz="1300" dirty="0"/>
              <a:t>14. Docker (Optional)</a:t>
            </a:r>
          </a:p>
          <a:p>
            <a:r>
              <a:rPr lang="en-IN" altLang="LID4096" sz="1300" dirty="0"/>
              <a:t>15. AWS (Optional)</a:t>
            </a:r>
          </a:p>
          <a:p>
            <a:r>
              <a:rPr lang="en-IN" altLang="LID4096" sz="1300" dirty="0"/>
              <a:t>16. RabbitMQ / Kafka</a:t>
            </a:r>
          </a:p>
          <a:p>
            <a:r>
              <a:rPr lang="en-IN" altLang="LID4096" sz="1300" dirty="0"/>
              <a:t>17. Cloud foundry(optional)</a:t>
            </a:r>
          </a:p>
          <a:p>
            <a:r>
              <a:rPr lang="en-IN" altLang="LID4096" sz="1300" dirty="0"/>
              <a:t>And more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D581205F-D8E0-0CEF-91FB-7A79F62ED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728788"/>
            <a:ext cx="9575800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</a:t>
            </a:r>
            <a:r>
              <a:rPr lang="en-IN" altLang="LID4096" sz="1500"/>
              <a:t>Create Order 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Create new order and give the order id and status of the order as NEW.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 sz="1500"/>
              <a:t> Update Order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Change the Order Status based on the Status passed in request</a:t>
            </a:r>
          </a:p>
          <a:p>
            <a:pPr lvl="2">
              <a:buFont typeface="Symbol" panose="05050102010706020507" pitchFamily="18" charset="2"/>
              <a:buChar char=""/>
            </a:pPr>
            <a:r>
              <a:rPr lang="en-IN" altLang="LID4096" sz="1200"/>
              <a:t>Status can be any ont of the Following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NEW – Order is New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PAYMENT_PENDING – Payment is not done, waiting for the payment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PAYMENT_SUCCESS – Payment is done, and waiting for order to be shipped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PAYMENT_FAILED – When payment is failed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SHIP_CREATED – When Package is created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SHIP_READY – When shipment is reay to leave the warehouse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SHIP_TRANSMIT – When Package is in Transmit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SHIP_OUT_FOR_DELIVERY – When Package is out for Delivery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SHIP_RETURN – When Package is returning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SHIP_DELIVERED – When Shipment is Delivered to the Customer.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ORDER_CANCELLED – When User cancels the Order.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REFUND_INPROGRESS – When user has cancelled and waiting for the Refund.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REFUND_DONE – When refund is done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200"/>
              <a:t>COMPLETED – This is the Final Status (When everything is completed)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0EB151DD-9ADB-474D-19BF-A6EC73D11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215900"/>
            <a:ext cx="6911975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1500"/>
              <a:t>Goal: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300"/>
              <a:t> Learn the Springboot and Restful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300"/>
              <a:t> Understand the JPA/Hibernate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</a:t>
            </a:r>
            <a:r>
              <a:rPr lang="en-IN" altLang="LID4096" sz="1300"/>
              <a:t>Understand the HTTP POST, GET Method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Must know how to call external service using Rest Template and Spring Feign Client.</a:t>
            </a:r>
            <a:r>
              <a:rPr lang="en-IN" altLang="LID4096"/>
              <a:t> </a:t>
            </a:r>
            <a:r>
              <a:rPr lang="en-IN" altLang="LID4096" sz="1300"/>
              <a:t>(Refer </a:t>
            </a:r>
            <a:r>
              <a:rPr lang="en-IN" altLang="LID4096" sz="1300">
                <a:hlinkClick r:id="rId3"/>
              </a:rPr>
              <a:t>https://dzone.com/articles/microservices-communication-service-to-service</a:t>
            </a:r>
            <a:r>
              <a:rPr lang="en-IN" altLang="LID4096" sz="1300"/>
              <a:t>)</a:t>
            </a:r>
          </a:p>
        </p:txBody>
      </p:sp>
      <p:sp>
        <p:nvSpPr>
          <p:cNvPr id="12291" name="AutoShape 3">
            <a:extLst>
              <a:ext uri="{FF2B5EF4-FFF2-40B4-BE49-F238E27FC236}">
                <a16:creationId xmlns:a16="http://schemas.microsoft.com/office/drawing/2014/main" id="{1A382BD3-7556-F2B2-AD17-733CB8848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87338"/>
            <a:ext cx="2808288" cy="1223962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2725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215900" algn="ctr"/>
            <a:r>
              <a:rPr lang="en-IN" altLang="LID4096"/>
              <a:t>Order Service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Create Order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Update Order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Process Order (call package )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Cancel Order (call refund)</a:t>
            </a:r>
          </a:p>
        </p:txBody>
      </p:sp>
      <p:sp>
        <p:nvSpPr>
          <p:cNvPr id="12292" name="Rectangle 4">
            <a:hlinkClick r:id="rId4"/>
            <a:extLst>
              <a:ext uri="{FF2B5EF4-FFF2-40B4-BE49-F238E27FC236}">
                <a16:creationId xmlns:a16="http://schemas.microsoft.com/office/drawing/2014/main" id="{4DA687B3-AA0C-A3CA-CB9F-E251F87CD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5040313"/>
            <a:ext cx="1008062" cy="360362"/>
          </a:xfrm>
          <a:prstGeom prst="rect">
            <a:avLst/>
          </a:prstGeom>
          <a:solidFill>
            <a:srgbClr val="999999"/>
          </a:solidFill>
          <a:ln w="9525" cap="flat">
            <a:solidFill>
              <a:srgbClr val="0066B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/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C78E8D03-B71C-9F1A-4FED-EEA645B7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763713"/>
            <a:ext cx="95758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lang="en-IN" altLang="LID4096" sz="1500"/>
              <a:t> Create Shipment 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Get the order and estimate the delivery date.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Create new Shipment details and Update the Order with SHIP_CREATED status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 sz="1500"/>
              <a:t> Cancel Shipment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If the Order is cancelled, Cancel the Shipment (Cancel cannot be done when the status are in SHIP_DELIVERED)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 sz="1200"/>
              <a:t> Update Shipment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Its a MessageQueue, which gets messages from the delivery service to update the status of the shipment.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A8D30F49-F3E9-0434-A545-24E5E3DB8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215900"/>
            <a:ext cx="6911975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1500"/>
              <a:t>Goal: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300"/>
              <a:t> Learn the Springboot and Restful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300"/>
              <a:t> Understand the JPA/Hibernate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</a:t>
            </a:r>
            <a:r>
              <a:rPr lang="en-IN" altLang="LID4096" sz="1300"/>
              <a:t>Understand the HTTP POST, GET Method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300"/>
              <a:t> Must know RabbitMQ (Message Queue) </a:t>
            </a:r>
            <a:r>
              <a:rPr lang="en-IN" altLang="LID4096" sz="1300">
                <a:hlinkClick r:id="rId3"/>
              </a:rPr>
              <a:t>https://www.rabbitmq.com/tutorials/tutorial-one-spring-amqp.html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</a:t>
            </a:r>
            <a:r>
              <a:rPr lang="en-IN" altLang="LID4096" sz="1300"/>
              <a:t>Must know how to call external service using Rest Template and Spring Feign Client.</a:t>
            </a:r>
            <a:r>
              <a:rPr lang="en-IN" altLang="LID4096"/>
              <a:t> </a:t>
            </a:r>
            <a:r>
              <a:rPr lang="en-IN" altLang="LID4096" sz="1300"/>
              <a:t>(Refer </a:t>
            </a:r>
            <a:r>
              <a:rPr lang="en-IN" altLang="LID4096" sz="1300">
                <a:hlinkClick r:id="rId4"/>
              </a:rPr>
              <a:t>https://dzone.com/articles/microservices-communication-service-to-service</a:t>
            </a:r>
            <a:r>
              <a:rPr lang="en-IN" altLang="LID4096" sz="1300"/>
              <a:t>)</a:t>
            </a:r>
          </a:p>
        </p:txBody>
      </p:sp>
      <p:sp>
        <p:nvSpPr>
          <p:cNvPr id="13315" name="AutoShape 3">
            <a:extLst>
              <a:ext uri="{FF2B5EF4-FFF2-40B4-BE49-F238E27FC236}">
                <a16:creationId xmlns:a16="http://schemas.microsoft.com/office/drawing/2014/main" id="{F3ECF9EB-AABA-1FD4-CA07-3D68B5D0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360363"/>
            <a:ext cx="2520950" cy="1079500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Package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Create Shipment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Cancel Shipment( External Call)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Update Shipment</a:t>
            </a:r>
          </a:p>
        </p:txBody>
      </p:sp>
      <p:sp>
        <p:nvSpPr>
          <p:cNvPr id="13316" name="Rectangle 4">
            <a:hlinkClick r:id="rId5"/>
            <a:extLst>
              <a:ext uri="{FF2B5EF4-FFF2-40B4-BE49-F238E27FC236}">
                <a16:creationId xmlns:a16="http://schemas.microsoft.com/office/drawing/2014/main" id="{233A6897-E75E-E356-5F47-B980DF9B5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5040313"/>
            <a:ext cx="1008062" cy="360362"/>
          </a:xfrm>
          <a:prstGeom prst="rect">
            <a:avLst/>
          </a:prstGeom>
          <a:solidFill>
            <a:srgbClr val="999999"/>
          </a:solidFill>
          <a:ln w="9525" cap="flat">
            <a:solidFill>
              <a:srgbClr val="0066B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/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49B66F90-17EA-7A8B-DE26-22DA7410A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944688"/>
            <a:ext cx="9575800" cy="203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lang="en-IN" altLang="LID4096" sz="1500"/>
              <a:t> Track Shipment 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Use Batch Scheduler to fake the transit staus.</a:t>
            </a:r>
          </a:p>
          <a:p>
            <a:pPr lvl="2">
              <a:buFont typeface="Symbol" panose="05050102010706020507" pitchFamily="18" charset="2"/>
              <a:buChar char=""/>
            </a:pPr>
            <a:r>
              <a:rPr lang="en-IN" altLang="LID4096" sz="1200"/>
              <a:t>Which should update the status code in order.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 sz="1500"/>
              <a:t> Cancel Shipment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If the Order is cancelled, Cancel the Shipment (Cancel cannot be done when the status are in SHIP_DELIVERED)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 sz="1200"/>
              <a:t> Return Package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When user is not available or Order is cancelled, return the package (Should be mocked/facked)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 sz="1200"/>
              <a:t> Deliver Package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Randomely Change the Status of Package to Delivered based on the transmit info and delivery date. Use Batch to Update the transmit location status.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200"/>
              <a:t>Use MQ for updating the shipment service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8070EB6A-E89A-4CCB-2DFF-9183F29F3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215900"/>
            <a:ext cx="691197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1500"/>
              <a:t>Goal: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300"/>
              <a:t> Learn the Springboot and Restful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300"/>
              <a:t> Understand the JPA/Hibernate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</a:t>
            </a:r>
            <a:r>
              <a:rPr lang="en-IN" altLang="LID4096" sz="1300"/>
              <a:t>Understand the HTTP POST, GET Method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300"/>
              <a:t> Must know RabbitMQ (Message Queue) </a:t>
            </a:r>
            <a:r>
              <a:rPr lang="en-IN" altLang="LID4096" sz="1300">
                <a:hlinkClick r:id="rId3"/>
              </a:rPr>
              <a:t>https://www.rabbitmq.com/tutorials/tutorial-one-spring-amqp.html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300"/>
              <a:t> Must know Scheduler (Batch/Cron Job)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</a:t>
            </a:r>
            <a:r>
              <a:rPr lang="en-IN" altLang="LID4096" sz="1300"/>
              <a:t>Must know how to call external service using Rest Template and Spring Feign Client</a:t>
            </a:r>
            <a:r>
              <a:rPr lang="en-IN" altLang="LID4096" sz="1500"/>
              <a:t>.</a:t>
            </a:r>
            <a:r>
              <a:rPr lang="en-IN" altLang="LID4096"/>
              <a:t> </a:t>
            </a:r>
            <a:r>
              <a:rPr lang="en-IN" altLang="LID4096" sz="1300"/>
              <a:t>(Refer </a:t>
            </a:r>
            <a:r>
              <a:rPr lang="en-IN" altLang="LID4096" sz="1300">
                <a:hlinkClick r:id="rId4"/>
              </a:rPr>
              <a:t>https://dzone.com/articles/microservices-communication-service-to-service</a:t>
            </a:r>
            <a:r>
              <a:rPr lang="en-IN" altLang="LID4096" sz="1300"/>
              <a:t>)</a:t>
            </a:r>
          </a:p>
        </p:txBody>
      </p:sp>
      <p:sp>
        <p:nvSpPr>
          <p:cNvPr id="14339" name="AutoShape 3">
            <a:extLst>
              <a:ext uri="{FF2B5EF4-FFF2-40B4-BE49-F238E27FC236}">
                <a16:creationId xmlns:a16="http://schemas.microsoft.com/office/drawing/2014/main" id="{4B76DCDC-BA3A-AC0F-9537-F4A49A9D4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87338"/>
            <a:ext cx="2808288" cy="1079500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2725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215900" algn="ctr"/>
            <a:r>
              <a:rPr lang="en-IN" altLang="LID4096"/>
              <a:t>Delivery/Track Service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Track Shipment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Cancel Shipment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Return Package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Deliver Package</a:t>
            </a:r>
          </a:p>
        </p:txBody>
      </p:sp>
      <p:sp>
        <p:nvSpPr>
          <p:cNvPr id="14340" name="Rectangle 4">
            <a:hlinkClick r:id="rId5"/>
            <a:extLst>
              <a:ext uri="{FF2B5EF4-FFF2-40B4-BE49-F238E27FC236}">
                <a16:creationId xmlns:a16="http://schemas.microsoft.com/office/drawing/2014/main" id="{3BAB73AD-8B07-402D-1CE6-BE15A70C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5040313"/>
            <a:ext cx="1008062" cy="360362"/>
          </a:xfrm>
          <a:prstGeom prst="rect">
            <a:avLst/>
          </a:prstGeom>
          <a:solidFill>
            <a:srgbClr val="999999"/>
          </a:solidFill>
          <a:ln w="9525" cap="flat">
            <a:solidFill>
              <a:srgbClr val="0066B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/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BFAC8930-C4F6-F534-D2B2-4EC99A0A8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67800" cy="942975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altLang="LID4096"/>
              <a:t>Things to Follow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5343788-DA55-C403-7295-F25FE5840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108075"/>
            <a:ext cx="9067800" cy="3284538"/>
          </a:xfrm>
          <a:ln/>
        </p:spPr>
        <p:txBody>
          <a:bodyPr/>
          <a:lstStyle/>
          <a:p>
            <a:pPr indent="-341313"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altLang="LID4096" sz="1800"/>
              <a:t> </a:t>
            </a:r>
            <a:r>
              <a:rPr lang="en-IN" altLang="LID4096" sz="1400"/>
              <a:t>Follow the code standards</a:t>
            </a:r>
            <a:r>
              <a:rPr lang="en-IN" altLang="LID4096" sz="1400" b="1">
                <a:solidFill>
                  <a:srgbClr val="B2B2B2"/>
                </a:solidFill>
              </a:rPr>
              <a:t> </a:t>
            </a:r>
            <a:r>
              <a:rPr lang="en-IN" altLang="LID4096" sz="1100" i="1">
                <a:solidFill>
                  <a:srgbClr val="B2B2B2"/>
                </a:solidFill>
              </a:rPr>
              <a:t>(Next Slide)</a:t>
            </a:r>
          </a:p>
          <a:p>
            <a:pPr indent="-341313"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altLang="LID4096" sz="1400"/>
              <a:t> Use the same db configuration (Refer to the existing module properties file)</a:t>
            </a:r>
          </a:p>
          <a:p>
            <a:pPr indent="-341313"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altLang="LID4096" sz="1400"/>
              <a:t> Write/Update Readme.md file when needed</a:t>
            </a:r>
          </a:p>
          <a:p>
            <a:pPr indent="-341313"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altLang="LID4096" sz="1400"/>
              <a:t> Use branch name appropriately (Proper naming for the branch name) - we can discuss on the naming convension.</a:t>
            </a:r>
          </a:p>
          <a:p>
            <a:pPr indent="-341313"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altLang="LID4096" sz="1400"/>
              <a:t> Add the URL/Website which you are refering to work, add into the ReadMe.md file in each modules. Or Prepare a Presentation with the short walk through for teaching others instead of go througing the code. </a:t>
            </a:r>
            <a:r>
              <a:rPr lang="en-IN" altLang="LID4096" sz="1400">
                <a:solidFill>
                  <a:srgbClr val="CCCCCC"/>
                </a:solidFill>
              </a:rPr>
              <a:t>(Good to have presentation)</a:t>
            </a:r>
            <a:r>
              <a:rPr lang="en-IN" altLang="LID4096" sz="1400"/>
              <a:t> </a:t>
            </a:r>
            <a:r>
              <a:rPr lang="en-IN" altLang="LID4096" sz="1800"/>
              <a:t> </a:t>
            </a:r>
          </a:p>
          <a:p>
            <a:pPr indent="-341313">
              <a:buFont typeface="Wingdings" panose="05000000000000000000" pitchFamily="2" charset="2"/>
              <a:buChar char="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altLang="LID4096" sz="1800">
                <a:solidFill>
                  <a:srgbClr val="CE181E"/>
                </a:solidFill>
              </a:rPr>
              <a:t> Do not spend time for nozama in Office/Working Hours, but you can learn if it helps in your work.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27BC1E1D-EC5C-E40F-5055-B55E8F26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92113"/>
            <a:ext cx="914400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288"/>
              </a:spcBef>
              <a:spcAft>
                <a:spcPts val="575"/>
              </a:spcAft>
            </a:pPr>
            <a:r>
              <a:rPr lang="en-IN" altLang="LID4096" sz="1400" b="1"/>
              <a:t>Code Standards </a:t>
            </a:r>
          </a:p>
          <a:p>
            <a:pPr>
              <a:spcBef>
                <a:spcPts val="288"/>
              </a:spcBef>
              <a:spcAft>
                <a:spcPts val="575"/>
              </a:spcAft>
              <a:buFont typeface="Wingdings" panose="05000000000000000000" pitchFamily="2" charset="2"/>
              <a:buChar char=""/>
            </a:pPr>
            <a:r>
              <a:rPr lang="en-IN" altLang="LID4096" sz="1400"/>
              <a:t> Proper casing</a:t>
            </a:r>
          </a:p>
          <a:p>
            <a:pPr>
              <a:spcBef>
                <a:spcPts val="288"/>
              </a:spcBef>
              <a:spcAft>
                <a:spcPts val="575"/>
              </a:spcAft>
              <a:buFont typeface="Wingdings" panose="05000000000000000000" pitchFamily="2" charset="2"/>
              <a:buChar char=""/>
            </a:pPr>
            <a:r>
              <a:rPr lang="en-IN" altLang="LID4096" sz="1400"/>
              <a:t> Proper Naming</a:t>
            </a:r>
          </a:p>
          <a:p>
            <a:pPr>
              <a:spcBef>
                <a:spcPts val="288"/>
              </a:spcBef>
              <a:spcAft>
                <a:spcPts val="575"/>
              </a:spcAft>
              <a:buFont typeface="Wingdings" panose="05000000000000000000" pitchFamily="2" charset="2"/>
              <a:buChar char=""/>
            </a:pPr>
            <a:r>
              <a:rPr lang="en-IN" altLang="LID4096" sz="1400"/>
              <a:t> Junit Should be covered with at most 80-90% code coverage (Use Mockito or Powermockito)</a:t>
            </a:r>
          </a:p>
          <a:p>
            <a:pPr>
              <a:spcBef>
                <a:spcPts val="288"/>
              </a:spcBef>
              <a:spcAft>
                <a:spcPts val="575"/>
              </a:spcAft>
              <a:buFont typeface="Wingdings" panose="05000000000000000000" pitchFamily="2" charset="2"/>
              <a:buChar char=""/>
            </a:pPr>
            <a:r>
              <a:rPr lang="en-IN" altLang="LID4096" sz="1400"/>
              <a:t> Exception handling with Custom Exception</a:t>
            </a:r>
          </a:p>
          <a:p>
            <a:pPr>
              <a:spcBef>
                <a:spcPts val="288"/>
              </a:spcBef>
              <a:spcAft>
                <a:spcPts val="575"/>
              </a:spcAft>
              <a:buFont typeface="Wingdings" panose="05000000000000000000" pitchFamily="2" charset="2"/>
              <a:buChar char=""/>
            </a:pPr>
            <a:r>
              <a:rPr lang="en-IN" altLang="LID4096" sz="1400"/>
              <a:t> Use LOGGERs instead of System.out.print</a:t>
            </a:r>
          </a:p>
          <a:p>
            <a:pPr>
              <a:spcBef>
                <a:spcPts val="288"/>
              </a:spcBef>
              <a:spcAft>
                <a:spcPts val="575"/>
              </a:spcAft>
              <a:buFont typeface="Wingdings" panose="05000000000000000000" pitchFamily="2" charset="2"/>
              <a:buChar char=""/>
            </a:pPr>
            <a:r>
              <a:rPr lang="en-IN" altLang="LID4096" sz="1400"/>
              <a:t> Add Java Doc or comments for the required place.</a:t>
            </a:r>
          </a:p>
          <a:p>
            <a:pPr>
              <a:spcBef>
                <a:spcPts val="288"/>
              </a:spcBef>
              <a:spcAft>
                <a:spcPts val="575"/>
              </a:spcAft>
              <a:buFont typeface="Wingdings" panose="05000000000000000000" pitchFamily="2" charset="2"/>
              <a:buChar char=""/>
            </a:pPr>
            <a:r>
              <a:rPr lang="en-IN" altLang="LID4096" sz="1400"/>
              <a:t> Use Java 8 features.</a:t>
            </a:r>
          </a:p>
          <a:p>
            <a:pPr>
              <a:spcBef>
                <a:spcPts val="288"/>
              </a:spcBef>
              <a:spcAft>
                <a:spcPts val="575"/>
              </a:spcAft>
              <a:buClrTx/>
              <a:buSzTx/>
              <a:buFontTx/>
              <a:buNone/>
            </a:pPr>
            <a:endParaRPr lang="en-IN" altLang="LID4096" sz="10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>
            <a:extLst>
              <a:ext uri="{FF2B5EF4-FFF2-40B4-BE49-F238E27FC236}">
                <a16:creationId xmlns:a16="http://schemas.microsoft.com/office/drawing/2014/main" id="{7C36D2B2-6BD1-6E4C-CA7A-2B385A29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15900"/>
            <a:ext cx="2232025" cy="576263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User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Login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Signup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4D051A4F-96F6-5754-D6B5-4124231E1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863600"/>
            <a:ext cx="2711450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60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28625" indent="-215900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644525" indent="-214313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Create Consumer User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User id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Fullname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Email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Mobile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Password (encrypt)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Address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street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City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State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pincode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user_type (BASIC|PRIME)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0FE624B5-FFAE-F490-F99A-9AD7A45A3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2663825"/>
            <a:ext cx="2152650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60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28625" indent="-215900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644525" indent="-214313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marL="8604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Create Admin User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User id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Fullname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Email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Mobile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Password (encrypt)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Address</a:t>
            </a:r>
          </a:p>
          <a:p>
            <a:pPr lvl="3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street</a:t>
            </a:r>
          </a:p>
          <a:p>
            <a:pPr lvl="3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City</a:t>
            </a:r>
          </a:p>
          <a:p>
            <a:pPr lvl="3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State</a:t>
            </a:r>
          </a:p>
          <a:p>
            <a:pPr lvl="3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pincode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user_type (ADMIN)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5AE04BDD-D33C-F4CE-F6F2-8B739E787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5763"/>
            <a:ext cx="2784475" cy="249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60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28625" indent="-215900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644525" indent="-214313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marL="8604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Create 3</a:t>
            </a:r>
            <a:r>
              <a:rPr lang="en-IN" altLang="LID4096" sz="1400" baseline="33000"/>
              <a:t>rd</a:t>
            </a:r>
            <a:r>
              <a:rPr lang="en-IN" altLang="LID4096" sz="1400"/>
              <a:t> Party User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User id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Fullname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Email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Mobile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Password (encrypt)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Address</a:t>
            </a:r>
          </a:p>
          <a:p>
            <a:pPr lvl="3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street</a:t>
            </a:r>
          </a:p>
          <a:p>
            <a:pPr lvl="3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City</a:t>
            </a:r>
          </a:p>
          <a:p>
            <a:pPr lvl="3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State</a:t>
            </a:r>
          </a:p>
          <a:p>
            <a:pPr lvl="3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pincode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user_type (THIRD_PARTY)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AB17F44-D3BD-80A3-D65A-603D23D19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503238"/>
            <a:ext cx="215265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60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28625" indent="-215900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644525" indent="-214313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Create Bots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User id 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Fullname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Email (null)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Mobile (null)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Password (encrypt)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Address(null)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user_type (BOT)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1">
            <a:extLst>
              <a:ext uri="{FF2B5EF4-FFF2-40B4-BE49-F238E27FC236}">
                <a16:creationId xmlns:a16="http://schemas.microsoft.com/office/drawing/2014/main" id="{3458B9C1-E556-926F-00C6-077EC4884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44463"/>
            <a:ext cx="2232025" cy="647700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Products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View Product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Add Product to cart (call external)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F6DDBF8F-B933-0FE2-4CA6-9A73FEC51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125538"/>
            <a:ext cx="4335463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28625" indent="-215900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644525" indent="-214313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Products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Product Code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Product Name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Category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Quantity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Price_per_item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Warehouse_details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Warehouse_id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warehouse_city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warehouse_pincode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warehouse_contact</a:t>
            </a:r>
            <a:r>
              <a:rPr lang="en-IN" altLang="LID4096" sz="1000"/>
              <a:t>(reference to 3</a:t>
            </a:r>
            <a:r>
              <a:rPr lang="en-IN" altLang="LID4096" sz="1000" baseline="33000"/>
              <a:t>rd</a:t>
            </a:r>
            <a:r>
              <a:rPr lang="en-IN" altLang="LID4096" sz="1000"/>
              <a:t> party user)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Product_image_url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A56B8421-5D58-5D1A-B5DC-29F0CEFBE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76263"/>
            <a:ext cx="2525713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28625" indent="-215900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View Products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Product Code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Product Name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Category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Quantity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Product_image_url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9B75CDFB-E96E-C7BA-BAF8-A7332E423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2592388"/>
            <a:ext cx="4335463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28625" indent="-215900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644525" indent="-214313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Add Product to Cart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Product Code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Quantity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Price_per_item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Warehouse_details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Warehouse_id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warehouse_city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warehouse_pincode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/>
              <a:t>warehouse_contact</a:t>
            </a:r>
            <a:r>
              <a:rPr lang="en-IN" altLang="LID4096" sz="1000"/>
              <a:t>(reference to 3</a:t>
            </a:r>
            <a:r>
              <a:rPr lang="en-IN" altLang="LID4096" sz="1000" baseline="33000"/>
              <a:t>rd</a:t>
            </a:r>
            <a:r>
              <a:rPr lang="en-IN" altLang="LID4096" sz="1000"/>
              <a:t> party user)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15218D4F-34FB-9EA8-A967-5370BB6B6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317500"/>
            <a:ext cx="2028825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60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28625" indent="-215900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644525" indent="-214313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View Cart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Added Products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Name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Code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Quantity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Price_per_item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606F34A7-07CC-9F86-74AB-817320DF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39863"/>
            <a:ext cx="4538663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60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28625" indent="-215900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644525" indent="-214313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Add Product to Cart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Product Code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Quantity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Warehouse_details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Warehouse_id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warehouse_city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warehouse_pincode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400"/>
              <a:t>warehouse_contact(reference to 3</a:t>
            </a:r>
            <a:r>
              <a:rPr lang="en-IN" altLang="LID4096" sz="1400" baseline="33000"/>
              <a:t>rd</a:t>
            </a:r>
            <a:r>
              <a:rPr lang="en-IN" altLang="LID4096" sz="1400"/>
              <a:t> party user)</a:t>
            </a:r>
          </a:p>
        </p:txBody>
      </p:sp>
      <p:sp>
        <p:nvSpPr>
          <p:cNvPr id="19459" name="AutoShape 3">
            <a:extLst>
              <a:ext uri="{FF2B5EF4-FFF2-40B4-BE49-F238E27FC236}">
                <a16:creationId xmlns:a16="http://schemas.microsoft.com/office/drawing/2014/main" id="{696248D3-E2FE-3141-D739-7042C81B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15900"/>
            <a:ext cx="2232025" cy="863600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Cart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Add items in Cart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View Cart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Remove Item From Cart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Checkout (external call)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1B422300-53F6-623F-376D-4B48D5BA1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44463"/>
            <a:ext cx="71278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b="1">
                <a:solidFill>
                  <a:srgbClr val="0066B3"/>
                </a:solidFill>
              </a:rPr>
              <a:t>How to Name and Config each Modules ?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60FDE90-AAA7-2E68-12D1-03A5709C2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503238"/>
            <a:ext cx="4257675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3" name="Text Box 3">
            <a:extLst>
              <a:ext uri="{FF2B5EF4-FFF2-40B4-BE49-F238E27FC236}">
                <a16:creationId xmlns:a16="http://schemas.microsoft.com/office/drawing/2014/main" id="{88D68F72-4422-BF14-B48D-DD6597FC0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720725"/>
            <a:ext cx="561657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288"/>
              </a:spcBef>
              <a:buFont typeface="Wingdings" panose="05000000000000000000" pitchFamily="2" charset="2"/>
              <a:buChar char=""/>
            </a:pPr>
            <a:r>
              <a:rPr lang="en-IN" altLang="LID4096" sz="1600"/>
              <a:t>Name : Starts with </a:t>
            </a:r>
            <a:r>
              <a:rPr lang="en-IN" altLang="LID4096" sz="1600">
                <a:solidFill>
                  <a:srgbClr val="CE181E"/>
                </a:solidFill>
              </a:rPr>
              <a:t>Nozama_</a:t>
            </a:r>
            <a:r>
              <a:rPr lang="en-IN" altLang="LID4096" sz="1600">
                <a:solidFill>
                  <a:srgbClr val="21409A"/>
                </a:solidFill>
              </a:rPr>
              <a:t>&lt;&lt;ServiceOrModuleName&gt;&gt;</a:t>
            </a:r>
          </a:p>
          <a:p>
            <a:pPr>
              <a:spcBef>
                <a:spcPts val="288"/>
              </a:spcBef>
              <a:buFont typeface="Wingdings" panose="05000000000000000000" pitchFamily="2" charset="2"/>
              <a:buChar char=""/>
            </a:pPr>
            <a:r>
              <a:rPr lang="en-IN" altLang="LID4096" sz="1600"/>
              <a:t>Group: </a:t>
            </a:r>
            <a:r>
              <a:rPr lang="en-IN" altLang="LID4096" sz="1600">
                <a:solidFill>
                  <a:srgbClr val="CE181E"/>
                </a:solidFill>
              </a:rPr>
              <a:t>in.nozama</a:t>
            </a:r>
            <a:r>
              <a:rPr lang="en-IN" altLang="LID4096" sz="1600"/>
              <a:t> (always)</a:t>
            </a:r>
          </a:p>
          <a:p>
            <a:pPr>
              <a:spcBef>
                <a:spcPts val="288"/>
              </a:spcBef>
              <a:buFont typeface="Wingdings" panose="05000000000000000000" pitchFamily="2" charset="2"/>
              <a:buChar char=""/>
            </a:pPr>
            <a:r>
              <a:rPr lang="en-IN" altLang="LID4096" sz="1600"/>
              <a:t>Artifact: </a:t>
            </a:r>
            <a:r>
              <a:rPr lang="en-IN" altLang="LID4096" sz="1600">
                <a:solidFill>
                  <a:srgbClr val="21409A"/>
                </a:solidFill>
              </a:rPr>
              <a:t>&lt;&lt;yourModuleName&gt;&gt;</a:t>
            </a:r>
          </a:p>
          <a:p>
            <a:pPr>
              <a:spcBef>
                <a:spcPts val="288"/>
              </a:spcBef>
              <a:buFont typeface="Wingdings" panose="05000000000000000000" pitchFamily="2" charset="2"/>
              <a:buChar char=""/>
            </a:pPr>
            <a:r>
              <a:rPr lang="en-IN" altLang="LID4096" sz="1600"/>
              <a:t>Description: Explaination about the module in short</a:t>
            </a:r>
          </a:p>
          <a:p>
            <a:pPr>
              <a:spcBef>
                <a:spcPts val="575"/>
              </a:spcBef>
              <a:buFont typeface="Wingdings" panose="05000000000000000000" pitchFamily="2" charset="2"/>
              <a:buChar char=""/>
            </a:pPr>
            <a:r>
              <a:rPr lang="en-IN" altLang="LID4096" sz="1600"/>
              <a:t>Package: Starts with </a:t>
            </a:r>
            <a:r>
              <a:rPr lang="en-IN" altLang="LID4096" sz="1600">
                <a:solidFill>
                  <a:srgbClr val="CE181E"/>
                </a:solidFill>
              </a:rPr>
              <a:t>in.nozama.</a:t>
            </a:r>
            <a:r>
              <a:rPr lang="en-IN" altLang="LID4096" sz="1600">
                <a:solidFill>
                  <a:srgbClr val="72BF44"/>
                </a:solidFill>
              </a:rPr>
              <a:t>service.</a:t>
            </a:r>
            <a:r>
              <a:rPr lang="en-IN" altLang="LID4096" sz="1600">
                <a:solidFill>
                  <a:srgbClr val="21409A"/>
                </a:solidFill>
              </a:rPr>
              <a:t>&lt;&lt;modulename&gt;&gt;</a:t>
            </a:r>
          </a:p>
          <a:p>
            <a:pPr>
              <a:spcBef>
                <a:spcPts val="288"/>
              </a:spcBef>
              <a:buClrTx/>
              <a:buSzTx/>
              <a:buFontTx/>
              <a:buNone/>
            </a:pPr>
            <a:endParaRPr lang="en-IN" altLang="LID4096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AB31DD09-F810-347F-E965-E1B018755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576263"/>
            <a:ext cx="9148763" cy="221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288"/>
              </a:spcBef>
              <a:spcAft>
                <a:spcPts val="288"/>
              </a:spcAft>
            </a:pPr>
            <a:r>
              <a:rPr lang="en-IN" altLang="LID4096" sz="1000"/>
              <a:t>Commit should have prefixed with your name first 4/5 letters followed by increment number and a dot and followed by the date in DDMMYY and hyphen and then your commit message. </a:t>
            </a:r>
          </a:p>
          <a:p>
            <a:pPr>
              <a:spcBef>
                <a:spcPts val="288"/>
              </a:spcBef>
              <a:spcAft>
                <a:spcPts val="288"/>
              </a:spcAft>
            </a:pPr>
            <a:r>
              <a:rPr lang="en-IN" altLang="LID4096" sz="1000" b="1"/>
              <a:t>Example</a:t>
            </a:r>
            <a:r>
              <a:rPr lang="en-IN" altLang="LID4096" sz="1000"/>
              <a:t> : </a:t>
            </a:r>
            <a:r>
              <a:rPr lang="en-IN" altLang="LID4096" sz="1000">
                <a:solidFill>
                  <a:srgbClr val="21409A"/>
                </a:solidFill>
              </a:rPr>
              <a:t>"BALA01.020419-Commit Message" </a:t>
            </a:r>
          </a:p>
          <a:p>
            <a:pPr lvl="1">
              <a:spcBef>
                <a:spcPts val="288"/>
              </a:spcBef>
              <a:spcAft>
                <a:spcPts val="288"/>
              </a:spcAft>
              <a:buFont typeface="Times New Roman" panose="02020603050405020304" pitchFamily="18" charset="0"/>
              <a:buChar char="–"/>
            </a:pPr>
            <a:r>
              <a:rPr lang="en-IN" altLang="LID4096" sz="1000"/>
              <a:t>BALA - First 4 letters</a:t>
            </a:r>
          </a:p>
          <a:p>
            <a:pPr lvl="1">
              <a:spcBef>
                <a:spcPts val="288"/>
              </a:spcBef>
              <a:spcAft>
                <a:spcPts val="288"/>
              </a:spcAft>
              <a:buFont typeface="Symbol" panose="05050102010706020507" pitchFamily="18" charset="2"/>
              <a:buChar char=""/>
            </a:pPr>
            <a:r>
              <a:rPr lang="en-IN" altLang="LID4096" sz="1000"/>
              <a:t>01 - Version Number</a:t>
            </a:r>
          </a:p>
          <a:p>
            <a:pPr lvl="1">
              <a:spcBef>
                <a:spcPts val="288"/>
              </a:spcBef>
              <a:spcAft>
                <a:spcPts val="288"/>
              </a:spcAft>
              <a:buFont typeface="Symbol" panose="05050102010706020507" pitchFamily="18" charset="2"/>
              <a:buChar char=""/>
            </a:pPr>
            <a:r>
              <a:rPr lang="en-IN" altLang="LID4096" sz="1000" b="1"/>
              <a:t>.</a:t>
            </a:r>
            <a:r>
              <a:rPr lang="en-IN" altLang="LID4096" sz="1000"/>
              <a:t> - Dot</a:t>
            </a:r>
          </a:p>
          <a:p>
            <a:pPr lvl="1">
              <a:spcBef>
                <a:spcPts val="288"/>
              </a:spcBef>
              <a:spcAft>
                <a:spcPts val="288"/>
              </a:spcAft>
              <a:buFont typeface="Symbol" panose="05050102010706020507" pitchFamily="18" charset="2"/>
              <a:buChar char=""/>
            </a:pPr>
            <a:r>
              <a:rPr lang="en-IN" altLang="LID4096" sz="1000"/>
              <a:t>020419 - Date in DDMMYY Format</a:t>
            </a:r>
          </a:p>
          <a:p>
            <a:pPr lvl="1">
              <a:spcBef>
                <a:spcPts val="288"/>
              </a:spcBef>
              <a:spcAft>
                <a:spcPts val="288"/>
              </a:spcAft>
              <a:buFont typeface="Symbol" panose="05050102010706020507" pitchFamily="18" charset="2"/>
              <a:buChar char=""/>
            </a:pPr>
            <a:r>
              <a:rPr lang="en-IN" altLang="LID4096" sz="1000" b="1"/>
              <a:t>-</a:t>
            </a:r>
            <a:r>
              <a:rPr lang="en-IN" altLang="LID4096" sz="1000"/>
              <a:t> Hyphen to split the message from the above identifier</a:t>
            </a:r>
          </a:p>
          <a:p>
            <a:pPr lvl="1">
              <a:spcBef>
                <a:spcPts val="288"/>
              </a:spcBef>
              <a:spcAft>
                <a:spcPts val="288"/>
              </a:spcAft>
              <a:buFont typeface="Symbol" panose="05050102010706020507" pitchFamily="18" charset="2"/>
              <a:buChar char=""/>
            </a:pPr>
            <a:r>
              <a:rPr lang="en-IN" altLang="LID4096" sz="1000"/>
              <a:t>Commit Message - Your commit message</a:t>
            </a:r>
          </a:p>
          <a:p>
            <a:pPr>
              <a:spcBef>
                <a:spcPts val="288"/>
              </a:spcBef>
              <a:spcAft>
                <a:spcPts val="288"/>
              </a:spcAft>
              <a:buClrTx/>
              <a:buSzTx/>
              <a:buFontTx/>
              <a:buNone/>
            </a:pPr>
            <a:endParaRPr lang="en-IN" altLang="LID4096" sz="100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5DA919AE-5D69-B9D0-A2FC-5041C76A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232025"/>
            <a:ext cx="6191250" cy="331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7" name="Text Box 3">
            <a:extLst>
              <a:ext uri="{FF2B5EF4-FFF2-40B4-BE49-F238E27FC236}">
                <a16:creationId xmlns:a16="http://schemas.microsoft.com/office/drawing/2014/main" id="{0CFCB8CE-78BD-9BBD-ACAB-F13D1D07B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58750"/>
            <a:ext cx="467995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b="1">
                <a:solidFill>
                  <a:srgbClr val="0066B3"/>
                </a:solidFill>
              </a:rPr>
              <a:t>How Code Commit Message should be 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D1345C2A-BCB0-5400-7038-834432EE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360363"/>
            <a:ext cx="1368425" cy="287337"/>
          </a:xfrm>
          <a:prstGeom prst="rect">
            <a:avLst/>
          </a:prstGeom>
          <a:solidFill>
            <a:srgbClr val="59C5C7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 sz="1300"/>
              <a:t>User Service</a:t>
            </a:r>
          </a:p>
        </p:txBody>
      </p:sp>
      <p:sp>
        <p:nvSpPr>
          <p:cNvPr id="4098" name="Line 2">
            <a:extLst>
              <a:ext uri="{FF2B5EF4-FFF2-40B4-BE49-F238E27FC236}">
                <a16:creationId xmlns:a16="http://schemas.microsoft.com/office/drawing/2014/main" id="{4E63320F-5FFE-9C0C-FE3C-5EB1806B4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5763" y="215900"/>
            <a:ext cx="1587" cy="5327650"/>
          </a:xfrm>
          <a:prstGeom prst="line">
            <a:avLst/>
          </a:prstGeom>
          <a:noFill/>
          <a:ln w="9525" cap="flat">
            <a:solidFill>
              <a:srgbClr val="EEE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5715DFC-0161-4F56-0DCD-78E8DCDF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720725"/>
            <a:ext cx="1368425" cy="287338"/>
          </a:xfrm>
          <a:prstGeom prst="rect">
            <a:avLst/>
          </a:prstGeom>
          <a:solidFill>
            <a:srgbClr val="59C5C7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 sz="1300"/>
              <a:t>Product Service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4F0E60B7-40C6-5163-A8CE-A250A9165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8650" y="215900"/>
            <a:ext cx="1588" cy="5327650"/>
          </a:xfrm>
          <a:prstGeom prst="line">
            <a:avLst/>
          </a:prstGeom>
          <a:noFill/>
          <a:ln w="9525" cap="flat">
            <a:solidFill>
              <a:srgbClr val="EEE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F26E295-E26F-BC88-8372-60CB4E8E4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1152525"/>
            <a:ext cx="1368425" cy="287338"/>
          </a:xfrm>
          <a:prstGeom prst="rect">
            <a:avLst/>
          </a:prstGeom>
          <a:solidFill>
            <a:srgbClr val="59C5C7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 sz="1300"/>
              <a:t>Cart Service</a:t>
            </a:r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C2D54FC1-3E8E-FE62-730C-97D9C9C06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215900"/>
            <a:ext cx="1588" cy="5327650"/>
          </a:xfrm>
          <a:prstGeom prst="line">
            <a:avLst/>
          </a:prstGeom>
          <a:noFill/>
          <a:ln w="9525" cap="flat">
            <a:solidFill>
              <a:srgbClr val="EEE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F71008F-4D2C-EBB2-0D76-21C73F498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1655763"/>
            <a:ext cx="1368425" cy="287337"/>
          </a:xfrm>
          <a:prstGeom prst="rect">
            <a:avLst/>
          </a:prstGeom>
          <a:solidFill>
            <a:srgbClr val="59C5C7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 sz="1300"/>
              <a:t>Checkout Service</a:t>
            </a:r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25C1CDA9-035B-1305-AD4A-7BC60B642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215900"/>
            <a:ext cx="1588" cy="5327650"/>
          </a:xfrm>
          <a:prstGeom prst="line">
            <a:avLst/>
          </a:prstGeom>
          <a:noFill/>
          <a:ln w="9525" cap="flat">
            <a:solidFill>
              <a:srgbClr val="EEE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A1310B9D-9580-2B90-3C50-5FE69358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2447925"/>
            <a:ext cx="2376487" cy="287338"/>
          </a:xfrm>
          <a:prstGeom prst="rect">
            <a:avLst/>
          </a:prstGeom>
          <a:solidFill>
            <a:srgbClr val="59C5C7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 sz="1300"/>
              <a:t>Payment Service</a:t>
            </a:r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DB6FFFA7-4663-6A9D-99CC-8B3320B24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4138" y="215900"/>
            <a:ext cx="1587" cy="5327650"/>
          </a:xfrm>
          <a:prstGeom prst="line">
            <a:avLst/>
          </a:prstGeom>
          <a:noFill/>
          <a:ln w="9525" cap="flat">
            <a:solidFill>
              <a:srgbClr val="EEE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A8E1BB02-D9B6-C299-9AE8-358DDBA0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3455988"/>
            <a:ext cx="2376488" cy="287337"/>
          </a:xfrm>
          <a:prstGeom prst="rect">
            <a:avLst/>
          </a:prstGeom>
          <a:solidFill>
            <a:srgbClr val="59C5C7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 sz="1300"/>
              <a:t>Order Service</a:t>
            </a:r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145504DB-D411-AC8C-4F1D-2B3A9728C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15900"/>
            <a:ext cx="1588" cy="5327650"/>
          </a:xfrm>
          <a:prstGeom prst="line">
            <a:avLst/>
          </a:prstGeom>
          <a:noFill/>
          <a:ln w="9525" cap="flat">
            <a:solidFill>
              <a:srgbClr val="EEE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96307613-5E4A-7AE4-D47A-3AFEBF4F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4176713"/>
            <a:ext cx="2592388" cy="287337"/>
          </a:xfrm>
          <a:prstGeom prst="rect">
            <a:avLst/>
          </a:prstGeom>
          <a:solidFill>
            <a:srgbClr val="59C5C7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 sz="1300"/>
              <a:t>Shipment Service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D3763877-178F-B474-06BC-1EEE5548E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2952750"/>
            <a:ext cx="1295400" cy="287338"/>
          </a:xfrm>
          <a:prstGeom prst="rect">
            <a:avLst/>
          </a:prstGeom>
          <a:solidFill>
            <a:srgbClr val="59C5C7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 sz="1300"/>
              <a:t>Wallet Service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556BDCA5-7EB8-A7DB-8236-97A20412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4895850"/>
            <a:ext cx="2592388" cy="287338"/>
          </a:xfrm>
          <a:prstGeom prst="rect">
            <a:avLst/>
          </a:prstGeom>
          <a:solidFill>
            <a:srgbClr val="59C5C7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 sz="1300"/>
              <a:t>Delivery Service</a:t>
            </a:r>
          </a:p>
        </p:txBody>
      </p:sp>
      <p:cxnSp>
        <p:nvCxnSpPr>
          <p:cNvPr id="4112" name="AutoShape 16">
            <a:extLst>
              <a:ext uri="{FF2B5EF4-FFF2-40B4-BE49-F238E27FC236}">
                <a16:creationId xmlns:a16="http://schemas.microsoft.com/office/drawing/2014/main" id="{B1E28714-35F6-C97F-99E5-29AD970C13C2}"/>
              </a:ext>
            </a:extLst>
          </p:cNvPr>
          <p:cNvCxnSpPr>
            <a:cxnSpLocks noChangeShapeType="1"/>
            <a:stCxn id="4097" idx="2"/>
            <a:endCxn id="4099" idx="1"/>
          </p:cNvCxnSpPr>
          <p:nvPr/>
        </p:nvCxnSpPr>
        <p:spPr bwMode="auto">
          <a:xfrm rot="16200000" flipH="1">
            <a:off x="1206501" y="341312"/>
            <a:ext cx="215900" cy="828675"/>
          </a:xfrm>
          <a:prstGeom prst="bentConnector2">
            <a:avLst/>
          </a:prstGeom>
          <a:noFill/>
          <a:ln w="12600" cap="flat">
            <a:solidFill>
              <a:srgbClr val="00A6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3" name="AutoShape 17">
            <a:extLst>
              <a:ext uri="{FF2B5EF4-FFF2-40B4-BE49-F238E27FC236}">
                <a16:creationId xmlns:a16="http://schemas.microsoft.com/office/drawing/2014/main" id="{5F08D337-4328-18AF-92E5-D3BD51231683}"/>
              </a:ext>
            </a:extLst>
          </p:cNvPr>
          <p:cNvCxnSpPr>
            <a:cxnSpLocks noChangeShapeType="1"/>
            <a:stCxn id="4099" idx="2"/>
            <a:endCxn id="4101" idx="1"/>
          </p:cNvCxnSpPr>
          <p:nvPr/>
        </p:nvCxnSpPr>
        <p:spPr bwMode="auto">
          <a:xfrm rot="16200000" flipH="1">
            <a:off x="2681288" y="738188"/>
            <a:ext cx="288925" cy="828675"/>
          </a:xfrm>
          <a:prstGeom prst="bentConnector2">
            <a:avLst/>
          </a:prstGeom>
          <a:noFill/>
          <a:ln w="12600" cap="flat">
            <a:solidFill>
              <a:srgbClr val="00A6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4" name="AutoShape 18">
            <a:extLst>
              <a:ext uri="{FF2B5EF4-FFF2-40B4-BE49-F238E27FC236}">
                <a16:creationId xmlns:a16="http://schemas.microsoft.com/office/drawing/2014/main" id="{A12D4B03-3ABD-57B3-7900-08828511E16C}"/>
              </a:ext>
            </a:extLst>
          </p:cNvPr>
          <p:cNvCxnSpPr>
            <a:cxnSpLocks noChangeShapeType="1"/>
            <a:stCxn id="4101" idx="2"/>
            <a:endCxn id="4103" idx="1"/>
          </p:cNvCxnSpPr>
          <p:nvPr/>
        </p:nvCxnSpPr>
        <p:spPr bwMode="auto">
          <a:xfrm rot="16200000" flipH="1">
            <a:off x="4158457" y="1205706"/>
            <a:ext cx="360362" cy="828675"/>
          </a:xfrm>
          <a:prstGeom prst="bentConnector2">
            <a:avLst/>
          </a:prstGeom>
          <a:noFill/>
          <a:ln w="12600" cap="flat">
            <a:solidFill>
              <a:srgbClr val="00A6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5" name="AutoShape 19">
            <a:extLst>
              <a:ext uri="{FF2B5EF4-FFF2-40B4-BE49-F238E27FC236}">
                <a16:creationId xmlns:a16="http://schemas.microsoft.com/office/drawing/2014/main" id="{134323F2-C65A-5C11-4C5A-7D2988275B18}"/>
              </a:ext>
            </a:extLst>
          </p:cNvPr>
          <p:cNvCxnSpPr>
            <a:cxnSpLocks noChangeShapeType="1"/>
            <a:stCxn id="4103" idx="3"/>
            <a:endCxn id="4105" idx="0"/>
          </p:cNvCxnSpPr>
          <p:nvPr/>
        </p:nvCxnSpPr>
        <p:spPr bwMode="auto">
          <a:xfrm>
            <a:off x="6119813" y="1800225"/>
            <a:ext cx="323850" cy="647700"/>
          </a:xfrm>
          <a:prstGeom prst="bentConnector2">
            <a:avLst/>
          </a:prstGeom>
          <a:noFill/>
          <a:ln w="19080" cap="flat">
            <a:solidFill>
              <a:srgbClr val="00A6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6" name="AutoShape 20">
            <a:extLst>
              <a:ext uri="{FF2B5EF4-FFF2-40B4-BE49-F238E27FC236}">
                <a16:creationId xmlns:a16="http://schemas.microsoft.com/office/drawing/2014/main" id="{2FB025AF-B9C3-1FC0-D20F-E3BE3999514A}"/>
              </a:ext>
            </a:extLst>
          </p:cNvPr>
          <p:cNvCxnSpPr>
            <a:cxnSpLocks noChangeShapeType="1"/>
            <a:stCxn id="4105" idx="2"/>
            <a:endCxn id="4110" idx="0"/>
          </p:cNvCxnSpPr>
          <p:nvPr/>
        </p:nvCxnSpPr>
        <p:spPr bwMode="auto">
          <a:xfrm rot="16200000" flipH="1">
            <a:off x="6605588" y="2573338"/>
            <a:ext cx="215900" cy="539750"/>
          </a:xfrm>
          <a:prstGeom prst="bentConnector3">
            <a:avLst>
              <a:gd name="adj1" fmla="val 50000"/>
            </a:avLst>
          </a:prstGeom>
          <a:noFill/>
          <a:ln w="19080" cap="flat">
            <a:solidFill>
              <a:srgbClr val="00A6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7" name="AutoShape 21">
            <a:extLst>
              <a:ext uri="{FF2B5EF4-FFF2-40B4-BE49-F238E27FC236}">
                <a16:creationId xmlns:a16="http://schemas.microsoft.com/office/drawing/2014/main" id="{81D17C59-9B8C-6802-3099-9863C88BA8AA}"/>
              </a:ext>
            </a:extLst>
          </p:cNvPr>
          <p:cNvCxnSpPr>
            <a:cxnSpLocks noChangeShapeType="1"/>
            <a:stCxn id="4103" idx="2"/>
            <a:endCxn id="4107" idx="1"/>
          </p:cNvCxnSpPr>
          <p:nvPr/>
        </p:nvCxnSpPr>
        <p:spPr bwMode="auto">
          <a:xfrm rot="5400000">
            <a:off x="4481513" y="2644775"/>
            <a:ext cx="1655762" cy="255588"/>
          </a:xfrm>
          <a:prstGeom prst="bentConnector4">
            <a:avLst>
              <a:gd name="adj1" fmla="val 21736"/>
              <a:gd name="adj2" fmla="val 171569"/>
            </a:avLst>
          </a:prstGeom>
          <a:noFill/>
          <a:ln w="19080" cap="flat">
            <a:solidFill>
              <a:srgbClr val="00A6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8" name="AutoShape 22">
            <a:extLst>
              <a:ext uri="{FF2B5EF4-FFF2-40B4-BE49-F238E27FC236}">
                <a16:creationId xmlns:a16="http://schemas.microsoft.com/office/drawing/2014/main" id="{CB7FA7B8-A8D0-3673-5A50-F3525A7637A2}"/>
              </a:ext>
            </a:extLst>
          </p:cNvPr>
          <p:cNvCxnSpPr>
            <a:cxnSpLocks noChangeShapeType="1"/>
            <a:stCxn id="4107" idx="2"/>
            <a:endCxn id="4109" idx="0"/>
          </p:cNvCxnSpPr>
          <p:nvPr/>
        </p:nvCxnSpPr>
        <p:spPr bwMode="auto">
          <a:xfrm rot="16200000" flipH="1">
            <a:off x="6750844" y="3364706"/>
            <a:ext cx="431800" cy="1189038"/>
          </a:xfrm>
          <a:prstGeom prst="bentConnector3">
            <a:avLst>
              <a:gd name="adj1" fmla="val 50000"/>
            </a:avLst>
          </a:prstGeom>
          <a:noFill/>
          <a:ln w="19080" cap="flat">
            <a:solidFill>
              <a:srgbClr val="00A6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9" name="AutoShape 23">
            <a:extLst>
              <a:ext uri="{FF2B5EF4-FFF2-40B4-BE49-F238E27FC236}">
                <a16:creationId xmlns:a16="http://schemas.microsoft.com/office/drawing/2014/main" id="{B6E120D3-1197-199D-ECAA-0F644314E94D}"/>
              </a:ext>
            </a:extLst>
          </p:cNvPr>
          <p:cNvCxnSpPr>
            <a:cxnSpLocks noChangeShapeType="1"/>
            <a:stCxn id="4109" idx="2"/>
            <a:endCxn id="4111" idx="0"/>
          </p:cNvCxnSpPr>
          <p:nvPr/>
        </p:nvCxnSpPr>
        <p:spPr bwMode="auto">
          <a:xfrm rot="5400000">
            <a:off x="7344569" y="4679156"/>
            <a:ext cx="431800" cy="1588"/>
          </a:xfrm>
          <a:prstGeom prst="bentConnector2">
            <a:avLst/>
          </a:prstGeom>
          <a:noFill/>
          <a:ln w="19080" cap="flat">
            <a:solidFill>
              <a:srgbClr val="00A65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>
            <a:hlinkClick r:id="rId3"/>
            <a:extLst>
              <a:ext uri="{FF2B5EF4-FFF2-40B4-BE49-F238E27FC236}">
                <a16:creationId xmlns:a16="http://schemas.microsoft.com/office/drawing/2014/main" id="{74E66E24-CA83-3A5B-98F6-4294E8B6B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008063"/>
            <a:ext cx="2232025" cy="792162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Products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Add Product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View Product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 i="1">
                <a:solidFill>
                  <a:srgbClr val="FFF200"/>
                </a:solidFill>
              </a:rPr>
              <a:t>Add Product to cart (call external)</a:t>
            </a:r>
          </a:p>
        </p:txBody>
      </p:sp>
      <p:sp>
        <p:nvSpPr>
          <p:cNvPr id="5122" name="AutoShape 2">
            <a:hlinkClick r:id="rId4"/>
            <a:extLst>
              <a:ext uri="{FF2B5EF4-FFF2-40B4-BE49-F238E27FC236}">
                <a16:creationId xmlns:a16="http://schemas.microsoft.com/office/drawing/2014/main" id="{4AAD21DB-3737-40C1-9B56-B6925565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2016125"/>
            <a:ext cx="3095625" cy="936625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Payment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Do Payment</a:t>
            </a:r>
          </a:p>
          <a:p>
            <a:pPr lvl="1" algn="ctr">
              <a:buFont typeface="Times New Roman" panose="02020603050405020304" pitchFamily="18" charset="0"/>
              <a:buChar char="–"/>
            </a:pPr>
            <a:r>
              <a:rPr lang="en-IN" altLang="LID4096" sz="1000"/>
              <a:t>Check Wallet Balance</a:t>
            </a:r>
          </a:p>
          <a:p>
            <a:pPr lvl="1" algn="ctr">
              <a:buFont typeface="Times New Roman" panose="02020603050405020304" pitchFamily="18" charset="0"/>
              <a:buChar char="–"/>
            </a:pPr>
            <a:r>
              <a:rPr lang="en-IN" altLang="LID4096" sz="1000"/>
              <a:t>Authorize payment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Refund payment</a:t>
            </a:r>
          </a:p>
        </p:txBody>
      </p:sp>
      <p:sp>
        <p:nvSpPr>
          <p:cNvPr id="5123" name="AutoShape 3">
            <a:hlinkClick r:id="rId5"/>
            <a:extLst>
              <a:ext uri="{FF2B5EF4-FFF2-40B4-BE49-F238E27FC236}">
                <a16:creationId xmlns:a16="http://schemas.microsoft.com/office/drawing/2014/main" id="{47681775-5E9D-C138-4B44-4E3D3C887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087563"/>
            <a:ext cx="3097213" cy="1081087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Checkout Service</a:t>
            </a:r>
          </a:p>
          <a:p>
            <a:pPr algn="ctr">
              <a:buClrTx/>
              <a:buFontTx/>
              <a:buNone/>
            </a:pPr>
            <a:r>
              <a:rPr lang="en-IN" altLang="LID4096" sz="1100"/>
              <a:t>Checkout which performs below actions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Validate the order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Apply Discount Coupon for Order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Payment (external call)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Create order(external call)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F42BF64F-5BC3-4242-DEAC-728F21A4C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3525" y="1728788"/>
            <a:ext cx="1449388" cy="360362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2E38BBAD-6426-19F3-1D7F-2CF40359E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5" y="2447925"/>
            <a:ext cx="720725" cy="144463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4BE156DD-3028-7DC4-65AA-E40032194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3168650"/>
            <a:ext cx="647700" cy="431800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1968FF63-7BE4-3960-B717-F077BD608A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9950" y="2952750"/>
            <a:ext cx="506413" cy="647700"/>
          </a:xfrm>
          <a:prstGeom prst="line">
            <a:avLst/>
          </a:prstGeom>
          <a:noFill/>
          <a:ln w="9360" cap="flat">
            <a:solidFill>
              <a:srgbClr val="3465A4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720ABB40-BA71-E747-E5C0-4FAFF887FC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7650" y="3741738"/>
            <a:ext cx="720725" cy="36353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4063E958-3F6A-A535-2602-DA16139062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99313" y="4173538"/>
            <a:ext cx="290512" cy="363537"/>
          </a:xfrm>
          <a:prstGeom prst="line">
            <a:avLst/>
          </a:prstGeom>
          <a:noFill/>
          <a:ln w="9360" cap="flat">
            <a:solidFill>
              <a:srgbClr val="3465A4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5130" name="AutoShape 10">
            <a:hlinkClick r:id="rId6"/>
            <a:extLst>
              <a:ext uri="{FF2B5EF4-FFF2-40B4-BE49-F238E27FC236}">
                <a16:creationId xmlns:a16="http://schemas.microsoft.com/office/drawing/2014/main" id="{715CB349-BA61-7A47-7471-D1F613652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71438"/>
            <a:ext cx="2232025" cy="792162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User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Login ( Authorize User 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Signup (Add User)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View User (Only When Admin ask)</a:t>
            </a:r>
          </a:p>
        </p:txBody>
      </p:sp>
      <p:sp>
        <p:nvSpPr>
          <p:cNvPr id="5131" name="AutoShape 11">
            <a:hlinkClick r:id="rId7"/>
            <a:extLst>
              <a:ext uri="{FF2B5EF4-FFF2-40B4-BE49-F238E27FC236}">
                <a16:creationId xmlns:a16="http://schemas.microsoft.com/office/drawing/2014/main" id="{E57EBCFB-B552-95DC-A136-37D036EB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793750"/>
            <a:ext cx="2921000" cy="935038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Cart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Add Product to Cart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View Cart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Remove Product/Item From Cart(external call)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Checkout (external call)</a:t>
            </a:r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35361D16-941A-D6BA-FDFD-B002804F5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9363" y="1295400"/>
            <a:ext cx="822325" cy="1588"/>
          </a:xfrm>
          <a:prstGeom prst="line">
            <a:avLst/>
          </a:prstGeom>
          <a:noFill/>
          <a:ln w="9525" cap="flat">
            <a:solidFill>
              <a:srgbClr val="3465A4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5133" name="AutoShape 13">
            <a:hlinkClick r:id="rId8"/>
            <a:extLst>
              <a:ext uri="{FF2B5EF4-FFF2-40B4-BE49-F238E27FC236}">
                <a16:creationId xmlns:a16="http://schemas.microsoft.com/office/drawing/2014/main" id="{DCC5734A-D26D-D90D-8FB9-4E5CBA6F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3095625"/>
            <a:ext cx="2520950" cy="1079500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Shipment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Create Shipment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Cancel Shipment( External Call)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Update Shipment</a:t>
            </a:r>
          </a:p>
        </p:txBody>
      </p:sp>
      <p:sp>
        <p:nvSpPr>
          <p:cNvPr id="5134" name="AutoShape 14">
            <a:hlinkClick r:id="rId9"/>
            <a:extLst>
              <a:ext uri="{FF2B5EF4-FFF2-40B4-BE49-F238E27FC236}">
                <a16:creationId xmlns:a16="http://schemas.microsoft.com/office/drawing/2014/main" id="{0869ED2F-CE1A-F5CB-4D34-507A36152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4535488"/>
            <a:ext cx="3095625" cy="936625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2725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215900" algn="ctr"/>
            <a:r>
              <a:rPr lang="en-IN" altLang="LID4096"/>
              <a:t>Delivery Service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Track Shipment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Cancel Shipment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Return Package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Deliver Package</a:t>
            </a:r>
          </a:p>
        </p:txBody>
      </p:sp>
      <p:sp>
        <p:nvSpPr>
          <p:cNvPr id="5135" name="AutoShape 15">
            <a:hlinkClick r:id="rId10"/>
            <a:extLst>
              <a:ext uri="{FF2B5EF4-FFF2-40B4-BE49-F238E27FC236}">
                <a16:creationId xmlns:a16="http://schemas.microsoft.com/office/drawing/2014/main" id="{B81D9FA8-D8A8-80D7-5657-D23EA8AE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3600450"/>
            <a:ext cx="2808287" cy="1223963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2725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215900" algn="ctr"/>
            <a:r>
              <a:rPr lang="en-IN" altLang="LID4096"/>
              <a:t>Order Service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Create Order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Update Order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Process Order (call package )</a:t>
            </a:r>
          </a:p>
          <a:p>
            <a:pPr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Cancel Order (call refund)</a:t>
            </a:r>
          </a:p>
        </p:txBody>
      </p:sp>
      <p:sp>
        <p:nvSpPr>
          <p:cNvPr id="5136" name="AutoShape 16">
            <a:hlinkClick r:id="rId11"/>
            <a:extLst>
              <a:ext uri="{FF2B5EF4-FFF2-40B4-BE49-F238E27FC236}">
                <a16:creationId xmlns:a16="http://schemas.microsoft.com/office/drawing/2014/main" id="{78267164-F75E-1E29-F48D-F1E7EA33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863600"/>
            <a:ext cx="2447925" cy="936625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Wallet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Check Payment Balance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Credit / Add Money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Debit / Deduct Money</a:t>
            </a:r>
          </a:p>
        </p:txBody>
      </p: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731C4038-AF40-B1F8-B893-5168B63BC386}"/>
              </a:ext>
            </a:extLst>
          </p:cNvPr>
          <p:cNvCxnSpPr>
            <a:cxnSpLocks noChangeShapeType="1"/>
            <a:stCxn id="5136" idx="2"/>
            <a:endCxn id="5122" idx="3"/>
          </p:cNvCxnSpPr>
          <p:nvPr/>
        </p:nvCxnSpPr>
        <p:spPr bwMode="auto">
          <a:xfrm flipH="1">
            <a:off x="7775575" y="1800225"/>
            <a:ext cx="863600" cy="684213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>
            <a:extLst>
              <a:ext uri="{FF2B5EF4-FFF2-40B4-BE49-F238E27FC236}">
                <a16:creationId xmlns:a16="http://schemas.microsoft.com/office/drawing/2014/main" id="{4A8A26D3-7463-AA7D-30F1-79B425F7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15900"/>
            <a:ext cx="2592387" cy="1223963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User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Login ( Authorize User 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Signup (Add User)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View User (Only When Admin ask)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50470C12-420D-9BBF-2996-0A6D3ED0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584325"/>
            <a:ext cx="9575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All Users Can Login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Anyone Can Sign Up/Register </a:t>
            </a:r>
            <a:r>
              <a:rPr lang="en-IN" altLang="LID4096" sz="1500"/>
              <a:t>(For Admin Users, Other Admin should change the User type/role to Admin)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Admin User can view all the user details </a:t>
            </a:r>
            <a:r>
              <a:rPr lang="en-IN" altLang="LID4096" sz="1500">
                <a:solidFill>
                  <a:srgbClr val="CE181E"/>
                </a:solidFill>
              </a:rPr>
              <a:t>(Except password)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4EC536EC-D5C9-E2BB-8C00-376A44F6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179388"/>
            <a:ext cx="6911975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1500"/>
              <a:t>Goal: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Learn the Springboot and Restful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JPA/Hibernate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HTTP POST, GET Method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Must implement the Security feature for </a:t>
            </a:r>
            <a:r>
              <a:rPr lang="en-IN" altLang="LID4096" sz="1500" b="1"/>
              <a:t>Role based authentication</a:t>
            </a:r>
            <a:r>
              <a:rPr lang="en-IN" altLang="LID4096" sz="1500"/>
              <a:t>.</a:t>
            </a:r>
            <a:r>
              <a:rPr lang="en-IN" altLang="LID4096"/>
              <a:t> </a:t>
            </a:r>
          </a:p>
        </p:txBody>
      </p:sp>
      <p:sp>
        <p:nvSpPr>
          <p:cNvPr id="6148" name="Rectangle 4">
            <a:hlinkClick r:id="rId3"/>
            <a:extLst>
              <a:ext uri="{FF2B5EF4-FFF2-40B4-BE49-F238E27FC236}">
                <a16:creationId xmlns:a16="http://schemas.microsoft.com/office/drawing/2014/main" id="{244E4D10-2CAE-8D15-7C1B-CBBABAD09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5040313"/>
            <a:ext cx="1008062" cy="360362"/>
          </a:xfrm>
          <a:prstGeom prst="rect">
            <a:avLst/>
          </a:prstGeom>
          <a:solidFill>
            <a:srgbClr val="999999"/>
          </a:solidFill>
          <a:ln w="9525" cap="flat">
            <a:solidFill>
              <a:srgbClr val="0066B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/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569A7455-F1BF-B18D-9B4E-DEE3C3992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016125"/>
            <a:ext cx="9575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View All Products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Add Products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Adding Products to Cart </a:t>
            </a:r>
            <a:r>
              <a:rPr lang="en-IN" altLang="LID4096" sz="1500"/>
              <a:t>(Send all items to be added to cart and send to Cart Service)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 sz="1500"/>
              <a:t> </a:t>
            </a:r>
            <a:r>
              <a:rPr lang="en-IN" altLang="LID4096"/>
              <a:t>Update the product quantity when we add to care or remove from cart.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7B4CEFDB-DC3F-2547-21A5-E20A5940D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179388"/>
            <a:ext cx="6911975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1500"/>
              <a:t>Goal: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Learn the Springboot and Restful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JPA/Hibernate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HTTP POST, GET, DELETE, PUT Method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Must know how to call external service using Rest Template and Spring Feign Client. </a:t>
            </a:r>
            <a:r>
              <a:rPr lang="en-IN" altLang="LID4096" sz="1300"/>
              <a:t>(Refer </a:t>
            </a:r>
            <a:r>
              <a:rPr lang="en-IN" altLang="LID4096" sz="1300">
                <a:hlinkClick r:id="rId3"/>
              </a:rPr>
              <a:t>https://dzone.com/articles/microservices-communication-service-to-service</a:t>
            </a:r>
            <a:r>
              <a:rPr lang="en-IN" altLang="LID4096" sz="1300"/>
              <a:t>)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5E257B28-FE43-0771-ABFE-F8BDC924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87338"/>
            <a:ext cx="2303463" cy="1079500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Products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Add Product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View Product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 i="1">
                <a:solidFill>
                  <a:srgbClr val="FFF200"/>
                </a:solidFill>
              </a:rPr>
              <a:t>Add Product to cart (call external)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"/>
            </a:pPr>
            <a:r>
              <a:rPr lang="en-IN" altLang="LID4096" sz="1000"/>
              <a:t>Update Product quantity </a:t>
            </a:r>
          </a:p>
        </p:txBody>
      </p:sp>
      <p:sp>
        <p:nvSpPr>
          <p:cNvPr id="7172" name="Rectangle 4">
            <a:hlinkClick r:id="rId4"/>
            <a:extLst>
              <a:ext uri="{FF2B5EF4-FFF2-40B4-BE49-F238E27FC236}">
                <a16:creationId xmlns:a16="http://schemas.microsoft.com/office/drawing/2014/main" id="{31582923-791F-3D21-BC16-B747DB1E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5040313"/>
            <a:ext cx="1008062" cy="360362"/>
          </a:xfrm>
          <a:prstGeom prst="rect">
            <a:avLst/>
          </a:prstGeom>
          <a:solidFill>
            <a:srgbClr val="999999"/>
          </a:solidFill>
          <a:ln w="9525" cap="flat">
            <a:solidFill>
              <a:srgbClr val="0066B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/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C522336B-8916-CEB5-1BE5-DFB7B53EC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800225"/>
            <a:ext cx="95758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Save the items received from Products Service and create order id and put status as “NEW”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View Cart based on the User Id and New Status, Order Id and New Status, 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Remove items from Cart </a:t>
            </a:r>
            <a:r>
              <a:rPr lang="en-IN" altLang="LID4096" sz="1500"/>
              <a:t>by user id, new status, and product id (Also need to update the Quantity of Product to the number of quantity is being removed) – Should call the product service to remove and update the quantity back.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DFA42A53-F4F9-B23B-39D3-E1E939B3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215900"/>
            <a:ext cx="6911975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1500"/>
              <a:t>Goal: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Learn the Springboot and Restful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JPA/Hibernate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HTTP POST, GET Method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Must know how to call external service using Rest Template and Spring Feign Client.</a:t>
            </a:r>
            <a:r>
              <a:rPr lang="en-IN" altLang="LID4096"/>
              <a:t> </a:t>
            </a:r>
            <a:r>
              <a:rPr lang="en-IN" altLang="LID4096" sz="1300"/>
              <a:t>(Refer </a:t>
            </a:r>
            <a:r>
              <a:rPr lang="en-IN" altLang="LID4096" sz="1300">
                <a:hlinkClick r:id="rId3"/>
              </a:rPr>
              <a:t>https://dzone.com/articles/microservices-communication-service-to-service</a:t>
            </a:r>
            <a:r>
              <a:rPr lang="en-IN" altLang="LID4096" sz="1300"/>
              <a:t>)</a:t>
            </a:r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7940450D-D0D9-6473-C524-2EF9CA20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287338"/>
            <a:ext cx="2921000" cy="935037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Cart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Add Product to Cart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View Cart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Remove Product/Item From Cart(external call)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Checkout (external call)</a:t>
            </a:r>
          </a:p>
        </p:txBody>
      </p:sp>
      <p:sp>
        <p:nvSpPr>
          <p:cNvPr id="8196" name="Rectangle 4">
            <a:hlinkClick r:id="rId4"/>
            <a:extLst>
              <a:ext uri="{FF2B5EF4-FFF2-40B4-BE49-F238E27FC236}">
                <a16:creationId xmlns:a16="http://schemas.microsoft.com/office/drawing/2014/main" id="{D1AF9A7E-441C-A01D-3EEA-428E4DF4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5040313"/>
            <a:ext cx="1008062" cy="360362"/>
          </a:xfrm>
          <a:prstGeom prst="rect">
            <a:avLst/>
          </a:prstGeom>
          <a:solidFill>
            <a:srgbClr val="999999"/>
          </a:solidFill>
          <a:ln w="9525" cap="flat">
            <a:solidFill>
              <a:srgbClr val="0066B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/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A1C89060-5FCE-BE42-D8E8-061A031D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160588"/>
            <a:ext cx="9575800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When Check is Called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Validate the Order (Check for the Quantity, Price)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Change the Order Status to “PAYMENT_PENDING”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Apply Offer to the Checkout Order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Just have some Coupon code to give discount and Update the Final Order payment amount, Note: User Need to pay only the post discount amount)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Payment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Call the Payment service with the after discount Amount.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Create Actual Order </a:t>
            </a:r>
            <a:r>
              <a:rPr lang="en-IN" altLang="LID4096" sz="1500"/>
              <a:t>(Just Update the Status to PAYMENT_SUCCESS when the Payment is Success)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When calling the OrderService , Send the PAYMENT_PROGRESS status along with the order id.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2313F9DD-72C2-5E26-8F9A-75AF37B0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215900"/>
            <a:ext cx="6911975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1500"/>
              <a:t>Goal: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Learn the Springboot and Restful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JPA/Hibernate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Validation API for Verifying data.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HTTP POST, GET Method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Must know how to call external service using Rest Template and Spring Feign Client.</a:t>
            </a:r>
            <a:r>
              <a:rPr lang="en-IN" altLang="LID4096"/>
              <a:t> </a:t>
            </a:r>
            <a:r>
              <a:rPr lang="en-IN" altLang="LID4096" sz="1300"/>
              <a:t>(Refer </a:t>
            </a:r>
            <a:r>
              <a:rPr lang="en-IN" altLang="LID4096" sz="1300">
                <a:hlinkClick r:id="rId3"/>
              </a:rPr>
              <a:t>https://dzone.com/articles/microservices-communication-service-to-service</a:t>
            </a:r>
            <a:r>
              <a:rPr lang="en-IN" altLang="LID4096" sz="1300"/>
              <a:t>)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A3B84880-3415-B867-7E3B-30F27BE3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360363"/>
            <a:ext cx="3097213" cy="1223962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Checkout Service</a:t>
            </a:r>
          </a:p>
          <a:p>
            <a:pPr algn="ctr">
              <a:buClrTx/>
              <a:buFontTx/>
              <a:buNone/>
            </a:pPr>
            <a:r>
              <a:rPr lang="en-IN" altLang="LID4096" sz="1100"/>
              <a:t>Checkout which performs below actions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Validate the order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Apply Discount Coupon for Order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Payment (external call)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 i="1">
                <a:solidFill>
                  <a:srgbClr val="FFF200"/>
                </a:solidFill>
              </a:rPr>
              <a:t>Create order(external call)</a:t>
            </a:r>
          </a:p>
        </p:txBody>
      </p:sp>
      <p:sp>
        <p:nvSpPr>
          <p:cNvPr id="9220" name="Rectangle 4">
            <a:hlinkClick r:id="rId4"/>
            <a:extLst>
              <a:ext uri="{FF2B5EF4-FFF2-40B4-BE49-F238E27FC236}">
                <a16:creationId xmlns:a16="http://schemas.microsoft.com/office/drawing/2014/main" id="{554C3983-514A-8526-C68B-B7DDFF86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5040313"/>
            <a:ext cx="1008062" cy="360362"/>
          </a:xfrm>
          <a:prstGeom prst="rect">
            <a:avLst/>
          </a:prstGeom>
          <a:solidFill>
            <a:srgbClr val="999999"/>
          </a:solidFill>
          <a:ln w="9525" cap="flat">
            <a:solidFill>
              <a:srgbClr val="0066B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/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0DD4DB6B-9561-B78F-2FEC-C25287BA4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087563"/>
            <a:ext cx="95758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When Do Payment is Called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Get the Transaction Mode as Wallet (So pass the Mobile number as wallet acount detail)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Just Verify the wallet has enough balance to pay</a:t>
            </a:r>
          </a:p>
          <a:p>
            <a:pPr lvl="2">
              <a:buFont typeface="Symbol" panose="05050102010706020507" pitchFamily="18" charset="2"/>
              <a:buChar char=""/>
            </a:pPr>
            <a:r>
              <a:rPr lang="en-IN" altLang="LID4096" sz="1500"/>
              <a:t>If Yes, Then proceed with deduction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500"/>
              <a:t>change the Order status to “PAYMENT_SUCCESS”</a:t>
            </a:r>
          </a:p>
          <a:p>
            <a:pPr lvl="2">
              <a:buFont typeface="Symbol" panose="05050102010706020507" pitchFamily="18" charset="2"/>
              <a:buChar char=""/>
            </a:pPr>
            <a:r>
              <a:rPr lang="en-IN" altLang="LID4096" sz="1500"/>
              <a:t>If No, Throw error that </a:t>
            </a:r>
            <a:r>
              <a:rPr lang="en-IN" altLang="LID4096" sz="1500" b="1" i="1"/>
              <a:t>InsufficientBalanceException</a:t>
            </a:r>
            <a:r>
              <a:rPr lang="en-IN" altLang="LID4096" sz="1500"/>
              <a:t> 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500"/>
              <a:t>change the Order status to “PAYMENT_FAILED”</a:t>
            </a:r>
          </a:p>
          <a:p>
            <a:pPr lvl="3">
              <a:buFont typeface="Symbol" panose="05050102010706020507" pitchFamily="18" charset="2"/>
              <a:buChar char=""/>
            </a:pPr>
            <a:r>
              <a:rPr lang="en-IN" altLang="LID4096" sz="1500"/>
              <a:t>Need to remove the order, update the product with respective quantity.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 sz="1500"/>
              <a:t> Refund the Payment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If the Order is cancelled, then we refund the amount to the customer wallet.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79E4BF19-8409-F094-47A1-FB6973E43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215900"/>
            <a:ext cx="6911975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1500"/>
              <a:t>Goal: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Learn the Springboot and Restful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JPA/Hibernate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Custome Exception handling.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HTTP POST, GET Method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Must know how to call external service using Rest Template and Spring Feign Client.</a:t>
            </a:r>
            <a:r>
              <a:rPr lang="en-IN" altLang="LID4096"/>
              <a:t> </a:t>
            </a:r>
            <a:r>
              <a:rPr lang="en-IN" altLang="LID4096" sz="1300"/>
              <a:t>(Refer </a:t>
            </a:r>
            <a:r>
              <a:rPr lang="en-IN" altLang="LID4096" sz="1300">
                <a:hlinkClick r:id="rId3"/>
              </a:rPr>
              <a:t>https://dzone.com/articles/microservices-communication-service-to-service</a:t>
            </a:r>
            <a:r>
              <a:rPr lang="en-IN" altLang="LID4096" sz="1300"/>
              <a:t>)</a:t>
            </a:r>
          </a:p>
        </p:txBody>
      </p:sp>
      <p:sp>
        <p:nvSpPr>
          <p:cNvPr id="10243" name="AutoShape 3">
            <a:extLst>
              <a:ext uri="{FF2B5EF4-FFF2-40B4-BE49-F238E27FC236}">
                <a16:creationId xmlns:a16="http://schemas.microsoft.com/office/drawing/2014/main" id="{399654D5-7690-0B54-7A24-93BC26B6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360363"/>
            <a:ext cx="3095625" cy="936625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Payment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Do Payment</a:t>
            </a:r>
          </a:p>
          <a:p>
            <a:pPr lvl="1" algn="ctr">
              <a:buFont typeface="Times New Roman" panose="02020603050405020304" pitchFamily="18" charset="0"/>
              <a:buChar char="–"/>
            </a:pPr>
            <a:r>
              <a:rPr lang="en-IN" altLang="LID4096" sz="1000"/>
              <a:t>Accept Payment</a:t>
            </a:r>
          </a:p>
          <a:p>
            <a:pPr lvl="1" algn="ctr">
              <a:buFont typeface="Times New Roman" panose="02020603050405020304" pitchFamily="18" charset="0"/>
              <a:buChar char="–"/>
            </a:pPr>
            <a:r>
              <a:rPr lang="en-IN" altLang="LID4096" sz="1000"/>
              <a:t>Authorize payment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Refund payment</a:t>
            </a:r>
          </a:p>
        </p:txBody>
      </p:sp>
      <p:sp>
        <p:nvSpPr>
          <p:cNvPr id="10244" name="Rectangle 4">
            <a:hlinkClick r:id="rId4"/>
            <a:extLst>
              <a:ext uri="{FF2B5EF4-FFF2-40B4-BE49-F238E27FC236}">
                <a16:creationId xmlns:a16="http://schemas.microsoft.com/office/drawing/2014/main" id="{09A493E3-F856-79DF-5E21-B11F09E25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5040313"/>
            <a:ext cx="1008062" cy="360362"/>
          </a:xfrm>
          <a:prstGeom prst="rect">
            <a:avLst/>
          </a:prstGeom>
          <a:solidFill>
            <a:srgbClr val="999999"/>
          </a:solidFill>
          <a:ln w="9525" cap="flat">
            <a:solidFill>
              <a:srgbClr val="0066B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/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92E10103-A7B0-D8B7-C307-6416076DF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087563"/>
            <a:ext cx="95758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lang="en-IN" altLang="LID4096"/>
              <a:t> Check Payment Balance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Show the balance amount for the user logged in.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 sz="1500"/>
              <a:t> Credit / Add Money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Allow logged user to add fund to their wallet.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en-IN" altLang="LID4096" sz="1500"/>
              <a:t> Debit / Deduct Money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IN" altLang="LID4096" sz="1500"/>
              <a:t>Reduce the balance.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1776941F-E4D3-AF36-1C85-6D11ADAE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215900"/>
            <a:ext cx="6911975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LID4096" sz="1500"/>
              <a:t>Goal: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Learn the Springboot and Restful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JPA/Hibernate 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Security concept, Use Role based authentication.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Understand the HTTP POST, GET Method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IN" altLang="LID4096" sz="1500"/>
              <a:t> Must know how to call external service using Rest Template and Spring Feign Client.</a:t>
            </a:r>
            <a:r>
              <a:rPr lang="en-IN" altLang="LID4096"/>
              <a:t> </a:t>
            </a:r>
            <a:r>
              <a:rPr lang="en-IN" altLang="LID4096" sz="1300"/>
              <a:t>(Refer </a:t>
            </a:r>
            <a:r>
              <a:rPr lang="en-IN" altLang="LID4096" sz="1300">
                <a:hlinkClick r:id="rId3"/>
              </a:rPr>
              <a:t>https://dzone.com/articles/microservices-communication-service-to-service</a:t>
            </a:r>
            <a:r>
              <a:rPr lang="en-IN" altLang="LID4096" sz="1300"/>
              <a:t>)</a:t>
            </a:r>
          </a:p>
        </p:txBody>
      </p:sp>
      <p:sp>
        <p:nvSpPr>
          <p:cNvPr id="11267" name="AutoShape 3">
            <a:extLst>
              <a:ext uri="{FF2B5EF4-FFF2-40B4-BE49-F238E27FC236}">
                <a16:creationId xmlns:a16="http://schemas.microsoft.com/office/drawing/2014/main" id="{AA0B3369-70AA-9A86-2A25-9148002E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87338"/>
            <a:ext cx="2735263" cy="1152525"/>
          </a:xfrm>
          <a:prstGeom prst="flowChartProcess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 marL="215900" indent="-2127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LID4096"/>
              <a:t>Wallet Service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Check Payment Balance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Credit / Add Money</a:t>
            </a:r>
          </a:p>
          <a:p>
            <a:pPr marL="212725" indent="-209550" algn="ctr">
              <a:buSzPct val="45000"/>
              <a:buFont typeface="Wingdings" panose="05000000000000000000" pitchFamily="2" charset="2"/>
              <a:buChar char=""/>
            </a:pPr>
            <a:r>
              <a:rPr lang="en-IN" altLang="LID4096" sz="1000"/>
              <a:t>Debit / Deduct Money</a:t>
            </a:r>
          </a:p>
        </p:txBody>
      </p:sp>
      <p:sp>
        <p:nvSpPr>
          <p:cNvPr id="11268" name="Rectangle 4">
            <a:hlinkClick r:id="rId4"/>
            <a:extLst>
              <a:ext uri="{FF2B5EF4-FFF2-40B4-BE49-F238E27FC236}">
                <a16:creationId xmlns:a16="http://schemas.microsoft.com/office/drawing/2014/main" id="{A7D4B4EB-0EA1-A72B-DF3C-5F62BBD4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5040313"/>
            <a:ext cx="1008062" cy="360362"/>
          </a:xfrm>
          <a:prstGeom prst="rect">
            <a:avLst/>
          </a:prstGeom>
          <a:solidFill>
            <a:srgbClr val="999999"/>
          </a:solidFill>
          <a:ln w="9525" cap="flat">
            <a:solidFill>
              <a:srgbClr val="0066B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LID4096"/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LID4096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LID4096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2338</Words>
  <Application>Microsoft Office PowerPoint</Application>
  <PresentationFormat>Custom</PresentationFormat>
  <Paragraphs>394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Times New Roman</vt:lpstr>
      <vt:lpstr>Arial</vt:lpstr>
      <vt:lpstr>Noto Sans CJK SC Regular</vt:lpstr>
      <vt:lpstr>DejaVu Sans</vt:lpstr>
      <vt:lpstr>Chilanka</vt:lpstr>
      <vt:lpstr>Wingdings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Follow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Balamurugan Thayalan</cp:lastModifiedBy>
  <cp:revision>214</cp:revision>
  <cp:lastPrinted>1601-01-01T00:00:00Z</cp:lastPrinted>
  <dcterms:created xsi:type="dcterms:W3CDTF">2019-04-01T14:15:57Z</dcterms:created>
  <dcterms:modified xsi:type="dcterms:W3CDTF">2023-01-28T02:38:15Z</dcterms:modified>
</cp:coreProperties>
</file>