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nva Sans" panose="020B0604020202020204" charset="0"/>
      <p:regular r:id="rId14"/>
    </p:embeddedFont>
    <p:embeddedFont>
      <p:font typeface="Canva Sans Bold" panose="020B0604020202020204" charset="0"/>
      <p:regular r:id="rId15"/>
    </p:embeddedFont>
    <p:embeddedFont>
      <p:font typeface="League Spartan" panose="020B0604020202020204" charset="0"/>
      <p:regular r:id="rId16"/>
    </p:embeddedFont>
    <p:embeddedFont>
      <p:font typeface="Open Sauce" panose="020B0604020202020204" charset="0"/>
      <p:regular r:id="rId17"/>
    </p:embeddedFont>
    <p:embeddedFont>
      <p:font typeface="Open Sauce Bold" panose="020B0604020202020204" charset="0"/>
      <p:regular r:id="rId18"/>
    </p:embeddedFont>
    <p:embeddedFont>
      <p:font typeface="Open Sauce Light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5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balamurali2103/Guvi-projects/blob/main/Apple_Menu%20(1).png" TargetMode="External"/><Relationship Id="rId4" Type="http://schemas.openxmlformats.org/officeDocument/2006/relationships/hyperlink" Target="https://github.com/balamurali2103/Guvi-projects/blob/main/Screen%20(2).p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file/d/1aFrlUQgynY1vdjq2qtl7bLOoWXhAYZYq/view?usp=shar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1028700" y="2488389"/>
            <a:ext cx="14726713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Web Presence Project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3724484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6991245" y="8907589"/>
            <a:ext cx="268055" cy="350711"/>
            <a:chOff x="0" y="0"/>
            <a:chExt cx="357406" cy="467614"/>
          </a:xfrm>
        </p:grpSpPr>
        <p:sp>
          <p:nvSpPr>
            <p:cNvPr id="6" name="Freeform 6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0" y="4190365"/>
            <a:ext cx="18288000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Crafting &amp; Compelling Website Analysis, Audit and Recommendations</a:t>
            </a:r>
          </a:p>
        </p:txBody>
      </p:sp>
      <p:sp>
        <p:nvSpPr>
          <p:cNvPr id="9" name="AutoShape 9"/>
          <p:cNvSpPr/>
          <p:nvPr/>
        </p:nvSpPr>
        <p:spPr>
          <a:xfrm>
            <a:off x="10803772" y="7893407"/>
            <a:ext cx="6321501" cy="58473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803772" y="7127624"/>
            <a:ext cx="5023485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Presentation by :</a:t>
            </a:r>
            <a:r>
              <a:rPr lang="en-US" sz="4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398620" y="7982351"/>
            <a:ext cx="6798428" cy="7124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Bala Muralidhar Reddy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028700" y="5421879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7534389" y="9481680"/>
            <a:ext cx="268055" cy="350711"/>
            <a:chOff x="0" y="0"/>
            <a:chExt cx="357406" cy="467614"/>
          </a:xfrm>
        </p:grpSpPr>
        <p:sp>
          <p:nvSpPr>
            <p:cNvPr id="5" name="Freeform 5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29921" y="3059420"/>
            <a:ext cx="6949700" cy="226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Landing Page Design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62851" y="1045189"/>
            <a:ext cx="9556362" cy="8469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3"/>
              </a:lnSpc>
            </a:pPr>
            <a:r>
              <a:rPr lang="en-US" sz="277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 Brand Awareness and Product </a:t>
            </a:r>
            <a:r>
              <a:rPr lang="en-US" sz="2774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Awarness</a:t>
            </a:r>
            <a:endParaRPr lang="en-US" sz="2774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883"/>
              </a:lnSpc>
            </a:pPr>
            <a:endParaRPr lang="en-US" sz="2774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883"/>
              </a:lnSpc>
            </a:pPr>
            <a:r>
              <a:rPr lang="en-US" sz="277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 Features: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All Product Introduction in homepage 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Strong and visible call-to-action to drive conversions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Dedicated space for each type </a:t>
            </a:r>
            <a:r>
              <a:rPr lang="en-US" sz="2774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type</a:t>
            </a:r>
            <a:r>
              <a:rPr lang="en-US" sz="277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of product  instead of newly launched product</a:t>
            </a:r>
          </a:p>
          <a:p>
            <a:pPr algn="l">
              <a:lnSpc>
                <a:spcPts val="3883"/>
              </a:lnSpc>
            </a:pPr>
            <a:endParaRPr lang="en-US" sz="277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83"/>
              </a:lnSpc>
            </a:pPr>
            <a:endParaRPr lang="en-US" sz="277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83"/>
              </a:lnSpc>
            </a:pPr>
            <a:r>
              <a:rPr lang="en-US" sz="277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Link : </a:t>
            </a:r>
            <a:r>
              <a:rPr lang="en-US" sz="277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4"/>
              </a:rPr>
              <a:t>https://github.com/balamurali2103/Guvi-projects/blob/main/Screen%20(2).png</a:t>
            </a:r>
            <a:endParaRPr lang="en-US" sz="2774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883"/>
              </a:lnSpc>
            </a:pPr>
            <a:endParaRPr lang="en-US" sz="2774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883"/>
              </a:lnSpc>
            </a:pPr>
            <a:r>
              <a:rPr lang="en-US" sz="277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5"/>
              </a:rPr>
              <a:t>https://github.com/balamurali2103/Guvi-projects/blob/main/Apple_Menu%20(1).png</a:t>
            </a:r>
            <a:endParaRPr lang="en-US" sz="2774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883"/>
              </a:lnSpc>
            </a:pPr>
            <a:endParaRPr lang="en-US" sz="2774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883"/>
              </a:lnSpc>
            </a:pPr>
            <a:endParaRPr lang="en-US" sz="2774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028700" y="5421879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7534389" y="9481680"/>
            <a:ext cx="268055" cy="350711"/>
            <a:chOff x="0" y="0"/>
            <a:chExt cx="357406" cy="467614"/>
          </a:xfrm>
        </p:grpSpPr>
        <p:sp>
          <p:nvSpPr>
            <p:cNvPr id="5" name="Freeform 5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06434" y="3994150"/>
            <a:ext cx="6949700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78027" y="2702232"/>
            <a:ext cx="9556362" cy="6468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3"/>
              </a:lnSpc>
            </a:pPr>
            <a:endParaRPr dirty="0"/>
          </a:p>
          <a:p>
            <a:pPr algn="l">
              <a:lnSpc>
                <a:spcPts val="3883"/>
              </a:lnSpc>
            </a:pPr>
            <a:r>
              <a:rPr lang="en-US" sz="277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 learned:</a:t>
            </a:r>
          </a:p>
          <a:p>
            <a:pPr algn="l">
              <a:lnSpc>
                <a:spcPts val="3883"/>
              </a:lnSpc>
            </a:pPr>
            <a:endParaRPr lang="en-US" sz="2774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use digital tools to improve the understanding of the website 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Understanding the fundamentals of website creation, identifying key design principles, and applying best practices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Crafted the landing page for product awareness </a:t>
            </a:r>
          </a:p>
          <a:p>
            <a:pPr algn="l">
              <a:lnSpc>
                <a:spcPts val="3883"/>
              </a:lnSpc>
            </a:pPr>
            <a:endParaRPr lang="en-US" sz="277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83"/>
              </a:lnSpc>
            </a:pPr>
            <a:endParaRPr lang="en-US" sz="277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83"/>
              </a:lnSpc>
            </a:pPr>
            <a:endParaRPr lang="en-US" sz="277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83"/>
              </a:lnSpc>
            </a:pPr>
            <a:endParaRPr lang="en-US" sz="277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518921"/>
            <a:ext cx="16230600" cy="1460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id="4" name="AutoShape 4"/>
          <p:cNvSpPr/>
          <p:nvPr/>
        </p:nvSpPr>
        <p:spPr>
          <a:xfrm>
            <a:off x="8556216" y="5055621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622328" y="4447434"/>
            <a:ext cx="7424505" cy="4955857"/>
          </a:xfrm>
          <a:custGeom>
            <a:avLst/>
            <a:gdLst/>
            <a:ahLst/>
            <a:cxnLst/>
            <a:rect l="l" t="t" r="r" b="b"/>
            <a:pathLst>
              <a:path w="7424505" h="4955857">
                <a:moveTo>
                  <a:pt x="0" y="0"/>
                </a:moveTo>
                <a:lnTo>
                  <a:pt x="7424505" y="0"/>
                </a:lnTo>
                <a:lnTo>
                  <a:pt x="7424505" y="4955857"/>
                </a:lnTo>
                <a:lnTo>
                  <a:pt x="0" y="49558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-2121433" y="283159"/>
            <a:ext cx="16230600" cy="1460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Company Selection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8681" y="2038063"/>
            <a:ext cx="16072694" cy="712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 selected the company “</a:t>
            </a:r>
            <a:r>
              <a:rPr lang="en-US" sz="4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APPLE</a:t>
            </a:r>
            <a:r>
              <a:rPr lang="en-US" sz="4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” for this Web Presence Project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85556" y="3691623"/>
            <a:ext cx="6190667" cy="1051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13"/>
              </a:lnSpc>
            </a:pPr>
            <a:r>
              <a:rPr lang="en-US" sz="615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Company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8680" y="4956651"/>
            <a:ext cx="9985271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Apple Inc. is a multinational technology company known for its innovative consumer electronics, software, and services. 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Founded in 1976, Apple has revolutionized industries with products like the iPhone, iPad, Mac, and Apple Watch.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2821989" y="2262641"/>
            <a:ext cx="12471749" cy="11304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430271" y="2959756"/>
            <a:ext cx="4690641" cy="2869109"/>
          </a:xfrm>
          <a:custGeom>
            <a:avLst/>
            <a:gdLst/>
            <a:ahLst/>
            <a:cxnLst/>
            <a:rect l="l" t="t" r="r" b="b"/>
            <a:pathLst>
              <a:path w="4690641" h="2869109">
                <a:moveTo>
                  <a:pt x="0" y="0"/>
                </a:moveTo>
                <a:lnTo>
                  <a:pt x="4690641" y="0"/>
                </a:lnTo>
                <a:lnTo>
                  <a:pt x="4690641" y="2869108"/>
                </a:lnTo>
                <a:lnTo>
                  <a:pt x="0" y="28691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079178" y="6409734"/>
            <a:ext cx="2093292" cy="2869980"/>
          </a:xfrm>
          <a:custGeom>
            <a:avLst/>
            <a:gdLst/>
            <a:ahLst/>
            <a:cxnLst/>
            <a:rect l="l" t="t" r="r" b="b"/>
            <a:pathLst>
              <a:path w="2093292" h="2869980">
                <a:moveTo>
                  <a:pt x="0" y="0"/>
                </a:moveTo>
                <a:lnTo>
                  <a:pt x="2093292" y="0"/>
                </a:lnTo>
                <a:lnTo>
                  <a:pt x="2093292" y="2869980"/>
                </a:lnTo>
                <a:lnTo>
                  <a:pt x="0" y="28699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255145" y="7588484"/>
            <a:ext cx="865767" cy="1259259"/>
          </a:xfrm>
          <a:custGeom>
            <a:avLst/>
            <a:gdLst/>
            <a:ahLst/>
            <a:cxnLst/>
            <a:rect l="l" t="t" r="r" b="b"/>
            <a:pathLst>
              <a:path w="562158" h="904882">
                <a:moveTo>
                  <a:pt x="0" y="0"/>
                </a:moveTo>
                <a:lnTo>
                  <a:pt x="562158" y="0"/>
                </a:lnTo>
                <a:lnTo>
                  <a:pt x="562158" y="904882"/>
                </a:lnTo>
                <a:lnTo>
                  <a:pt x="0" y="9048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6991245" y="8907589"/>
            <a:ext cx="268055" cy="350711"/>
            <a:chOff x="0" y="0"/>
            <a:chExt cx="357406" cy="467614"/>
          </a:xfrm>
        </p:grpSpPr>
        <p:sp>
          <p:nvSpPr>
            <p:cNvPr id="8" name="Freeform 8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Freeform 10"/>
          <p:cNvSpPr/>
          <p:nvPr/>
        </p:nvSpPr>
        <p:spPr>
          <a:xfrm>
            <a:off x="6615719" y="3649997"/>
            <a:ext cx="1234104" cy="1958895"/>
          </a:xfrm>
          <a:custGeom>
            <a:avLst/>
            <a:gdLst/>
            <a:ahLst/>
            <a:cxnLst/>
            <a:rect l="l" t="t" r="r" b="b"/>
            <a:pathLst>
              <a:path w="1234104" h="1958895">
                <a:moveTo>
                  <a:pt x="0" y="0"/>
                </a:moveTo>
                <a:lnTo>
                  <a:pt x="1234104" y="0"/>
                </a:lnTo>
                <a:lnTo>
                  <a:pt x="1234104" y="1958896"/>
                </a:lnTo>
                <a:lnTo>
                  <a:pt x="0" y="19588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0736573" y="6109677"/>
            <a:ext cx="2443535" cy="2443535"/>
          </a:xfrm>
          <a:custGeom>
            <a:avLst/>
            <a:gdLst/>
            <a:ahLst/>
            <a:cxnLst/>
            <a:rect l="l" t="t" r="r" b="b"/>
            <a:pathLst>
              <a:path w="2443535" h="2443535">
                <a:moveTo>
                  <a:pt x="0" y="0"/>
                </a:moveTo>
                <a:lnTo>
                  <a:pt x="2443535" y="0"/>
                </a:lnTo>
                <a:lnTo>
                  <a:pt x="2443535" y="2443535"/>
                </a:lnTo>
                <a:lnTo>
                  <a:pt x="0" y="24435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4291967" y="5608892"/>
            <a:ext cx="2833306" cy="2833306"/>
          </a:xfrm>
          <a:custGeom>
            <a:avLst/>
            <a:gdLst/>
            <a:ahLst/>
            <a:cxnLst/>
            <a:rect l="l" t="t" r="r" b="b"/>
            <a:pathLst>
              <a:path w="2833306" h="2833306">
                <a:moveTo>
                  <a:pt x="0" y="0"/>
                </a:moveTo>
                <a:lnTo>
                  <a:pt x="2833306" y="0"/>
                </a:lnTo>
                <a:lnTo>
                  <a:pt x="2833306" y="2833306"/>
                </a:lnTo>
                <a:lnTo>
                  <a:pt x="0" y="28333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4247136" y="2748090"/>
            <a:ext cx="2994262" cy="2395410"/>
          </a:xfrm>
          <a:custGeom>
            <a:avLst/>
            <a:gdLst/>
            <a:ahLst/>
            <a:cxnLst/>
            <a:rect l="l" t="t" r="r" b="b"/>
            <a:pathLst>
              <a:path w="2994262" h="2395410">
                <a:moveTo>
                  <a:pt x="0" y="0"/>
                </a:moveTo>
                <a:lnTo>
                  <a:pt x="2994262" y="0"/>
                </a:lnTo>
                <a:lnTo>
                  <a:pt x="2994262" y="2395410"/>
                </a:lnTo>
                <a:lnTo>
                  <a:pt x="0" y="239541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0714206" y="2795817"/>
            <a:ext cx="2465902" cy="2465902"/>
          </a:xfrm>
          <a:custGeom>
            <a:avLst/>
            <a:gdLst/>
            <a:ahLst/>
            <a:cxnLst/>
            <a:rect l="l" t="t" r="r" b="b"/>
            <a:pathLst>
              <a:path w="2465902" h="2465902">
                <a:moveTo>
                  <a:pt x="0" y="0"/>
                </a:moveTo>
                <a:lnTo>
                  <a:pt x="2465902" y="0"/>
                </a:lnTo>
                <a:lnTo>
                  <a:pt x="2465902" y="2465902"/>
                </a:lnTo>
                <a:lnTo>
                  <a:pt x="0" y="246590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2543733" y="857250"/>
            <a:ext cx="13200534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Product and Services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158104"/>
            <a:ext cx="6949700" cy="226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Product   Descriptions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472784" y="1752089"/>
            <a:ext cx="7786516" cy="1186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iPhone</a:t>
            </a:r>
            <a:r>
              <a:rPr lang="en-US" sz="21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 A smartphone known for its sleek design, powerful performance, and innovative features like Face ID, A-series chips, and the App Store.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676330" y="1780664"/>
            <a:ext cx="467670" cy="390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68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</a:p>
        </p:txBody>
      </p:sp>
      <p:sp>
        <p:nvSpPr>
          <p:cNvPr id="6" name="AutoShape 6"/>
          <p:cNvSpPr/>
          <p:nvPr/>
        </p:nvSpPr>
        <p:spPr>
          <a:xfrm>
            <a:off x="1028700" y="5421879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72784" y="3715827"/>
            <a:ext cx="7786516" cy="1186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iPad</a:t>
            </a:r>
            <a:r>
              <a:rPr lang="en-US" sz="21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 A tablet device designed for productivity, entertainment, and creativity, offering a large display, multitasking capabilities, and access to a wide range of apps.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72784" y="5679566"/>
            <a:ext cx="7786516" cy="1186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Mac</a:t>
            </a:r>
            <a:r>
              <a:rPr lang="en-US" sz="21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 A line of personal computers known for their performance, reliability, and macOS operating system, which is designed for professionals and creative individuals.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76330" y="3763452"/>
            <a:ext cx="467670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76330" y="5727191"/>
            <a:ext cx="467670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72784" y="7281421"/>
            <a:ext cx="7786516" cy="1186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Apple Watch</a:t>
            </a:r>
            <a:r>
              <a:rPr lang="en-US" sz="21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: A smartwatch that combines fitness tracking, notifications, and app functionality, providing a personalized health and wellness experience.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7534389" y="9481680"/>
            <a:ext cx="268055" cy="350711"/>
            <a:chOff x="0" y="0"/>
            <a:chExt cx="357406" cy="467614"/>
          </a:xfrm>
        </p:grpSpPr>
        <p:sp>
          <p:nvSpPr>
            <p:cNvPr id="13" name="Freeform 13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676330" y="7329046"/>
            <a:ext cx="467670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3158104"/>
            <a:ext cx="6949700" cy="226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Service   Descriptions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472784" y="1752089"/>
            <a:ext cx="7786516" cy="1186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Apple Music: </a:t>
            </a:r>
            <a:r>
              <a:rPr lang="en-US" sz="2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 streaming music service that offers millions of songs, curated playlists, and personalized recommendations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676330" y="1780664"/>
            <a:ext cx="467670" cy="390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68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</a:p>
        </p:txBody>
      </p:sp>
      <p:sp>
        <p:nvSpPr>
          <p:cNvPr id="6" name="AutoShape 6"/>
          <p:cNvSpPr/>
          <p:nvPr/>
        </p:nvSpPr>
        <p:spPr>
          <a:xfrm>
            <a:off x="1028700" y="5421879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472784" y="3715827"/>
            <a:ext cx="7786516" cy="1186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Apple TV+: </a:t>
            </a:r>
            <a:r>
              <a:rPr lang="en-US" sz="2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 video streaming service that offers original TV shows and movies, exclusive content, and family-friendly programming.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72784" y="5679566"/>
            <a:ext cx="7786516" cy="1186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Apple Arcade: </a:t>
            </a:r>
            <a:r>
              <a:rPr lang="en-US" sz="2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 gaming subscription service that provides access to a curated collection of high-quality games, without in-app purchases or ads.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676330" y="3763452"/>
            <a:ext cx="467670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76330" y="5727191"/>
            <a:ext cx="467670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72784" y="7281421"/>
            <a:ext cx="7786516" cy="1186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Apple Care+: </a:t>
            </a:r>
            <a:r>
              <a:rPr lang="en-US" sz="2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An extended warranty and technical support plan that offers coverage for accidental damage and provides priority access to Apple support.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7534389" y="9481680"/>
            <a:ext cx="268055" cy="350711"/>
            <a:chOff x="0" y="0"/>
            <a:chExt cx="357406" cy="467614"/>
          </a:xfrm>
        </p:grpSpPr>
        <p:sp>
          <p:nvSpPr>
            <p:cNvPr id="13" name="Freeform 13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676330" y="7329046"/>
            <a:ext cx="467670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2043679"/>
            <a:ext cx="6949700" cy="337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Website Platform Identification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5421879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7534389" y="9481680"/>
            <a:ext cx="268055" cy="350711"/>
            <a:chOff x="0" y="0"/>
            <a:chExt cx="357406" cy="467614"/>
          </a:xfrm>
        </p:grpSpPr>
        <p:sp>
          <p:nvSpPr>
            <p:cNvPr id="6" name="Freeform 6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37199" y="2094688"/>
            <a:ext cx="7997190" cy="6979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Content management system: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Apple.com hasn't disclosed their CMS. It is believed that they have their own CMS for the website 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Analytics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Adobe Analytics </a:t>
            </a:r>
          </a:p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A/B testing and Personalization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Adobe Target 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source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https://www.wappalyzer.com/lookup/apple.com/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2043679"/>
            <a:ext cx="6949700" cy="337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Responsive Design Testing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5421879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7534389" y="9481680"/>
            <a:ext cx="268055" cy="350711"/>
            <a:chOff x="0" y="0"/>
            <a:chExt cx="357406" cy="467614"/>
          </a:xfrm>
        </p:grpSpPr>
        <p:sp>
          <p:nvSpPr>
            <p:cNvPr id="6" name="Freeform 6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679620" y="1718293"/>
            <a:ext cx="9854769" cy="7025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3"/>
              </a:lnSpc>
            </a:pPr>
            <a:r>
              <a:rPr lang="en-US" sz="277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Used: </a:t>
            </a: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Google Mobile-Friendly Test, GTmetrix</a:t>
            </a:r>
          </a:p>
          <a:p>
            <a:pPr algn="l">
              <a:lnSpc>
                <a:spcPts val="3883"/>
              </a:lnSpc>
            </a:pPr>
            <a:endParaRPr lang="en-US" sz="277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83"/>
              </a:lnSpc>
            </a:pPr>
            <a:r>
              <a:rPr lang="en-US" sz="277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Report:</a:t>
            </a:r>
          </a:p>
          <a:p>
            <a:pPr algn="l">
              <a:lnSpc>
                <a:spcPts val="3883"/>
              </a:lnSpc>
            </a:pPr>
            <a:r>
              <a:rPr lang="en-US" sz="277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●Homepage:</a:t>
            </a: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Mobile-friendly with some minor alignment issues.</a:t>
            </a:r>
          </a:p>
          <a:p>
            <a:pPr algn="l">
              <a:lnSpc>
                <a:spcPts val="3883"/>
              </a:lnSpc>
            </a:pPr>
            <a:r>
              <a:rPr lang="en-US" sz="277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●Services Page:  </a:t>
            </a: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Great , they mentioned all the services and they have different pages for different types of services </a:t>
            </a:r>
          </a:p>
          <a:p>
            <a:pPr algn="l">
              <a:lnSpc>
                <a:spcPts val="3883"/>
              </a:lnSpc>
            </a:pPr>
            <a:r>
              <a:rPr lang="en-US" sz="277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●Entertainment Page : </a:t>
            </a: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Well-optimized for mobile, though text size can be increased.</a:t>
            </a:r>
          </a:p>
          <a:p>
            <a:pPr algn="l">
              <a:lnSpc>
                <a:spcPts val="3883"/>
              </a:lnSpc>
            </a:pPr>
            <a:r>
              <a:rPr lang="en-US" sz="277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●Cart Page : </a:t>
            </a: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Responsive with a good user interface.</a:t>
            </a:r>
          </a:p>
          <a:p>
            <a:pPr algn="l">
              <a:lnSpc>
                <a:spcPts val="3883"/>
              </a:lnSpc>
            </a:pPr>
            <a:endParaRPr lang="en-US" sz="277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83"/>
              </a:lnSpc>
            </a:pPr>
            <a:endParaRPr lang="en-US" sz="277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877"/>
              </a:lnSpc>
            </a:pPr>
            <a:r>
              <a:rPr lang="en-US" sz="205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source</a:t>
            </a:r>
            <a:r>
              <a:rPr lang="en-US" sz="20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files are at  </a:t>
            </a:r>
            <a:r>
              <a:rPr lang="en-US" sz="2055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drive.google.com/file/d/1aFrlUQgynY1vdjq2qtl7bLOoWXhAYZYq/view?usp=sharing"/>
              </a:rPr>
              <a:t> https://drive.google.com/file/d/1aFrlUQgynY1vdjq2qtl7bLOoWXhAYZYq/view?usp=sharing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729921" y="2043679"/>
            <a:ext cx="6949700" cy="337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Website Mistakes Identification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5421879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7534389" y="9481680"/>
            <a:ext cx="268055" cy="350711"/>
            <a:chOff x="0" y="0"/>
            <a:chExt cx="357406" cy="467614"/>
          </a:xfrm>
        </p:grpSpPr>
        <p:sp>
          <p:nvSpPr>
            <p:cNvPr id="6" name="Freeform 6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978027" y="2627901"/>
            <a:ext cx="9556362" cy="4834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3"/>
              </a:lnSpc>
            </a:pPr>
            <a:r>
              <a:rPr lang="en-US" sz="277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Suggestions to Apple.in Website:</a:t>
            </a:r>
          </a:p>
          <a:p>
            <a:pPr algn="l">
              <a:lnSpc>
                <a:spcPts val="3883"/>
              </a:lnSpc>
            </a:pPr>
            <a:endParaRPr lang="en-US" sz="2774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Reduce the use of heavy images to improve load time. 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Lots of heavy imagery and videos in the homepage  without any information.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Only new updates of apple products are shown in the homepage 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price view is at the bottom near terms and condition </a:t>
            </a:r>
          </a:p>
          <a:p>
            <a:pPr algn="l">
              <a:lnSpc>
                <a:spcPts val="3883"/>
              </a:lnSpc>
            </a:pPr>
            <a:endParaRPr lang="en-US" sz="277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028700" y="5421879"/>
            <a:ext cx="1175568" cy="137659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7534389" y="9481680"/>
            <a:ext cx="268055" cy="350711"/>
            <a:chOff x="0" y="0"/>
            <a:chExt cx="357406" cy="467614"/>
          </a:xfrm>
        </p:grpSpPr>
        <p:sp>
          <p:nvSpPr>
            <p:cNvPr id="5" name="Freeform 5"/>
            <p:cNvSpPr/>
            <p:nvPr/>
          </p:nvSpPr>
          <p:spPr>
            <a:xfrm rot="-5400000">
              <a:off x="40597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l="l" t="t" r="r" b="b"/>
              <a:pathLst>
                <a:path w="467614" h="166003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1454949" y="7009644"/>
            <a:ext cx="15517445" cy="2036665"/>
          </a:xfrm>
          <a:custGeom>
            <a:avLst/>
            <a:gdLst/>
            <a:ahLst/>
            <a:cxnLst/>
            <a:rect l="l" t="t" r="r" b="b"/>
            <a:pathLst>
              <a:path w="15517445" h="2036665">
                <a:moveTo>
                  <a:pt x="0" y="0"/>
                </a:moveTo>
                <a:lnTo>
                  <a:pt x="15517445" y="0"/>
                </a:lnTo>
                <a:lnTo>
                  <a:pt x="15517445" y="2036664"/>
                </a:lnTo>
                <a:lnTo>
                  <a:pt x="0" y="20366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729921" y="3059420"/>
            <a:ext cx="6949700" cy="226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Website Best Practices List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978027" y="2174733"/>
            <a:ext cx="9556362" cy="4834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3"/>
              </a:lnSpc>
            </a:pPr>
            <a:r>
              <a:rPr lang="en-US" sz="277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Suggestions to Apple.in Website:</a:t>
            </a:r>
          </a:p>
          <a:p>
            <a:pPr algn="l">
              <a:lnSpc>
                <a:spcPts val="3883"/>
              </a:lnSpc>
            </a:pPr>
            <a:endParaRPr lang="en-US" sz="2774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Clear navigation button 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They have dedicated page each of their product and applications 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Maintain consistent branding throughout the site</a:t>
            </a:r>
          </a:p>
          <a:p>
            <a:pPr marL="598944" lvl="1" indent="-299472" algn="l">
              <a:lnSpc>
                <a:spcPts val="3883"/>
              </a:lnSpc>
              <a:buFont typeface="Arial"/>
              <a:buChar char="•"/>
            </a:pPr>
            <a:r>
              <a:rPr lang="en-US" sz="27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clear and compelling call-to-action buttons in each page .</a:t>
            </a:r>
          </a:p>
          <a:p>
            <a:pPr algn="l">
              <a:lnSpc>
                <a:spcPts val="3883"/>
              </a:lnSpc>
            </a:pPr>
            <a:endParaRPr lang="en-US" sz="277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883"/>
              </a:lnSpc>
            </a:pPr>
            <a:endParaRPr lang="en-US" sz="277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657</Words>
  <Application>Microsoft Office PowerPoint</Application>
  <PresentationFormat>Custom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Canva Sans Bold</vt:lpstr>
      <vt:lpstr>Open Sauce</vt:lpstr>
      <vt:lpstr>Canva Sans</vt:lpstr>
      <vt:lpstr>League Spartan</vt:lpstr>
      <vt:lpstr>Open Sauce Light</vt:lpstr>
      <vt:lpstr>Open Sauce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presence project</dc:title>
  <cp:lastModifiedBy>bala murali</cp:lastModifiedBy>
  <cp:revision>4</cp:revision>
  <dcterms:created xsi:type="dcterms:W3CDTF">2006-08-16T00:00:00Z</dcterms:created>
  <dcterms:modified xsi:type="dcterms:W3CDTF">2024-11-06T15:02:13Z</dcterms:modified>
  <dc:identifier>DAGR7LlOt4U</dc:identifier>
</cp:coreProperties>
</file>