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9" r:id="rId11"/>
    <p:sldId id="264" r:id="rId12"/>
    <p:sldId id="265" r:id="rId13"/>
    <p:sldId id="266" r:id="rId14"/>
    <p:sldId id="267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va Sans" panose="020B0604020202020204" charset="0"/>
      <p:regular r:id="rId20"/>
    </p:embeddedFont>
    <p:embeddedFont>
      <p:font typeface="Canva Sans Bold" panose="020B0604020202020204" charset="0"/>
      <p:regular r:id="rId21"/>
    </p:embeddedFont>
    <p:embeddedFont>
      <p:font typeface="League Spartan" panose="020B0604020202020204" charset="0"/>
      <p:regular r:id="rId22"/>
    </p:embeddedFont>
    <p:embeddedFont>
      <p:font typeface="Open Sauce" panose="020B0604020202020204" charset="0"/>
      <p:regular r:id="rId23"/>
    </p:embeddedFont>
    <p:embeddedFont>
      <p:font typeface="Open Sauce Bold" panose="020B0604020202020204" charset="0"/>
      <p:regular r:id="rId24"/>
    </p:embeddedFont>
    <p:embeddedFont>
      <p:font typeface="Open Sauce Light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balamurali2103/Guvi-projects/blob/main/Apple_Menu%20(1).png" TargetMode="External"/><Relationship Id="rId4" Type="http://schemas.openxmlformats.org/officeDocument/2006/relationships/hyperlink" Target="https://www.figma.com/design/0sg4KOEoDvA6O2l5e8RnIO/Website-Wireframes-UI-Kit-(Community)?node-id=1-470&amp;node-type=canvas&amp;t=IAFwoOVUZ96NR2uf-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aFrlUQgynY1vdjq2qtl7bLOoWXhAYZYq/view?usp=shar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2488389"/>
            <a:ext cx="14726713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 Presence Project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3724484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991245" y="8907589"/>
            <a:ext cx="268055" cy="350711"/>
            <a:chOff x="0" y="0"/>
            <a:chExt cx="357406" cy="467614"/>
          </a:xfrm>
        </p:grpSpPr>
        <p:sp>
          <p:nvSpPr>
            <p:cNvPr id="6" name="Freeform 6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0" y="4190365"/>
            <a:ext cx="1828800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Crafting &amp; Compelling Website Analysis, Audit and Recommendations</a:t>
            </a:r>
          </a:p>
        </p:txBody>
      </p:sp>
      <p:sp>
        <p:nvSpPr>
          <p:cNvPr id="9" name="AutoShape 9"/>
          <p:cNvSpPr/>
          <p:nvPr/>
        </p:nvSpPr>
        <p:spPr>
          <a:xfrm>
            <a:off x="10803772" y="7893407"/>
            <a:ext cx="6321501" cy="58473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803772" y="7127624"/>
            <a:ext cx="5023485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Presentation by :</a:t>
            </a:r>
            <a:r>
              <a:rPr lang="en-US" sz="4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98620" y="7982351"/>
            <a:ext cx="6798428" cy="712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Bala Muralidhar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368884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6" name="Freeform 6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C41E54D-628E-45A3-89DA-8B1F13CD0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9" y="114299"/>
            <a:ext cx="9499261" cy="102012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D4AE38-D979-42BF-A5CD-3F965A61D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575" y="-47624"/>
            <a:ext cx="8977073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5" name="Freeform 5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1454949" y="7009644"/>
            <a:ext cx="15517445" cy="2036665"/>
          </a:xfrm>
          <a:custGeom>
            <a:avLst/>
            <a:gdLst/>
            <a:ahLst/>
            <a:cxnLst/>
            <a:rect l="l" t="t" r="r" b="b"/>
            <a:pathLst>
              <a:path w="15517445" h="2036665">
                <a:moveTo>
                  <a:pt x="0" y="0"/>
                </a:moveTo>
                <a:lnTo>
                  <a:pt x="15517445" y="0"/>
                </a:lnTo>
                <a:lnTo>
                  <a:pt x="15517445" y="2036664"/>
                </a:lnTo>
                <a:lnTo>
                  <a:pt x="0" y="2036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729921" y="3059420"/>
            <a:ext cx="6949700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Website Best Practices List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78027" y="2174733"/>
            <a:ext cx="9556362" cy="483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Suggestions to Apple.in Website:</a:t>
            </a:r>
          </a:p>
          <a:p>
            <a:pPr algn="l">
              <a:lnSpc>
                <a:spcPts val="3883"/>
              </a:lnSpc>
            </a:pPr>
            <a:endParaRPr lang="en-US" sz="2774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Clear navigation button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They have dedicated page each of their product and applications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Maintain consistent branding throughout the site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clear and compelling call-to-action buttons in each page .</a:t>
            </a: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5" name="Freeform 5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9921" y="3059420"/>
            <a:ext cx="6949700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Landing Page Design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62851" y="1045189"/>
            <a:ext cx="9556362" cy="9469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 Brand Awareness and Product Awareness</a:t>
            </a:r>
          </a:p>
          <a:p>
            <a:pPr algn="l">
              <a:lnSpc>
                <a:spcPts val="3883"/>
              </a:lnSpc>
            </a:pP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Features: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 Product Introduction in homepage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Strong and visible call-to-action to drive conversions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Dedicated space for each type of product  instead of newly launched product</a:t>
            </a: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 :</a:t>
            </a: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4"/>
              </a:rPr>
              <a:t> </a:t>
            </a: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4"/>
              </a:rPr>
              <a:t>https://www.figma.com/design/0sg4KOEoDvA6O2l5e8RnIO/Website-Wireframes-UI-Kit-(Community)?node-id=1-470&amp;node-type=canvas&amp;t=IAFwoOVUZ96NR2uf-0</a:t>
            </a: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83"/>
              </a:lnSpc>
            </a:pP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5"/>
              </a:rPr>
              <a:t>https://github.com/balamurali2103/Guvi-projects/blob/main/Apple_Menu%20(1).png</a:t>
            </a: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83"/>
              </a:lnSpc>
            </a:pP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83"/>
              </a:lnSpc>
            </a:pP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5" name="Freeform 5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06434" y="3994150"/>
            <a:ext cx="6949700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78027" y="2702232"/>
            <a:ext cx="9556362" cy="596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3"/>
              </a:lnSpc>
            </a:pPr>
            <a:endParaRPr dirty="0"/>
          </a:p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 learned:</a:t>
            </a:r>
          </a:p>
          <a:p>
            <a:pPr algn="l">
              <a:lnSpc>
                <a:spcPts val="3883"/>
              </a:lnSpc>
            </a:pP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use digital tools to understand the website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Understanding the fundamentals of website creation, identifying key design principles, and applying best practices to top search ranking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Crafted the landing page for product awareness </a:t>
            </a: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518921"/>
            <a:ext cx="16230600" cy="146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4" name="AutoShape 4"/>
          <p:cNvSpPr/>
          <p:nvPr/>
        </p:nvSpPr>
        <p:spPr>
          <a:xfrm>
            <a:off x="8556216" y="5055621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622328" y="4447434"/>
            <a:ext cx="7424505" cy="4955857"/>
          </a:xfrm>
          <a:custGeom>
            <a:avLst/>
            <a:gdLst/>
            <a:ahLst/>
            <a:cxnLst/>
            <a:rect l="l" t="t" r="r" b="b"/>
            <a:pathLst>
              <a:path w="7424505" h="4955857">
                <a:moveTo>
                  <a:pt x="0" y="0"/>
                </a:moveTo>
                <a:lnTo>
                  <a:pt x="7424505" y="0"/>
                </a:lnTo>
                <a:lnTo>
                  <a:pt x="7424505" y="4955857"/>
                </a:lnTo>
                <a:lnTo>
                  <a:pt x="0" y="49558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-2121433" y="283159"/>
            <a:ext cx="16230600" cy="146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Company Selection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8681" y="2038063"/>
            <a:ext cx="16072694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 selected the company “</a:t>
            </a: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APPLE</a:t>
            </a:r>
            <a:r>
              <a:rPr lang="en-US" sz="4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” for this Web Presence 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5556" y="3691623"/>
            <a:ext cx="6190667" cy="1051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13"/>
              </a:lnSpc>
            </a:pPr>
            <a:r>
              <a:rPr lang="en-US" sz="615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Company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8680" y="4956651"/>
            <a:ext cx="9985271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Apple Inc. is a multinational technology company known for its innovative consumer electronics, software, and services. 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Founded in 1976, Apple has revolutionized industries with products like the iPhone, iPad, Mac, and Apple Watch.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2821989" y="2262641"/>
            <a:ext cx="12471749" cy="11304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30271" y="2959756"/>
            <a:ext cx="4690641" cy="2869109"/>
          </a:xfrm>
          <a:custGeom>
            <a:avLst/>
            <a:gdLst/>
            <a:ahLst/>
            <a:cxnLst/>
            <a:rect l="l" t="t" r="r" b="b"/>
            <a:pathLst>
              <a:path w="4690641" h="2869109">
                <a:moveTo>
                  <a:pt x="0" y="0"/>
                </a:moveTo>
                <a:lnTo>
                  <a:pt x="4690641" y="0"/>
                </a:lnTo>
                <a:lnTo>
                  <a:pt x="4690641" y="2869108"/>
                </a:lnTo>
                <a:lnTo>
                  <a:pt x="0" y="286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079178" y="6409734"/>
            <a:ext cx="2093292" cy="2869980"/>
          </a:xfrm>
          <a:custGeom>
            <a:avLst/>
            <a:gdLst/>
            <a:ahLst/>
            <a:cxnLst/>
            <a:rect l="l" t="t" r="r" b="b"/>
            <a:pathLst>
              <a:path w="2093292" h="2869980">
                <a:moveTo>
                  <a:pt x="0" y="0"/>
                </a:moveTo>
                <a:lnTo>
                  <a:pt x="2093292" y="0"/>
                </a:lnTo>
                <a:lnTo>
                  <a:pt x="2093292" y="2869980"/>
                </a:lnTo>
                <a:lnTo>
                  <a:pt x="0" y="2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255145" y="7588484"/>
            <a:ext cx="865767" cy="1259259"/>
          </a:xfrm>
          <a:custGeom>
            <a:avLst/>
            <a:gdLst/>
            <a:ahLst/>
            <a:cxnLst/>
            <a:rect l="l" t="t" r="r" b="b"/>
            <a:pathLst>
              <a:path w="562158" h="904882">
                <a:moveTo>
                  <a:pt x="0" y="0"/>
                </a:moveTo>
                <a:lnTo>
                  <a:pt x="562158" y="0"/>
                </a:lnTo>
                <a:lnTo>
                  <a:pt x="562158" y="904882"/>
                </a:lnTo>
                <a:lnTo>
                  <a:pt x="0" y="904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6991245" y="8907589"/>
            <a:ext cx="268055" cy="350711"/>
            <a:chOff x="0" y="0"/>
            <a:chExt cx="357406" cy="467614"/>
          </a:xfrm>
        </p:grpSpPr>
        <p:sp>
          <p:nvSpPr>
            <p:cNvPr id="8" name="Freeform 8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6615719" y="3649997"/>
            <a:ext cx="1234104" cy="1958895"/>
          </a:xfrm>
          <a:custGeom>
            <a:avLst/>
            <a:gdLst/>
            <a:ahLst/>
            <a:cxnLst/>
            <a:rect l="l" t="t" r="r" b="b"/>
            <a:pathLst>
              <a:path w="1234104" h="1958895">
                <a:moveTo>
                  <a:pt x="0" y="0"/>
                </a:moveTo>
                <a:lnTo>
                  <a:pt x="1234104" y="0"/>
                </a:lnTo>
                <a:lnTo>
                  <a:pt x="1234104" y="1958896"/>
                </a:lnTo>
                <a:lnTo>
                  <a:pt x="0" y="19588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736573" y="6109677"/>
            <a:ext cx="2443535" cy="2443535"/>
          </a:xfrm>
          <a:custGeom>
            <a:avLst/>
            <a:gdLst/>
            <a:ahLst/>
            <a:cxnLst/>
            <a:rect l="l" t="t" r="r" b="b"/>
            <a:pathLst>
              <a:path w="2443535" h="2443535">
                <a:moveTo>
                  <a:pt x="0" y="0"/>
                </a:moveTo>
                <a:lnTo>
                  <a:pt x="2443535" y="0"/>
                </a:lnTo>
                <a:lnTo>
                  <a:pt x="2443535" y="2443535"/>
                </a:lnTo>
                <a:lnTo>
                  <a:pt x="0" y="24435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4291967" y="5608892"/>
            <a:ext cx="2833306" cy="2833306"/>
          </a:xfrm>
          <a:custGeom>
            <a:avLst/>
            <a:gdLst/>
            <a:ahLst/>
            <a:cxnLst/>
            <a:rect l="l" t="t" r="r" b="b"/>
            <a:pathLst>
              <a:path w="2833306" h="2833306">
                <a:moveTo>
                  <a:pt x="0" y="0"/>
                </a:moveTo>
                <a:lnTo>
                  <a:pt x="2833306" y="0"/>
                </a:lnTo>
                <a:lnTo>
                  <a:pt x="2833306" y="2833306"/>
                </a:lnTo>
                <a:lnTo>
                  <a:pt x="0" y="28333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247136" y="2748090"/>
            <a:ext cx="2994262" cy="2395410"/>
          </a:xfrm>
          <a:custGeom>
            <a:avLst/>
            <a:gdLst/>
            <a:ahLst/>
            <a:cxnLst/>
            <a:rect l="l" t="t" r="r" b="b"/>
            <a:pathLst>
              <a:path w="2994262" h="2395410">
                <a:moveTo>
                  <a:pt x="0" y="0"/>
                </a:moveTo>
                <a:lnTo>
                  <a:pt x="2994262" y="0"/>
                </a:lnTo>
                <a:lnTo>
                  <a:pt x="2994262" y="2395410"/>
                </a:lnTo>
                <a:lnTo>
                  <a:pt x="0" y="239541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714206" y="2795817"/>
            <a:ext cx="2465902" cy="2465902"/>
          </a:xfrm>
          <a:custGeom>
            <a:avLst/>
            <a:gdLst/>
            <a:ahLst/>
            <a:cxnLst/>
            <a:rect l="l" t="t" r="r" b="b"/>
            <a:pathLst>
              <a:path w="2465902" h="2465902">
                <a:moveTo>
                  <a:pt x="0" y="0"/>
                </a:moveTo>
                <a:lnTo>
                  <a:pt x="2465902" y="0"/>
                </a:lnTo>
                <a:lnTo>
                  <a:pt x="2465902" y="2465902"/>
                </a:lnTo>
                <a:lnTo>
                  <a:pt x="0" y="2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2543733" y="857250"/>
            <a:ext cx="13200534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Product and Services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158104"/>
            <a:ext cx="6949700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Product   Descriptions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72784" y="1752089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iPhone</a:t>
            </a: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A smartphone known for its sleek design, powerful performance, and innovative features like Face ID, A-series chips, and the App Store.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76330" y="1780664"/>
            <a:ext cx="467670" cy="390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68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id="6" name="AutoShape 6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72784" y="3715827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iPad</a:t>
            </a: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A tablet device designed for productivity, entertainment, and creativity, offering a large display, multitasking capabilities, and access to a wide range of apps.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72784" y="5679566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Mac</a:t>
            </a: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A line of personal computers known for their performance, reliability, and macOS operating system, which is designed for professionals and creative individuals.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76330" y="3763452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76330" y="5727191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72784" y="7281421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Apple Watch</a:t>
            </a: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A smartwatch that combines fitness tracking, notifications, and app functionality, providing a personalized health and wellness experience.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13" name="Freeform 13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676330" y="7329046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158104"/>
            <a:ext cx="6949700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Service   Descriptions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72784" y="1752089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Apple Music: 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 streaming music service that offers millions of songs, curated playlists, and personalized recommendations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76330" y="1780664"/>
            <a:ext cx="467670" cy="390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68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id="6" name="AutoShape 6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72784" y="3715827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Apple TV+: 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 video streaming service that offers original TV shows and movies, exclusive content, and family-friendly programming.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72784" y="5679566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Apple Arcade: 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 gaming subscription service that provides access to a curated collection of high-quality games, without in-app purchases or ads.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76330" y="3763452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76330" y="5727191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72784" y="7281421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Apple Care+: 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An extended warranty and technical support plan that offers coverage for accidental damage and provides priority access to Apple support.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13" name="Freeform 13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676330" y="7329046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043679"/>
            <a:ext cx="6949700" cy="337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Website Platform Identification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6" name="Freeform 6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37199" y="2094688"/>
            <a:ext cx="7997190" cy="6979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Content management system: 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Apple.com hasn't disclosed their CMS. It is believed that they have their own CMS for the website 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Analytics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Adobe Analytics </a:t>
            </a:r>
          </a:p>
          <a:p>
            <a:pPr algn="l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A/B testing and Personalization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Adobe Target 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20"/>
              </a:lnSpc>
            </a:pPr>
            <a:r>
              <a:rPr lang="en-US" sz="28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source</a:t>
            </a:r>
            <a:r>
              <a:rPr lang="en-US" sz="2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https://www.wappalyzer.com/lookup/apple.com/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043679"/>
            <a:ext cx="6949700" cy="337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Responsive Design Testing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6" name="Freeform 6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679619" y="952500"/>
            <a:ext cx="9854769" cy="7592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Used: </a:t>
            </a: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Google Mobile-Friendly Test, </a:t>
            </a:r>
            <a:r>
              <a:rPr lang="en-US" sz="2774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GTmetrix</a:t>
            </a: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Report:</a:t>
            </a:r>
          </a:p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●Homepage:</a:t>
            </a: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Mobile-friendly with some minor alignment issues.</a:t>
            </a:r>
          </a:p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●Services Page:  </a:t>
            </a: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Great , they mentioned all the services and they have different pages for different types of services </a:t>
            </a:r>
          </a:p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●Entertainment Page : </a:t>
            </a: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Well-optimized for mobile, though text size can be increased.</a:t>
            </a:r>
          </a:p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●Cart Page : </a:t>
            </a: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with a good user interface.</a:t>
            </a: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877"/>
              </a:lnSpc>
            </a:pPr>
            <a:r>
              <a:rPr lang="en-US" sz="2055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source</a:t>
            </a:r>
            <a:r>
              <a:rPr lang="en-US" sz="205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files are at  </a:t>
            </a:r>
            <a:r>
              <a:rPr lang="en-US" sz="2055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drive.google.com/file/d/1aFrlUQgynY1vdjq2qtl7bLOoWXhAYZYq/view?usp=sharing"/>
              </a:rPr>
              <a:t> https://drive.google.com/drive/folders/18IgNLuFG4_sWeNdKDYi98z-28Yjfv3LN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6" name="Freeform 6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E9F09C0-A4DC-43E3-B02A-BC749F7AD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49" y="485134"/>
            <a:ext cx="4816853" cy="8620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EA9C0F-E5C4-45CD-B9C5-5B57AAF00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283158"/>
            <a:ext cx="10972800" cy="4674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0A6D01-8947-4FAA-BC6F-1ACF6E7EC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5328877"/>
            <a:ext cx="8630055" cy="36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1117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729921" y="2043679"/>
            <a:ext cx="6949700" cy="337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Website Mistakes Identification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6" name="Freeform 6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968501" y="1632817"/>
            <a:ext cx="9556362" cy="596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Suggestions to Apple.in Website:</a:t>
            </a:r>
          </a:p>
          <a:p>
            <a:pPr algn="l">
              <a:lnSpc>
                <a:spcPts val="3883"/>
              </a:lnSpc>
            </a:pP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Reduce the use of heavy images to improve load time.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Lots of heavy imagery and videos in the homepage  without any information.( using Page speed Insights website )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Only new updates of apple products are shown in the homepage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price listing for cashback is at the bottom near terms and condition </a:t>
            </a: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65B4DA-C102-4BE2-887F-2BE6653AD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02" y="7179532"/>
            <a:ext cx="8653818" cy="24775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669</Words>
  <Application>Microsoft Office PowerPoint</Application>
  <PresentationFormat>Custom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Canva Sans</vt:lpstr>
      <vt:lpstr>Open Sauce Bold</vt:lpstr>
      <vt:lpstr>Arial</vt:lpstr>
      <vt:lpstr>Calibri</vt:lpstr>
      <vt:lpstr>Open Sauce</vt:lpstr>
      <vt:lpstr>Open Sauce Light</vt:lpstr>
      <vt:lpstr>League Spartan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presence project</dc:title>
  <cp:lastModifiedBy>Balamuralidhar Reddy</cp:lastModifiedBy>
  <cp:revision>9</cp:revision>
  <dcterms:created xsi:type="dcterms:W3CDTF">2006-08-16T00:00:00Z</dcterms:created>
  <dcterms:modified xsi:type="dcterms:W3CDTF">2024-11-19T07:53:18Z</dcterms:modified>
  <dc:identifier>DAGR7LlOt4U</dc:identifier>
</cp:coreProperties>
</file>