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152E-E289-46BF-8C07-92E6C8EF982D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2163-C63F-4863-B2FB-2E0F088F6D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AirFone</a:t>
            </a:r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Cloud 5"/>
          <p:cNvSpPr/>
          <p:nvPr/>
        </p:nvSpPr>
        <p:spPr>
          <a:xfrm rot="321205">
            <a:off x="179512" y="764704"/>
            <a:ext cx="2376264" cy="16561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Features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107434" y="2887394"/>
            <a:ext cx="2613745" cy="16561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Authentication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 rot="177898">
            <a:off x="349414" y="4758058"/>
            <a:ext cx="2376264" cy="16561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ADMIN Services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63303"/>
              </p:ext>
            </p:extLst>
          </p:nvPr>
        </p:nvGraphicFramePr>
        <p:xfrm>
          <a:off x="2721178" y="437044"/>
          <a:ext cx="6422822" cy="2137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1"/>
                <a:gridCol w="3211411"/>
              </a:tblGrid>
              <a:tr h="469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1197413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Company </a:t>
                      </a:r>
                      <a:r>
                        <a:rPr lang="en-US" sz="1400" baseline="0" dirty="0" smtClean="0"/>
                        <a:t>details, Specs of company, products ,</a:t>
                      </a:r>
                      <a:r>
                        <a:rPr lang="en-US" sz="1400" dirty="0" smtClean="0"/>
                        <a:t>Services provided, Pricing plans, Customer testimonials, New product/feature , Customer Support ,FAQ</a:t>
                      </a: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What kind of services and</a:t>
                      </a:r>
                      <a:r>
                        <a:rPr lang="en-US" sz="1400" baseline="0" dirty="0" smtClean="0"/>
                        <a:t> plans  to be provided</a:t>
                      </a:r>
                      <a:endParaRPr lang="en-US" sz="1400" b="1" baseline="0" dirty="0" smtClean="0">
                        <a:latin typeface="Corbel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400" b="0" baseline="0" dirty="0" smtClean="0">
                          <a:latin typeface="Corbel" pitchFamily="34" charset="0"/>
                        </a:rPr>
                        <a:t>About the organization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400" b="0" baseline="0" dirty="0" smtClean="0">
                          <a:latin typeface="Corbel" pitchFamily="34" charset="0"/>
                        </a:rPr>
                        <a:t>Recharge option  without user login.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sz="1400" b="0" baseline="0" dirty="0" smtClean="0"/>
                    </a:p>
                  </a:txBody>
                  <a:tcPr/>
                </a:tc>
              </a:tr>
              <a:tr h="469952">
                <a:tc gridSpan="2">
                  <a:txBody>
                    <a:bodyPr/>
                    <a:lstStyle/>
                    <a:p>
                      <a:pPr algn="ctr"/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27743"/>
              </p:ext>
            </p:extLst>
          </p:nvPr>
        </p:nvGraphicFramePr>
        <p:xfrm>
          <a:off x="2766921" y="2132856"/>
          <a:ext cx="6385778" cy="231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889"/>
                <a:gridCol w="3192889"/>
              </a:tblGrid>
              <a:tr h="469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1197413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IN" sz="1400" b="1" dirty="0" smtClean="0">
                          <a:latin typeface="Corbel" pitchFamily="34" charset="0"/>
                        </a:rPr>
                        <a:t>Customer signup, customer login, Admin Login.</a:t>
                      </a: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400" b="1" dirty="0" smtClean="0">
                          <a:latin typeface="Corbel" pitchFamily="34" charset="0"/>
                        </a:rPr>
                        <a:t>Length for password</a:t>
                      </a:r>
                      <a:r>
                        <a:rPr lang="en-US" sz="1400" b="1" baseline="0" dirty="0" smtClean="0">
                          <a:latin typeface="Corbel" pitchFamily="34" charset="0"/>
                        </a:rPr>
                        <a:t> and user id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400" b="1" baseline="0" dirty="0" smtClean="0">
                          <a:latin typeface="Corbel" pitchFamily="34" charset="0"/>
                        </a:rPr>
                        <a:t> Rules and Regulations</a:t>
                      </a:r>
                      <a:r>
                        <a:rPr lang="en-US" sz="1400" b="1" baseline="0" dirty="0" smtClean="0">
                          <a:latin typeface="Corbel" pitchFamily="34" charset="0"/>
                        </a:rPr>
                        <a:t>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400" b="1" baseline="0" dirty="0" smtClean="0">
                          <a:latin typeface="Corbel" pitchFamily="34" charset="0"/>
                        </a:rPr>
                        <a:t>Admin login can be accessed using /admin routing.</a:t>
                      </a:r>
                      <a:endParaRPr lang="en-US" sz="1400" b="1" baseline="0" dirty="0" smtClean="0">
                        <a:latin typeface="Corbel" pitchFamily="34" charset="0"/>
                      </a:endParaRP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IN" sz="1400" b="1" dirty="0" smtClean="0">
                        <a:latin typeface="Corbel" pitchFamily="34" charset="0"/>
                      </a:endParaRP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400" b="1" dirty="0" smtClean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69952">
                <a:tc gridSpan="2">
                  <a:txBody>
                    <a:bodyPr/>
                    <a:lstStyle/>
                    <a:p>
                      <a:pPr algn="ctr"/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62772"/>
              </p:ext>
            </p:extLst>
          </p:nvPr>
        </p:nvGraphicFramePr>
        <p:xfrm>
          <a:off x="2686594" y="3861048"/>
          <a:ext cx="6321510" cy="335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755"/>
                <a:gridCol w="3160755"/>
              </a:tblGrid>
              <a:tr h="714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1578418"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dirty="0" smtClean="0">
                          <a:latin typeface="Corbel" pitchFamily="34" charset="0"/>
                        </a:rPr>
                        <a:t>Answer query raised by customer.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dirty="0" smtClean="0">
                          <a:latin typeface="Corbel" pitchFamily="34" charset="0"/>
                        </a:rPr>
                        <a:t>Add/</a:t>
                      </a:r>
                      <a:r>
                        <a:rPr lang="en-IN" sz="1400" b="1" baseline="0" dirty="0" smtClean="0">
                          <a:latin typeface="Corbel" pitchFamily="34" charset="0"/>
                        </a:rPr>
                        <a:t> Edit New plans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User History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Payment History of user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Activate/Delete / Block  User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n-IN" sz="1400" b="1" dirty="0" smtClean="0">
                        <a:latin typeface="Corbel" pitchFamily="34" charset="0"/>
                      </a:endParaRP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n-IN" sz="1400" b="1" dirty="0" smtClean="0">
                        <a:latin typeface="Corbel" pitchFamily="34" charset="0"/>
                      </a:endParaRPr>
                    </a:p>
                    <a:p>
                      <a:pPr algn="just">
                        <a:buFont typeface="Arial" pitchFamily="34" charset="0"/>
                        <a:buNone/>
                      </a:pP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>
                          <a:latin typeface="Corbel" pitchFamily="34" charset="0"/>
                        </a:rPr>
                        <a:t>Admin can create and edit plan in CRM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>
                          <a:latin typeface="Corbel" pitchFamily="34" charset="0"/>
                        </a:rPr>
                        <a:t>Admin</a:t>
                      </a:r>
                      <a:r>
                        <a:rPr lang="en-US" sz="1400" b="1" baseline="0" dirty="0" smtClean="0">
                          <a:latin typeface="Corbel" pitchFamily="34" charset="0"/>
                        </a:rPr>
                        <a:t> answers Query and closes the ticket if the customer is satisfied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smtClean="0">
                          <a:latin typeface="Corbel" pitchFamily="34" charset="0"/>
                        </a:rPr>
                        <a:t>Admin can check  payment history and user history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smtClean="0">
                          <a:latin typeface="Corbel" pitchFamily="34" charset="0"/>
                        </a:rPr>
                        <a:t>Admin can activate, deactivate and block user</a:t>
                      </a:r>
                      <a:endParaRPr lang="en-US" sz="1400" b="1" dirty="0" smtClean="0">
                        <a:latin typeface="Corbel" pitchFamily="34" charset="0"/>
                      </a:endParaRP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400" b="1" dirty="0" smtClean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12485">
                <a:tc gridSpan="2">
                  <a:txBody>
                    <a:bodyPr/>
                    <a:lstStyle/>
                    <a:p>
                      <a:pPr algn="ctr"/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5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 rot="177898">
            <a:off x="-151839" y="612852"/>
            <a:ext cx="2376264" cy="16561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UI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95052"/>
              </p:ext>
            </p:extLst>
          </p:nvPr>
        </p:nvGraphicFramePr>
        <p:xfrm>
          <a:off x="2339752" y="116632"/>
          <a:ext cx="6696744" cy="364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3096344"/>
              </a:tblGrid>
              <a:tr h="3905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2603366"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dirty="0" smtClean="0">
                          <a:latin typeface="Corbel" pitchFamily="34" charset="0"/>
                        </a:rPr>
                        <a:t>User can Ask queries to the admin by</a:t>
                      </a:r>
                      <a:r>
                        <a:rPr lang="en-IN" sz="1400" b="1" baseline="0" dirty="0" smtClean="0">
                          <a:latin typeface="Corbel" pitchFamily="34" charset="0"/>
                        </a:rPr>
                        <a:t> logging  into the portal</a:t>
                      </a:r>
                      <a:r>
                        <a:rPr lang="en-IN" sz="1400" b="1" dirty="0" smtClean="0">
                          <a:latin typeface="Corbel" pitchFamily="34" charset="0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dirty="0" smtClean="0">
                          <a:latin typeface="Corbel" pitchFamily="34" charset="0"/>
                        </a:rPr>
                        <a:t>If the solution provided by the admin is not satisfactory</a:t>
                      </a:r>
                      <a:r>
                        <a:rPr lang="en-IN" sz="1400" b="1" baseline="0" dirty="0" smtClean="0">
                          <a:latin typeface="Corbel" pitchFamily="34" charset="0"/>
                        </a:rPr>
                        <a:t> the  user can again raise the query in the same thread.</a:t>
                      </a:r>
                      <a:endParaRPr lang="en-IN" sz="1400" b="1" dirty="0" smtClean="0">
                        <a:latin typeface="Corbel" pitchFamily="34" charset="0"/>
                      </a:endParaRP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dirty="0" smtClean="0">
                          <a:latin typeface="Corbel" pitchFamily="34" charset="0"/>
                        </a:rPr>
                        <a:t>Usage Details of the user</a:t>
                      </a:r>
                      <a:r>
                        <a:rPr lang="en-IN" sz="1400" b="1" baseline="0" dirty="0" smtClean="0">
                          <a:latin typeface="Corbel" pitchFamily="34" charset="0"/>
                        </a:rPr>
                        <a:t> would be available in the dashboard.</a:t>
                      </a:r>
                      <a:endParaRPr lang="en-IN" sz="1400" b="1" dirty="0" smtClean="0">
                        <a:latin typeface="Corbel" pitchFamily="34" charset="0"/>
                      </a:endParaRP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dirty="0" smtClean="0">
                          <a:latin typeface="Corbel" pitchFamily="34" charset="0"/>
                        </a:rPr>
                        <a:t>User can Generate </a:t>
                      </a:r>
                      <a:r>
                        <a:rPr lang="en-IN" sz="1400" b="1" baseline="0" dirty="0" smtClean="0">
                          <a:latin typeface="Corbel" pitchFamily="34" charset="0"/>
                        </a:rPr>
                        <a:t>Report for his/her old transactions. (Daily, Monthly, quarterly)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User can Pay/ Recharge Bill 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Unique Offers are provided for users based on their current plans.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User can view and change their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smtClean="0">
                          <a:latin typeface="Corbel" pitchFamily="34" charset="0"/>
                        </a:rPr>
                        <a:t>Remaining Data  to be  generated after subtracting the current usage of the user.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>
                          <a:latin typeface="Corbel" pitchFamily="34" charset="0"/>
                        </a:rPr>
                        <a:t>Generate Report based on user window(</a:t>
                      </a:r>
                      <a:r>
                        <a:rPr lang="en-US" sz="1400" b="1" dirty="0" err="1" smtClean="0">
                          <a:latin typeface="Corbel" pitchFamily="34" charset="0"/>
                        </a:rPr>
                        <a:t>monthy,daily</a:t>
                      </a:r>
                      <a:r>
                        <a:rPr lang="en-US" sz="1400" b="1" dirty="0" smtClean="0">
                          <a:latin typeface="Corbel" pitchFamily="34" charset="0"/>
                        </a:rPr>
                        <a:t> or quarterly)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 smtClean="0">
                          <a:latin typeface="Corbel" pitchFamily="34" charset="0"/>
                        </a:rPr>
                        <a:t>RPay</a:t>
                      </a:r>
                      <a:r>
                        <a:rPr lang="en-US" sz="1400" b="1" dirty="0" smtClean="0">
                          <a:latin typeface="Corbel" pitchFamily="34" charset="0"/>
                        </a:rPr>
                        <a:t> - Payment</a:t>
                      </a:r>
                      <a:r>
                        <a:rPr lang="en-US" sz="1400" b="1" baseline="0" dirty="0" smtClean="0">
                          <a:latin typeface="Corbel" pitchFamily="34" charset="0"/>
                        </a:rPr>
                        <a:t> gateway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smtClean="0">
                          <a:latin typeface="Corbel" pitchFamily="34" charset="0"/>
                        </a:rPr>
                        <a:t>Raise unique offers for Users based on user history and frequency of purchase.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1" dirty="0" smtClean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90505">
                <a:tc gridSpan="2">
                  <a:txBody>
                    <a:bodyPr/>
                    <a:lstStyle/>
                    <a:p>
                      <a:pPr algn="ctr"/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loud 5"/>
          <p:cNvSpPr/>
          <p:nvPr/>
        </p:nvSpPr>
        <p:spPr>
          <a:xfrm>
            <a:off x="0" y="4257512"/>
            <a:ext cx="2072587" cy="144016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Other Services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79909"/>
              </p:ext>
            </p:extLst>
          </p:nvPr>
        </p:nvGraphicFramePr>
        <p:xfrm>
          <a:off x="2195736" y="3580064"/>
          <a:ext cx="7056784" cy="327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4892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2359694"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Payment Remainder Mail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Periodical Marketing  Mail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Bill payment invoice Mail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Threshold mail – Usage Remainder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IN" sz="1400" b="1" baseline="0" dirty="0" smtClean="0">
                          <a:latin typeface="Corbel" pitchFamily="34" charset="0"/>
                        </a:rPr>
                        <a:t>New number generation- Valid 10 digit mobile number which is not already taken.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>
                          <a:latin typeface="Corbel" pitchFamily="34" charset="0"/>
                        </a:rPr>
                        <a:t>Daily scheduler</a:t>
                      </a:r>
                      <a:r>
                        <a:rPr lang="en-US" sz="1400" b="1" baseline="0" dirty="0" smtClean="0">
                          <a:latin typeface="Corbel" pitchFamily="34" charset="0"/>
                        </a:rPr>
                        <a:t> would be put up for every 4 hours which would update the payment status of users in the db.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smtClean="0">
                          <a:latin typeface="Corbel" pitchFamily="34" charset="0"/>
                        </a:rPr>
                        <a:t>Based on the current date, the scheduler would pick up all the bill-cycle matching the current date and generate the bill.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smtClean="0">
                          <a:latin typeface="Corbel" pitchFamily="34" charset="0"/>
                        </a:rPr>
                        <a:t>The admin can also  generate bill by clicking a button in the admin portal apart from the usual scheduler.</a:t>
                      </a:r>
                    </a:p>
                  </a:txBody>
                  <a:tcPr/>
                </a:tc>
              </a:tr>
              <a:tr h="428959">
                <a:tc gridSpan="2">
                  <a:txBody>
                    <a:bodyPr/>
                    <a:lstStyle/>
                    <a:p>
                      <a:pPr algn="ctr"/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5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372</Words>
  <Application>Microsoft Office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Ajay</cp:lastModifiedBy>
  <cp:revision>19</cp:revision>
  <dcterms:created xsi:type="dcterms:W3CDTF">2013-10-16T15:58:44Z</dcterms:created>
  <dcterms:modified xsi:type="dcterms:W3CDTF">2020-08-17T03:26:45Z</dcterms:modified>
</cp:coreProperties>
</file>