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2" r:id="rId1"/>
  </p:sldMasterIdLst>
  <p:notesMasterIdLst>
    <p:notesMasterId r:id="rId48"/>
  </p:notesMasterIdLst>
  <p:handoutMasterIdLst>
    <p:handoutMasterId r:id="rId49"/>
  </p:handoutMasterIdLst>
  <p:sldIdLst>
    <p:sldId id="458" r:id="rId2"/>
    <p:sldId id="459" r:id="rId3"/>
    <p:sldId id="461" r:id="rId4"/>
    <p:sldId id="460" r:id="rId5"/>
    <p:sldId id="464" r:id="rId6"/>
    <p:sldId id="463" r:id="rId7"/>
    <p:sldId id="465" r:id="rId8"/>
    <p:sldId id="466" r:id="rId9"/>
    <p:sldId id="457" r:id="rId10"/>
    <p:sldId id="474" r:id="rId11"/>
    <p:sldId id="473" r:id="rId12"/>
    <p:sldId id="467" r:id="rId13"/>
    <p:sldId id="468" r:id="rId14"/>
    <p:sldId id="469" r:id="rId15"/>
    <p:sldId id="470" r:id="rId16"/>
    <p:sldId id="471" r:id="rId17"/>
    <p:sldId id="472" r:id="rId18"/>
    <p:sldId id="454" r:id="rId19"/>
    <p:sldId id="475" r:id="rId20"/>
    <p:sldId id="476" r:id="rId21"/>
    <p:sldId id="477" r:id="rId22"/>
    <p:sldId id="481" r:id="rId23"/>
    <p:sldId id="506" r:id="rId24"/>
    <p:sldId id="497" r:id="rId25"/>
    <p:sldId id="478" r:id="rId26"/>
    <p:sldId id="479" r:id="rId27"/>
    <p:sldId id="482" r:id="rId28"/>
    <p:sldId id="488" r:id="rId29"/>
    <p:sldId id="483" r:id="rId30"/>
    <p:sldId id="489" r:id="rId31"/>
    <p:sldId id="490" r:id="rId32"/>
    <p:sldId id="484" r:id="rId33"/>
    <p:sldId id="491" r:id="rId34"/>
    <p:sldId id="496" r:id="rId35"/>
    <p:sldId id="495" r:id="rId36"/>
    <p:sldId id="485" r:id="rId37"/>
    <p:sldId id="502" r:id="rId38"/>
    <p:sldId id="494" r:id="rId39"/>
    <p:sldId id="504" r:id="rId40"/>
    <p:sldId id="505" r:id="rId41"/>
    <p:sldId id="486" r:id="rId42"/>
    <p:sldId id="492" r:id="rId43"/>
    <p:sldId id="487" r:id="rId44"/>
    <p:sldId id="498" r:id="rId45"/>
    <p:sldId id="499" r:id="rId46"/>
    <p:sldId id="500" r:id="rId47"/>
  </p:sldIdLst>
  <p:sldSz cx="10287000" cy="6858000" type="35mm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9D9D9"/>
    <a:srgbClr val="FA0095"/>
    <a:srgbClr val="F534A7"/>
    <a:srgbClr val="F20090"/>
    <a:srgbClr val="E4007F"/>
    <a:srgbClr val="F17DBE"/>
    <a:srgbClr val="EA008B"/>
    <a:srgbClr val="FF21A5"/>
    <a:srgbClr val="D5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3" autoAdjust="0"/>
    <p:restoredTop sz="79196" autoAdjust="0"/>
  </p:normalViewPr>
  <p:slideViewPr>
    <p:cSldViewPr>
      <p:cViewPr varScale="1">
        <p:scale>
          <a:sx n="70" d="100"/>
          <a:sy n="70" d="100"/>
        </p:scale>
        <p:origin x="1336" y="176"/>
      </p:cViewPr>
      <p:guideLst>
        <p:guide orient="horz" pos="2159"/>
        <p:guide pos="3240"/>
      </p:guideLst>
    </p:cSldViewPr>
  </p:slideViewPr>
  <p:outlineViewPr>
    <p:cViewPr>
      <p:scale>
        <a:sx n="33" d="100"/>
        <a:sy n="33" d="100"/>
      </p:scale>
      <p:origin x="0" y="-2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en-US" altLang="zh-CN"/>
              <a:t>2013/12/27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30FF60-3BD2-0644-9C93-B3C4037063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26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84A8C35-CC81-3640-AC68-7543DACA37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157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6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7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32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参考方案如下：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Sharding-jdbc</a:t>
            </a: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TDDL</a:t>
            </a: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MyCat</a:t>
            </a:r>
            <a:endParaRPr lang="zh-CN" alt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1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fdbparder</a:t>
            </a:r>
            <a:r>
              <a:rPr kumimoji="1" lang="zh-CN" altLang="en-US" dirty="0" smtClean="0"/>
              <a:t>快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倍</a:t>
            </a:r>
          </a:p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jsqlparser</a:t>
            </a:r>
            <a:r>
              <a:rPr kumimoji="1" lang="zh-CN" altLang="en-US" dirty="0" smtClean="0"/>
              <a:t>快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倍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3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database-type</a:t>
            </a:r>
            <a:r>
              <a:rPr kumimoji="1" lang="zh-CN" altLang="en-US" dirty="0" smtClean="0"/>
              <a:t>数据类型：目前只支持</a:t>
            </a:r>
            <a:r>
              <a:rPr kumimoji="1" lang="en-US" altLang="zh-CN" dirty="0" smtClean="0"/>
              <a:t>PostgreSQL</a:t>
            </a:r>
            <a:r>
              <a:rPr kumimoji="1" lang="zh-CN" altLang="en-US" dirty="0" smtClean="0"/>
              <a:t>，不写默认就是</a:t>
            </a:r>
            <a:r>
              <a:rPr kumimoji="1" lang="en-US" altLang="zh-CN" dirty="0" smtClean="0"/>
              <a:t>PG</a:t>
            </a:r>
            <a:endParaRPr kumimoji="1" lang="zh-CN" altLang="en-US" dirty="0" smtClean="0"/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读数据库负载均衡配置</a:t>
            </a:r>
            <a:r>
              <a:rPr kumimoji="1" lang="zh-CN" altLang="en-US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，默认</a:t>
            </a:r>
            <a:r>
              <a:rPr kumimoji="1" lang="en-US" altLang="zh-CN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only-write</a:t>
            </a:r>
            <a:r>
              <a:rPr kumimoji="1" lang="zh-CN" altLang="en-US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。每一个数据分片都不一样</a:t>
            </a:r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是数据库参与只读的权重</a:t>
            </a:r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pool-size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timeout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可以为每个数据分片指定线程池大小和等待线程超时时间</a:t>
            </a:r>
          </a:p>
          <a:p>
            <a:endParaRPr lang="zh-CN" altLang="en-US" i="1" dirty="0" smtClean="0">
              <a:solidFill>
                <a:srgbClr val="7F007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8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不需要处理，只针对</a:t>
            </a:r>
            <a:r>
              <a:rPr kumimoji="1" lang="en-US" altLang="zh-CN" dirty="0" smtClean="0"/>
              <a:t>DML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17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Primary-key</a:t>
            </a:r>
            <a:r>
              <a:rPr kumimoji="1" lang="zh-CN" altLang="en-US" dirty="0" smtClean="0"/>
              <a:t>表中的主键</a:t>
            </a:r>
          </a:p>
          <a:p>
            <a:r>
              <a:rPr kumimoji="1" lang="en-US" altLang="zh-CN" dirty="0" smtClean="0"/>
              <a:t>Foreign-key</a:t>
            </a:r>
            <a:r>
              <a:rPr kumimoji="1" lang="zh-CN" altLang="en-US" dirty="0" smtClean="0"/>
              <a:t>表外键，也是父表的主键</a:t>
            </a:r>
          </a:p>
          <a:p>
            <a:r>
              <a:rPr kumimoji="1" lang="en-US" altLang="zh-CN" dirty="0" smtClean="0"/>
              <a:t>table-postfixes</a:t>
            </a:r>
            <a:r>
              <a:rPr kumimoji="1" lang="zh-CN" altLang="en-US" dirty="0" smtClean="0"/>
              <a:t>表后缀名枚举集合，逻辑表和所有子表的命名规范都按照这个规则来设定</a:t>
            </a:r>
          </a:p>
          <a:p>
            <a:r>
              <a:rPr lang="ro-RO" altLang="zh-CN" sz="1200" dirty="0" err="1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database-strategy</a:t>
            </a:r>
            <a:r>
              <a:rPr lang="zh-CN" altLang="en-US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逻辑表的数据库路由规则</a:t>
            </a:r>
          </a:p>
          <a:p>
            <a:r>
              <a:rPr lang="ro-RO" altLang="zh-CN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1200" dirty="0" err="1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zh-CN" altLang="en-US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逻辑表的实际表路由规则</a:t>
            </a:r>
          </a:p>
          <a:p>
            <a:r>
              <a:rPr kumimoji="1" lang="zh-CN" altLang="en-US" dirty="0" smtClean="0"/>
              <a:t>所有子表都使用主表的路由规则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0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 smtClean="0"/>
              <a:t>Sharding</a:t>
            </a:r>
            <a:r>
              <a:rPr kumimoji="1" lang="en-US" altLang="zh-CN" dirty="0" smtClean="0"/>
              <a:t>-columns</a:t>
            </a:r>
            <a:r>
              <a:rPr kumimoji="1" lang="zh-CN" altLang="en-US" dirty="0" smtClean="0"/>
              <a:t>路由字段，需要和逻辑表匹配（即逻辑表中包含此字段，否则获取不到路由值）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68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93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30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901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916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90337" y="274643"/>
            <a:ext cx="260389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8646" y="274643"/>
            <a:ext cx="764024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48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4C62C720-E733-6947-B6E4-2F49C740C2FB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>
                <a:sym typeface="微软雅黑" pitchFamily="34" charset="-122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10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 b="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0" baseline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95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9E6A19F6-584B-E344-A075-3B434E16E983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38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83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486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8646" y="1600205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72162" y="1600205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45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5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5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04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37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540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3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5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117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142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5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8981-8E6B-EA40-B0F9-1A62C4C31B1D}" type="datetime1">
              <a:rPr lang="zh-CN" altLang="en-US" smtClean="0"/>
              <a:pPr/>
              <a:t>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5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5" r:id="rId12"/>
    <p:sldLayoutId id="2147484507" r:id="rId13"/>
    <p:sldLayoutId id="2147484508" r:id="rId14"/>
    <p:sldLayoutId id="2147484510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406246" y="2420538"/>
            <a:ext cx="5762640" cy="2160990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6000" b="1" dirty="0">
                <a:solidFill>
                  <a:srgbClr val="F20090"/>
                </a:solidFill>
                <a:latin typeface="Microsoft YaHei" charset="0"/>
                <a:ea typeface="Microsoft YaHei" charset="0"/>
                <a:cs typeface="Microsoft YaHei" charset="0"/>
              </a:rPr>
              <a:t>数据路由</a:t>
            </a:r>
          </a:p>
          <a:p>
            <a:pPr algn="ctr"/>
            <a:r>
              <a:rPr kumimoji="1" lang="en-US" altLang="zh-CN" sz="5400" b="1" dirty="0" err="1" smtClean="0">
                <a:solidFill>
                  <a:srgbClr val="F20090"/>
                </a:solidFill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endParaRPr kumimoji="1" lang="zh-CN" altLang="en-US" sz="5400" b="1" dirty="0">
              <a:solidFill>
                <a:srgbClr val="F2009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0259" y="5662023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ED19D3E-D491-AE4E-85FC-CF2CDC6277CB}" type="datetime4">
              <a:rPr kumimoji="1" lang="zh-CN" altLang="en-US" sz="2400" b="1" smtClean="0">
                <a:latin typeface="Microsoft YaHei" charset="0"/>
                <a:ea typeface="Microsoft YaHei" charset="0"/>
                <a:cs typeface="Microsoft YaHei" charset="0"/>
              </a:rPr>
              <a:t>2017年1月20日星期五</a:t>
            </a:fld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JDBC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规范改写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846906" y="763779"/>
            <a:ext cx="6160194" cy="4704121"/>
            <a:chOff x="4097649" y="1051911"/>
            <a:chExt cx="6160194" cy="4704121"/>
          </a:xfrm>
        </p:grpSpPr>
        <p:sp>
          <p:nvSpPr>
            <p:cNvPr id="11" name="矩形 10"/>
            <p:cNvSpPr/>
            <p:nvPr/>
          </p:nvSpPr>
          <p:spPr>
            <a:xfrm>
              <a:off x="5719764" y="1051911"/>
              <a:ext cx="2845987" cy="60787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ShardingDataSource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9764" y="2348505"/>
              <a:ext cx="2845987" cy="59824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ShardingConnection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97649" y="3684168"/>
              <a:ext cx="2845987" cy="5982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ShardingStatment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11856" y="3684168"/>
              <a:ext cx="2845987" cy="598240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ShardingPreparedStatment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63830" y="5157792"/>
              <a:ext cx="2845987" cy="598240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1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ShardingResultSet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7" name="直线箭头连接符 16"/>
            <p:cNvCxnSpPr>
              <a:stCxn id="11" idx="2"/>
              <a:endCxn id="12" idx="0"/>
            </p:cNvCxnSpPr>
            <p:nvPr/>
          </p:nvCxnSpPr>
          <p:spPr>
            <a:xfrm>
              <a:off x="7142758" y="1659785"/>
              <a:ext cx="0" cy="6887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2" idx="2"/>
              <a:endCxn id="13" idx="0"/>
            </p:cNvCxnSpPr>
            <p:nvPr/>
          </p:nvCxnSpPr>
          <p:spPr>
            <a:xfrm flipH="1">
              <a:off x="5520643" y="2946745"/>
              <a:ext cx="1622115" cy="7374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12" idx="2"/>
              <a:endCxn id="14" idx="0"/>
            </p:cNvCxnSpPr>
            <p:nvPr/>
          </p:nvCxnSpPr>
          <p:spPr>
            <a:xfrm>
              <a:off x="7142758" y="2946745"/>
              <a:ext cx="1692092" cy="7374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13" idx="2"/>
              <a:endCxn id="15" idx="0"/>
            </p:cNvCxnSpPr>
            <p:nvPr/>
          </p:nvCxnSpPr>
          <p:spPr>
            <a:xfrm>
              <a:off x="5520643" y="4282408"/>
              <a:ext cx="1766181" cy="875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14" idx="2"/>
              <a:endCxn id="15" idx="0"/>
            </p:cNvCxnSpPr>
            <p:nvPr/>
          </p:nvCxnSpPr>
          <p:spPr>
            <a:xfrm flipH="1">
              <a:off x="7286824" y="4282408"/>
              <a:ext cx="1548026" cy="875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flipH="1">
              <a:off x="6690346" y="1844274"/>
              <a:ext cx="9048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获取连接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5395609" y="3187453"/>
              <a:ext cx="16730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创建无参</a:t>
              </a:r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语句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7426673" y="3187453"/>
              <a:ext cx="16072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创建有参</a:t>
              </a:r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语句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 flipH="1">
              <a:off x="6690346" y="4667550"/>
              <a:ext cx="11713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合并结果集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51245" y="1052543"/>
            <a:ext cx="551258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JDBC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规范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获取连接都会创建一个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ShardingConnection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创建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SQLStatement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获取入参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语句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改写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替换表名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追加查询列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合并结果集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6" y="202605"/>
            <a:ext cx="4224058" cy="633207"/>
          </a:xfrm>
        </p:spPr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1245" y="1052543"/>
            <a:ext cx="6016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alibaba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druid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进行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访问者模式（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Visitor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）遍历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，并收集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相关参数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SelectVisitor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InsertVisitor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UpdateVisitor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DeleteVisitor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88615" y="2170118"/>
            <a:ext cx="695052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StatementParser(sql).accept(SQLASTVisitor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注入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访问者</a:t>
            </a: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-------------------------------------------------------------------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@Override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重载访问方法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public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boolean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visit(final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XXX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x) {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super.visit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(x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);   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6611" y="3818444"/>
            <a:ext cx="9762765" cy="244912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7454" y="4355657"/>
            <a:ext cx="902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(salary)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compy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?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,?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group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by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1488080" y="3933231"/>
            <a:ext cx="25" cy="121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2875020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70172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40600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287566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6115386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780872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9681579" y="3937314"/>
            <a:ext cx="21423" cy="121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541850" y="4894841"/>
            <a:ext cx="1277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2967432" y="4876553"/>
            <a:ext cx="663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4429584" y="4905567"/>
            <a:ext cx="822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187420" y="4894841"/>
            <a:ext cx="1549268" cy="10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7808721" y="4876553"/>
            <a:ext cx="1800825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 flipH="1">
            <a:off x="1739974" y="4791547"/>
            <a:ext cx="9048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聚合函数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3126915" y="4791547"/>
            <a:ext cx="2887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 flipH="1">
            <a:off x="4575303" y="4832951"/>
            <a:ext cx="610161" cy="30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 flipH="1">
            <a:off x="6591313" y="4832951"/>
            <a:ext cx="8396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条件列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 flipH="1">
            <a:off x="8336276" y="4832951"/>
            <a:ext cx="8396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分组列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V="1">
            <a:off x="1541850" y="4141998"/>
            <a:ext cx="8067696" cy="5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flipH="1">
            <a:off x="4522133" y="4006315"/>
            <a:ext cx="1974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收集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语句的元数据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4" name="组 63"/>
          <p:cNvGrpSpPr/>
          <p:nvPr/>
        </p:nvGrpSpPr>
        <p:grpSpPr>
          <a:xfrm>
            <a:off x="2292319" y="5220110"/>
            <a:ext cx="7677392" cy="930310"/>
            <a:chOff x="2046081" y="3640085"/>
            <a:chExt cx="7677392" cy="930310"/>
          </a:xfrm>
        </p:grpSpPr>
        <p:sp>
          <p:nvSpPr>
            <p:cNvPr id="65" name="文本框 64"/>
            <p:cNvSpPr txBox="1"/>
            <p:nvPr/>
          </p:nvSpPr>
          <p:spPr>
            <a:xfrm>
              <a:off x="2046081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列元数据信息</a:t>
              </a: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聚合信息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135038" y="364008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表名</a:t>
              </a: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查询条件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791797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GroupBy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OrderBy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634516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Limit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distinct</a:t>
              </a:r>
              <a:endParaRPr kumimoji="1"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89654" y="52884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主要收集的内容：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6326213" y="146702"/>
            <a:ext cx="3787798" cy="1625539"/>
            <a:chOff x="6326213" y="146702"/>
            <a:chExt cx="3787798" cy="1625539"/>
          </a:xfrm>
        </p:grpSpPr>
        <p:sp>
          <p:nvSpPr>
            <p:cNvPr id="7" name="矩形 6"/>
            <p:cNvSpPr/>
            <p:nvPr/>
          </p:nvSpPr>
          <p:spPr>
            <a:xfrm>
              <a:off x="6367401" y="1355685"/>
              <a:ext cx="3746610" cy="416556"/>
            </a:xfrm>
            <a:prstGeom prst="rect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解析引擎比较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850298" y="930059"/>
              <a:ext cx="1260578" cy="4238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0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04370" y="481168"/>
              <a:ext cx="1249061" cy="872730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1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67400" y="712172"/>
              <a:ext cx="1236971" cy="64829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7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804072" y="532394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fdbparser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7741309" y="146702"/>
              <a:ext cx="771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latin typeface="Microsoft YaHei" charset="0"/>
                  <a:ea typeface="Microsoft YaHei" charset="0"/>
                  <a:cs typeface="Microsoft YaHei" charset="0"/>
                </a:rPr>
                <a:t>druid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26213" y="285767"/>
              <a:ext cx="1295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JSqlParser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罐形 19"/>
          <p:cNvSpPr/>
          <p:nvPr/>
        </p:nvSpPr>
        <p:spPr>
          <a:xfrm>
            <a:off x="7860624" y="1214507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90173"/>
              </p:ext>
            </p:extLst>
          </p:nvPr>
        </p:nvGraphicFramePr>
        <p:xfrm>
          <a:off x="8004691" y="1853612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550831" y="3038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6638556" y="1214507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30706"/>
              </p:ext>
            </p:extLst>
          </p:nvPr>
        </p:nvGraphicFramePr>
        <p:xfrm>
          <a:off x="6782623" y="1853612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328763" y="3038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部署图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543" y="1556144"/>
            <a:ext cx="2669851" cy="174728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544" y="1556142"/>
            <a:ext cx="397076" cy="174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应用系统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228" y="1661210"/>
            <a:ext cx="882853" cy="153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6081" y="1661209"/>
            <a:ext cx="1160870" cy="153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544" y="3846656"/>
            <a:ext cx="2669850" cy="174728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544" y="3846654"/>
            <a:ext cx="397076" cy="174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应用系统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3228" y="3951722"/>
            <a:ext cx="882853" cy="153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46081" y="3951721"/>
            <a:ext cx="1121453" cy="153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5287566" y="1215736"/>
            <a:ext cx="1872858" cy="20506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65382"/>
              </p:ext>
            </p:extLst>
          </p:nvPr>
        </p:nvGraphicFramePr>
        <p:xfrm>
          <a:off x="5431633" y="1916307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151894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977773" y="30393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7874420" y="4109594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88875"/>
              </p:ext>
            </p:extLst>
          </p:nvPr>
        </p:nvGraphicFramePr>
        <p:xfrm>
          <a:off x="8018487" y="4748699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564627" y="5933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罐形 25"/>
          <p:cNvSpPr/>
          <p:nvPr/>
        </p:nvSpPr>
        <p:spPr>
          <a:xfrm>
            <a:off x="6652352" y="4109594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5128"/>
              </p:ext>
            </p:extLst>
          </p:nvPr>
        </p:nvGraphicFramePr>
        <p:xfrm>
          <a:off x="6796419" y="4748699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342559" y="5933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罐形 28"/>
          <p:cNvSpPr/>
          <p:nvPr/>
        </p:nvSpPr>
        <p:spPr>
          <a:xfrm>
            <a:off x="5301362" y="4097056"/>
            <a:ext cx="1872858" cy="20506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9470"/>
              </p:ext>
            </p:extLst>
          </p:nvPr>
        </p:nvGraphicFramePr>
        <p:xfrm>
          <a:off x="5445429" y="4736161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991569" y="5920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3" name="直线箭头连接符 32"/>
          <p:cNvCxnSpPr>
            <a:stCxn id="9" idx="3"/>
          </p:cNvCxnSpPr>
          <p:nvPr/>
        </p:nvCxnSpPr>
        <p:spPr>
          <a:xfrm flipV="1">
            <a:off x="3206951" y="2209902"/>
            <a:ext cx="2080615" cy="219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9" idx="3"/>
          </p:cNvCxnSpPr>
          <p:nvPr/>
        </p:nvCxnSpPr>
        <p:spPr>
          <a:xfrm>
            <a:off x="3206951" y="2429781"/>
            <a:ext cx="2130844" cy="2728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3" idx="3"/>
            <a:endCxn id="14" idx="2"/>
          </p:cNvCxnSpPr>
          <p:nvPr/>
        </p:nvCxnSpPr>
        <p:spPr>
          <a:xfrm flipV="1">
            <a:off x="3167534" y="2241075"/>
            <a:ext cx="2120032" cy="247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3"/>
          </p:cNvCxnSpPr>
          <p:nvPr/>
        </p:nvCxnSpPr>
        <p:spPr>
          <a:xfrm>
            <a:off x="3167534" y="4720293"/>
            <a:ext cx="2120031" cy="40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分片数据源声明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713" y="979878"/>
            <a:ext cx="9671461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en-US" altLang="zh-CN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:data-source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shardingDataSource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en-US" altLang="zh-CN" i="1" dirty="0">
                <a:solidFill>
                  <a:srgbClr val="7F00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database-type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“PostgreSQL” 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i="1" dirty="0" smtClean="0">
              <a:solidFill>
                <a:srgbClr val="00808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i="1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:data-source-partitions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"p0"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"weight"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ds01"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"200"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ds02"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"400"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p1”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"cycle"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“ds1” 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	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“ds11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“ds12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“p2”</a:t>
            </a:r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”weight-x"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“ds2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weight 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=“200”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	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ds21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"200"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ds22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"400" 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sherlock:data-source-partitions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dirty="0">
              <a:solidFill>
                <a:srgbClr val="3F7F7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读写分离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553630" y="519208"/>
            <a:ext cx="5273613" cy="6005997"/>
            <a:chOff x="4553630" y="519208"/>
            <a:chExt cx="5273613" cy="6005997"/>
          </a:xfrm>
        </p:grpSpPr>
        <p:sp>
          <p:nvSpPr>
            <p:cNvPr id="34" name="罐形 33"/>
            <p:cNvSpPr/>
            <p:nvPr/>
          </p:nvSpPr>
          <p:spPr>
            <a:xfrm>
              <a:off x="8360665" y="5553917"/>
              <a:ext cx="1466578" cy="95260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从库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60478" y="2139289"/>
              <a:ext cx="4605375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类型解析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53630" y="2954743"/>
              <a:ext cx="1849185" cy="1937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insert/</a:t>
              </a:r>
              <a:endParaRPr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dirty="0">
                  <a:latin typeface="Microsoft YaHei" charset="0"/>
                  <a:ea typeface="Microsoft YaHei" charset="0"/>
                  <a:cs typeface="Microsoft YaHei" charset="0"/>
                </a:rPr>
                <a:t>u</a:t>
              </a:r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pdate/</a:t>
              </a:r>
              <a:endParaRPr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delete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2786" y="2954743"/>
              <a:ext cx="2623068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select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62044" y="1346926"/>
              <a:ext cx="4605375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JDBC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630" y="519208"/>
              <a:ext cx="4612223" cy="504231"/>
            </a:xfrm>
            <a:prstGeom prst="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业务代码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上下箭头 26"/>
            <p:cNvSpPr/>
            <p:nvPr/>
          </p:nvSpPr>
          <p:spPr>
            <a:xfrm>
              <a:off x="6611049" y="905247"/>
              <a:ext cx="427641" cy="556654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6611049" y="1852856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5250287" y="2658285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7567713" y="2647012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罐形 31"/>
            <p:cNvSpPr/>
            <p:nvPr/>
          </p:nvSpPr>
          <p:spPr>
            <a:xfrm>
              <a:off x="4659135" y="5572600"/>
              <a:ext cx="2680109" cy="95260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主库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罐形 32"/>
            <p:cNvSpPr/>
            <p:nvPr/>
          </p:nvSpPr>
          <p:spPr>
            <a:xfrm>
              <a:off x="7627376" y="5562928"/>
              <a:ext cx="1466578" cy="95260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从库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 rot="20138995">
              <a:off x="8153170" y="4657151"/>
              <a:ext cx="681542" cy="1032276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240919" y="4786741"/>
              <a:ext cx="30970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决策 23"/>
            <p:cNvSpPr/>
            <p:nvPr/>
          </p:nvSpPr>
          <p:spPr>
            <a:xfrm>
              <a:off x="6401165" y="3720576"/>
              <a:ext cx="2906309" cy="118422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Connection</a:t>
              </a:r>
              <a:r>
                <a:rPr lang="en-US" altLang="zh-CN" sz="1100" dirty="0">
                  <a:latin typeface="Microsoft YaHei" charset="0"/>
                  <a:ea typeface="Microsoft YaHei" charset="0"/>
                  <a:cs typeface="Microsoft YaHei" charset="0"/>
                </a:rPr>
                <a:t>. </a:t>
              </a:r>
              <a:r>
                <a:rPr lang="en-US" altLang="zh-CN" sz="1100" dirty="0" err="1">
                  <a:latin typeface="Microsoft YaHei" charset="0"/>
                  <a:ea typeface="Microsoft YaHei" charset="0"/>
                  <a:cs typeface="Microsoft YaHei" charset="0"/>
                </a:rPr>
                <a:t>getAutoCommit</a:t>
              </a:r>
              <a:r>
                <a:rPr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()</a:t>
              </a:r>
              <a:endParaRPr kumimoji="1" lang="zh-CN" altLang="en-US" sz="1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7612405" y="3424921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 rot="1545919">
              <a:off x="6510496" y="4525921"/>
              <a:ext cx="681542" cy="1164596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62980" y="4801304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F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5106221" y="4862518"/>
              <a:ext cx="681542" cy="812574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01655" y="1401031"/>
            <a:ext cx="41603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对于业务传入的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做类型解析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操作则使用主库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操作判断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AutoCommit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说明开启了事务，需要使用主库读取数据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则根据读的负载均衡策略并发读取数据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读数据负载均衡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9422"/>
              </p:ext>
            </p:extLst>
          </p:nvPr>
        </p:nvGraphicFramePr>
        <p:xfrm>
          <a:off x="4090500" y="5295763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8685"/>
              </p:ext>
            </p:extLst>
          </p:nvPr>
        </p:nvGraphicFramePr>
        <p:xfrm>
          <a:off x="6020655" y="5304044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249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257"/>
              </p:ext>
            </p:extLst>
          </p:nvPr>
        </p:nvGraphicFramePr>
        <p:xfrm>
          <a:off x="7950810" y="5304028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5" name="直线连接符 24"/>
          <p:cNvCxnSpPr/>
          <p:nvPr/>
        </p:nvCxnSpPr>
        <p:spPr>
          <a:xfrm>
            <a:off x="4090500" y="4734473"/>
            <a:ext cx="0" cy="14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9868378" y="4778110"/>
            <a:ext cx="0" cy="14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6013956" y="5689190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7944111" y="5689190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4090500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6020655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7938223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063005" y="4950572"/>
            <a:ext cx="5801054" cy="72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6214790" y="4778110"/>
            <a:ext cx="17133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随机整数范围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4324744" y="5831763"/>
            <a:ext cx="1466578" cy="76668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slave1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罐形 41"/>
          <p:cNvSpPr/>
          <p:nvPr/>
        </p:nvSpPr>
        <p:spPr>
          <a:xfrm>
            <a:off x="6249010" y="5831486"/>
            <a:ext cx="1466578" cy="76668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slave2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罐形 42"/>
          <p:cNvSpPr/>
          <p:nvPr/>
        </p:nvSpPr>
        <p:spPr>
          <a:xfrm>
            <a:off x="8189224" y="583148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master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55090" y="4343828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new Random() .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nextInt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(450)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274425" y="4192194"/>
            <a:ext cx="976419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5535" y="964288"/>
            <a:ext cx="4148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AtomicLong.getAndIncrement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853457" y="1387392"/>
            <a:ext cx="1380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轮询数范围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587317" y="1866270"/>
            <a:ext cx="3832872" cy="2089686"/>
            <a:chOff x="2992521" y="2068127"/>
            <a:chExt cx="3832872" cy="2089686"/>
          </a:xfrm>
        </p:grpSpPr>
        <p:sp>
          <p:nvSpPr>
            <p:cNvPr id="70" name="罐形 69"/>
            <p:cNvSpPr/>
            <p:nvPr/>
          </p:nvSpPr>
          <p:spPr>
            <a:xfrm>
              <a:off x="2992521" y="2299240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罐形 68"/>
            <p:cNvSpPr/>
            <p:nvPr/>
          </p:nvSpPr>
          <p:spPr>
            <a:xfrm>
              <a:off x="4215704" y="3391124"/>
              <a:ext cx="1466578" cy="76668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slave2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罐形 66"/>
            <p:cNvSpPr/>
            <p:nvPr/>
          </p:nvSpPr>
          <p:spPr>
            <a:xfrm>
              <a:off x="5358815" y="2313689"/>
              <a:ext cx="1466578" cy="76668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slave1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49937" y="2068127"/>
              <a:ext cx="1398114" cy="13981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 flipH="1">
              <a:off x="5286837" y="2430877"/>
              <a:ext cx="948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0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 flipH="1">
              <a:off x="4796709" y="3140868"/>
              <a:ext cx="75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 flipH="1">
              <a:off x="4335410" y="2386664"/>
              <a:ext cx="38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76" name="直线连接符 75"/>
            <p:cNvCxnSpPr/>
            <p:nvPr/>
          </p:nvCxnSpPr>
          <p:spPr>
            <a:xfrm flipH="1">
              <a:off x="4307481" y="2792483"/>
              <a:ext cx="598156" cy="322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flipH="1" flipV="1">
              <a:off x="4927401" y="2780703"/>
              <a:ext cx="585939" cy="379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10716" y="2454206"/>
              <a:ext cx="676555" cy="676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84" name="直线连接符 83"/>
            <p:cNvCxnSpPr>
              <a:endCxn id="47" idx="0"/>
            </p:cNvCxnSpPr>
            <p:nvPr/>
          </p:nvCxnSpPr>
          <p:spPr>
            <a:xfrm>
              <a:off x="4948993" y="2090007"/>
              <a:ext cx="1" cy="38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269041" y="4880108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主数据库可选参与读负载均衡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将每个数据库权重值相加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取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0~450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之间随机整数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判断随机数所属的区域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返回该区域数据源实例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4122" y="2687761"/>
            <a:ext cx="4775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主数据库可选参与读负载均衡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将每个数据库按顺序编号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0~2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放在数组中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自增数取模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%3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获取余数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根据余数返回该数据源实例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4122" y="227647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轮询策略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33" y="4465359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权重策略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62575"/>
              </p:ext>
            </p:extLst>
          </p:nvPr>
        </p:nvGraphicFramePr>
        <p:xfrm>
          <a:off x="5205449" y="159540"/>
          <a:ext cx="48362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41"/>
                <a:gridCol w="3251454"/>
              </a:tblGrid>
              <a:tr h="29524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策略名称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策略描述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4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only-write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读写操作都只使用主库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cycle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读操作只使用只读库，主库不参与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cycle-w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读操作时只读库和主库都参与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weight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读操作只使用只读库，主库不参与</a:t>
                      </a: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weight-w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读操作时只读库和主库都参与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244" y="1172487"/>
            <a:ext cx="5883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在每一个数据分片具有相同的静态数据称为全局表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在数据分片中直接关联业务表做查询提升执行效率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对全局表做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操作时需要应用所有数据分片上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816622" y="4222741"/>
            <a:ext cx="1885146" cy="136269"/>
          </a:xfrm>
          <a:custGeom>
            <a:avLst/>
            <a:gdLst>
              <a:gd name="T0" fmla="*/ 0 w 2584"/>
              <a:gd name="T1" fmla="*/ 104 h 108"/>
              <a:gd name="T2" fmla="*/ 100 w 2584"/>
              <a:gd name="T3" fmla="*/ 0 h 108"/>
              <a:gd name="T4" fmla="*/ 2584 w 2584"/>
              <a:gd name="T5" fmla="*/ 0 h 108"/>
              <a:gd name="T6" fmla="*/ 2524 w 2584"/>
              <a:gd name="T7" fmla="*/ 108 h 108"/>
              <a:gd name="T8" fmla="*/ 0 w 2584"/>
              <a:gd name="T9" fmla="*/ 104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4"/>
              <a:gd name="T16" fmla="*/ 0 h 108"/>
              <a:gd name="T17" fmla="*/ 2584 w 2584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4" h="108">
                <a:moveTo>
                  <a:pt x="0" y="104"/>
                </a:moveTo>
                <a:lnTo>
                  <a:pt x="100" y="0"/>
                </a:lnTo>
                <a:lnTo>
                  <a:pt x="2584" y="0"/>
                </a:lnTo>
                <a:lnTo>
                  <a:pt x="2524" y="108"/>
                </a:lnTo>
                <a:lnTo>
                  <a:pt x="0" y="104"/>
                </a:lnTo>
              </a:path>
            </a:pathLst>
          </a:custGeom>
          <a:solidFill>
            <a:srgbClr val="0088CC"/>
          </a:solidFill>
          <a:ln w="6350" cap="rnd">
            <a:solidFill>
              <a:srgbClr val="C6DEF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8432988" y="3379155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2049460" y="5496788"/>
            <a:ext cx="2679714" cy="772694"/>
          </a:xfrm>
          <a:prstGeom prst="wedgeRoundRectCallout">
            <a:avLst>
              <a:gd name="adj1" fmla="val -22780"/>
              <a:gd name="adj2" fmla="val -9989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insert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into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t_stock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id,code,name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values(102,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’600XXX’,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’YYYYY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’)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4592" y="4240898"/>
            <a:ext cx="1404644" cy="90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获取表名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30056" y="4210568"/>
            <a:ext cx="1404644" cy="90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SQL</a:t>
            </a:r>
            <a:r>
              <a:rPr lang="zh-CN" altLang="en-US" sz="1600" dirty="0" smtClean="0"/>
              <a:t>解析</a:t>
            </a:r>
          </a:p>
        </p:txBody>
      </p:sp>
      <p:sp>
        <p:nvSpPr>
          <p:cNvPr id="14" name="下箭头 13"/>
          <p:cNvSpPr/>
          <p:nvPr/>
        </p:nvSpPr>
        <p:spPr>
          <a:xfrm rot="16200000">
            <a:off x="3438988" y="4480679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059131" y="5536703"/>
            <a:ext cx="1754338" cy="553492"/>
          </a:xfrm>
          <a:prstGeom prst="wedgeRoundRectCallout">
            <a:avLst>
              <a:gd name="adj1" fmla="val -53452"/>
              <a:gd name="adj2" fmla="val -12122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TableName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: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t_stock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6200000">
            <a:off x="5253780" y="4480679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8466247" y="441838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DB2</a:t>
            </a:r>
            <a:endParaRPr kumimoji="1" lang="zh-CN" altLang="en-US" dirty="0"/>
          </a:p>
        </p:txBody>
      </p:sp>
      <p:sp>
        <p:nvSpPr>
          <p:cNvPr id="19" name="罐形 18"/>
          <p:cNvSpPr/>
          <p:nvPr/>
        </p:nvSpPr>
        <p:spPr>
          <a:xfrm>
            <a:off x="8466247" y="5430105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DB3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5630493" y="3645099"/>
            <a:ext cx="2236193" cy="936429"/>
            <a:chOff x="5601601" y="2564604"/>
            <a:chExt cx="2236193" cy="936429"/>
          </a:xfrm>
        </p:grpSpPr>
        <p:grpSp>
          <p:nvGrpSpPr>
            <p:cNvPr id="21" name="组 20"/>
            <p:cNvGrpSpPr/>
            <p:nvPr/>
          </p:nvGrpSpPr>
          <p:grpSpPr>
            <a:xfrm>
              <a:off x="5601601" y="2584355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42" name="剪去单圆角的矩形 41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直线连接符 43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7540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8" name="剪去单圆角的矩形 37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直线连接符 39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 22"/>
            <p:cNvGrpSpPr/>
            <p:nvPr/>
          </p:nvGrpSpPr>
          <p:grpSpPr>
            <a:xfrm>
              <a:off x="59064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4" name="剪去单圆角的矩形 33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直线连接符 35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60588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0" name="剪去单圆角的矩形 29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62112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26" name="剪去单圆角的矩形 25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线连接符 27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Freeform 13"/>
          <p:cNvSpPr>
            <a:spLocks/>
          </p:cNvSpPr>
          <p:nvPr/>
        </p:nvSpPr>
        <p:spPr bwMode="auto">
          <a:xfrm>
            <a:off x="7520589" y="4227116"/>
            <a:ext cx="181178" cy="930676"/>
          </a:xfrm>
          <a:custGeom>
            <a:avLst/>
            <a:gdLst>
              <a:gd name="T0" fmla="*/ 12 w 95"/>
              <a:gd name="T1" fmla="*/ 928 h 928"/>
              <a:gd name="T2" fmla="*/ 95 w 95"/>
              <a:gd name="T3" fmla="*/ 772 h 928"/>
              <a:gd name="T4" fmla="*/ 95 w 95"/>
              <a:gd name="T5" fmla="*/ 0 h 928"/>
              <a:gd name="T6" fmla="*/ 0 w 95"/>
              <a:gd name="T7" fmla="*/ 112 h 928"/>
              <a:gd name="T8" fmla="*/ 0 w 95"/>
              <a:gd name="T9" fmla="*/ 916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928"/>
              <a:gd name="T17" fmla="*/ 95 w 95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928">
                <a:moveTo>
                  <a:pt x="12" y="928"/>
                </a:moveTo>
                <a:lnTo>
                  <a:pt x="95" y="772"/>
                </a:lnTo>
                <a:lnTo>
                  <a:pt x="95" y="0"/>
                </a:lnTo>
                <a:lnTo>
                  <a:pt x="0" y="112"/>
                </a:lnTo>
                <a:lnTo>
                  <a:pt x="0" y="916"/>
                </a:lnTo>
              </a:path>
            </a:pathLst>
          </a:custGeom>
          <a:solidFill>
            <a:srgbClr val="0088CC"/>
          </a:solidFill>
          <a:ln w="6350" cap="rnd">
            <a:solidFill>
              <a:srgbClr val="C6DEF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820334" y="4332081"/>
            <a:ext cx="1712680" cy="818353"/>
          </a:xfrm>
          <a:prstGeom prst="rect">
            <a:avLst/>
          </a:prstGeom>
          <a:solidFill>
            <a:srgbClr val="0088CC"/>
          </a:solidFill>
          <a:ln w="6350">
            <a:solidFill>
              <a:srgbClr val="C6DEF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51172" y="45779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表路由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线箭头连接符 48"/>
          <p:cNvCxnSpPr>
            <a:endCxn id="10" idx="2"/>
          </p:cNvCxnSpPr>
          <p:nvPr/>
        </p:nvCxnSpPr>
        <p:spPr>
          <a:xfrm flipV="1">
            <a:off x="7586081" y="3762500"/>
            <a:ext cx="846907" cy="951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43" idx="2"/>
          </p:cNvCxnSpPr>
          <p:nvPr/>
        </p:nvCxnSpPr>
        <p:spPr>
          <a:xfrm>
            <a:off x="7675619" y="4713573"/>
            <a:ext cx="790628" cy="881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endCxn id="44" idx="2"/>
          </p:cNvCxnSpPr>
          <p:nvPr/>
        </p:nvCxnSpPr>
        <p:spPr>
          <a:xfrm>
            <a:off x="7675619" y="4713573"/>
            <a:ext cx="790628" cy="1099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860740" y="3142402"/>
            <a:ext cx="6054477" cy="338401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5256" y="4210568"/>
            <a:ext cx="1423604" cy="93067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业务代码</a:t>
            </a:r>
          </a:p>
        </p:txBody>
      </p:sp>
      <p:sp>
        <p:nvSpPr>
          <p:cNvPr id="54" name="下箭头 53"/>
          <p:cNvSpPr/>
          <p:nvPr/>
        </p:nvSpPr>
        <p:spPr>
          <a:xfrm rot="16200000">
            <a:off x="1574887" y="4484860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标注 54"/>
          <p:cNvSpPr/>
          <p:nvPr/>
        </p:nvSpPr>
        <p:spPr>
          <a:xfrm>
            <a:off x="245256" y="3399739"/>
            <a:ext cx="1415087" cy="553492"/>
          </a:xfrm>
          <a:prstGeom prst="wedgeRoundRectCallout">
            <a:avLst>
              <a:gd name="adj1" fmla="val -2686"/>
              <a:gd name="adj2" fmla="val 10162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Add(Stock)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335481" y="1567236"/>
            <a:ext cx="3062409" cy="1298432"/>
          </a:xfrm>
          <a:prstGeom prst="wedgeRoundRectCallout">
            <a:avLst>
              <a:gd name="adj1" fmla="val -21559"/>
              <a:gd name="adj2" fmla="val 91362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pddl:tables</a:t>
            </a:r>
            <a:r>
              <a:rPr kumimoji="1" lang="en-US" altLang="zh-CN" sz="1400" dirty="0">
                <a:solidFill>
                  <a:schemeClr val="tx1"/>
                </a:solidFill>
              </a:rPr>
              <a:t>&gt;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pddl:global-table</a:t>
            </a:r>
            <a:r>
              <a:rPr kumimoji="1" lang="en-US" altLang="zh-CN" sz="1400" dirty="0">
                <a:solidFill>
                  <a:schemeClr val="tx1"/>
                </a:solidFill>
              </a:rPr>
              <a:t> 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=“stock”/&gt;</a:t>
            </a:r>
            <a:r>
              <a:rPr kumimoji="1" lang="en-US" altLang="zh-CN" sz="1400" dirty="0">
                <a:solidFill>
                  <a:schemeClr val="tx1"/>
                </a:solidFill>
              </a:rPr>
              <a:t>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pddl:global-table</a:t>
            </a:r>
            <a:r>
              <a:rPr kumimoji="1" lang="en-US" altLang="zh-CN" sz="1400" dirty="0">
                <a:solidFill>
                  <a:schemeClr val="tx1"/>
                </a:solidFill>
              </a:rPr>
              <a:t> 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=“city”/&gt;</a:t>
            </a:r>
            <a:r>
              <a:rPr kumimoji="1" lang="en-US" altLang="zh-CN" sz="1400" dirty="0">
                <a:solidFill>
                  <a:schemeClr val="tx1"/>
                </a:solidFill>
              </a:rPr>
              <a:t>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...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&lt;/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pddl:tables</a:t>
            </a:r>
            <a:r>
              <a:rPr kumimoji="1" lang="en-US" altLang="zh-CN" sz="1400" dirty="0">
                <a:solidFill>
                  <a:schemeClr val="tx1"/>
                </a:solidFill>
              </a:rPr>
              <a:t>&gt;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98216" y="3378979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全局/</a:t>
            </a:r>
            <a:r>
              <a:rPr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字典表解析过程</a:t>
            </a:r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63468" y="1844274"/>
            <a:ext cx="1970745" cy="3025386"/>
            <a:chOff x="533388" y="1916307"/>
            <a:chExt cx="2233023" cy="3025386"/>
          </a:xfrm>
        </p:grpSpPr>
        <p:sp>
          <p:nvSpPr>
            <p:cNvPr id="4" name="圆角矩形 3"/>
            <p:cNvSpPr/>
            <p:nvPr/>
          </p:nvSpPr>
          <p:spPr>
            <a:xfrm>
              <a:off x="533388" y="1916307"/>
              <a:ext cx="2233023" cy="302538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3388" y="2299855"/>
              <a:ext cx="2233023" cy="2299854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insert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into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t_stock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id,code,name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values(102,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’600XXX’,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’YYYYY’)</a:t>
              </a:r>
              <a:endPara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61999" y="19388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可选流程 7"/>
          <p:cNvSpPr/>
          <p:nvPr/>
        </p:nvSpPr>
        <p:spPr>
          <a:xfrm>
            <a:off x="2982510" y="2578459"/>
            <a:ext cx="1368627" cy="158472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箭头连接符 9"/>
          <p:cNvCxnSpPr>
            <a:stCxn id="5" idx="3"/>
            <a:endCxn id="8" idx="1"/>
          </p:cNvCxnSpPr>
          <p:nvPr/>
        </p:nvCxnSpPr>
        <p:spPr>
          <a:xfrm flipV="1">
            <a:off x="2334213" y="3370822"/>
            <a:ext cx="64829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14" idx="1"/>
          </p:cNvCxnSpPr>
          <p:nvPr/>
        </p:nvCxnSpPr>
        <p:spPr>
          <a:xfrm rot="5400000" flipH="1" flipV="1">
            <a:off x="4961818" y="235789"/>
            <a:ext cx="1047676" cy="36376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7191"/>
              </p:ext>
            </p:extLst>
          </p:nvPr>
        </p:nvGraphicFramePr>
        <p:xfrm>
          <a:off x="7304489" y="902133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994835" y="2225754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DB1.t_stock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89773"/>
              </p:ext>
            </p:extLst>
          </p:nvPr>
        </p:nvGraphicFramePr>
        <p:xfrm>
          <a:off x="7274085" y="2742172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64431" y="4065793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DB2.t_stock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6110"/>
              </p:ext>
            </p:extLst>
          </p:nvPr>
        </p:nvGraphicFramePr>
        <p:xfrm>
          <a:off x="7274085" y="4570082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964431" y="5893703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DB3.t_stock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8" idx="3"/>
            <a:endCxn id="16" idx="1"/>
          </p:cNvCxnSpPr>
          <p:nvPr/>
        </p:nvCxnSpPr>
        <p:spPr>
          <a:xfrm>
            <a:off x="4351137" y="3370822"/>
            <a:ext cx="2922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8" idx="1"/>
          </p:cNvCxnSpPr>
          <p:nvPr/>
        </p:nvCxnSpPr>
        <p:spPr>
          <a:xfrm rot="16200000" flipH="1">
            <a:off x="4952681" y="2877327"/>
            <a:ext cx="1035547" cy="36072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26033" y="4696127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07071" y="1051911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05241" y="2895302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6792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逻辑表定义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547" y="1051911"/>
            <a:ext cx="9145793" cy="520142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zh-CN" altLang="en-US" sz="1600" dirty="0" smtClean="0">
              <a:solidFill>
                <a:srgbClr val="008080"/>
              </a:solidFill>
              <a:latin typeface="Monaco" charset="0"/>
            </a:endParaRPr>
          </a:p>
          <a:p>
            <a:r>
              <a:rPr lang="en-US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en-US" altLang="zh-CN" sz="20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l:tables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sherlock:logic-table</a:t>
            </a:r>
            <a:r>
              <a:rPr lang="en-US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en-US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postfixes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"_0,_1,_2"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database-strategy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orderDatabaseStrategy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orderTableStrategy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:logic-</a:t>
            </a:r>
            <a:r>
              <a:rPr lang="ro-RO" altLang="zh-CN" sz="2000" dirty="0" err="1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child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-table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item_id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foreign-key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:logic-</a:t>
            </a:r>
            <a:r>
              <a:rPr lang="ro-RO" altLang="zh-CN" sz="2000" dirty="0" err="1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child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-table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t_item_ext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ext_id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foreign-key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item_id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:logic-</a:t>
            </a:r>
            <a:r>
              <a:rPr lang="ro-RO" altLang="zh-CN" sz="2000" dirty="0" err="1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child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-table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:logic-table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sz="20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ro-RO" altLang="zh-CN" sz="2000" dirty="0" smtClean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ro-RO" altLang="zh-CN" sz="20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tables</a:t>
            </a:r>
            <a:r>
              <a:rPr lang="ro-RO" altLang="zh-CN" sz="2000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sz="2000" dirty="0" smtClean="0">
              <a:solidFill>
                <a:srgbClr val="00808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1600" dirty="0">
              <a:solidFill>
                <a:srgbClr val="008080"/>
              </a:solidFill>
              <a:highlight>
                <a:srgbClr val="D4D4D4"/>
              </a:highlight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21520" y="1268010"/>
            <a:ext cx="8355828" cy="286232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zh-CN" altLang="en-US" sz="2000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ro-RO" altLang="zh-CN" sz="2000" dirty="0" err="1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orderDatabaseStrategy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zh-CN" altLang="en-US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ro-RO" altLang="zh-CN" sz="2000" i="1" dirty="0">
              <a:solidFill>
                <a:srgbClr val="2A00FF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sharding-columns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expression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${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user_id.intValue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}”</a:t>
            </a:r>
            <a:r>
              <a:rPr lang="ro-RO" altLang="zh-CN" sz="2000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sz="2000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2000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ro-RO" altLang="zh-CN" sz="2000" dirty="0" err="1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ro-RO" altLang="zh-CN" sz="2000" dirty="0" smtClean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orderTableStrategy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sharding-columns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expression</a:t>
            </a:r>
            <a:r>
              <a:rPr lang="ro-RO" altLang="zh-CN" sz="20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“_${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order_id.intValue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}”</a:t>
            </a:r>
            <a:r>
              <a:rPr lang="ro-RO" altLang="zh-CN" sz="2000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sz="2000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1520" y="4562530"/>
            <a:ext cx="806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在配置文件中配置数据库和表路由规则，使用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sharding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-columns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来指定路由列，解析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后获取逻辑表和路由列关联的值，根据此值进行路由计算</a:t>
            </a:r>
          </a:p>
          <a:p>
            <a:pPr marL="342900" lvl="1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中支持路由的查询条件操作包括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equals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和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between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其他查询条件操作做笛卡尔操作</a:t>
            </a:r>
          </a:p>
        </p:txBody>
      </p:sp>
    </p:spTree>
    <p:extLst>
      <p:ext uri="{BB962C8B-B14F-4D97-AF65-F5344CB8AC3E}">
        <p14:creationId xmlns:p14="http://schemas.microsoft.com/office/powerpoint/2010/main" val="1159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多租户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罐形 3"/>
          <p:cNvSpPr/>
          <p:nvPr/>
        </p:nvSpPr>
        <p:spPr>
          <a:xfrm>
            <a:off x="8215001" y="5445923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p2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5513763" y="5445923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2812526" y="544592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p0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5274602" y="3684627"/>
            <a:ext cx="1944891" cy="994607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3066" y="1612647"/>
            <a:ext cx="5147961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zh-CN" altLang="en-US" sz="1400" dirty="0" smtClean="0">
              <a:solidFill>
                <a:srgbClr val="00000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HintContextHolder.</a:t>
            </a:r>
            <a:r>
              <a:rPr lang="en-US" altLang="zh-CN" sz="14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setHintContext</a:t>
            </a:r>
            <a:r>
              <a:rPr lang="en-US" altLang="zh-CN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400" b="1" i="1" dirty="0" smtClean="0">
                <a:solidFill>
                  <a:srgbClr val="7F0055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new</a:t>
            </a:r>
            <a:r>
              <a:rPr lang="en-US" altLang="zh-CN" sz="14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HintContext</a:t>
            </a:r>
            <a:r>
              <a:rPr lang="en-US" altLang="zh-CN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(){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sz="1400" dirty="0" smtClean="0">
                <a:solidFill>
                  <a:srgbClr val="646464"/>
                </a:solidFill>
                <a:latin typeface="Microsoft YaHei" charset="0"/>
                <a:ea typeface="Microsoft YaHei" charset="0"/>
                <a:cs typeface="Microsoft YaHei" charset="0"/>
              </a:rPr>
              <a:t>@</a:t>
            </a:r>
            <a:r>
              <a:rPr lang="en-US" altLang="zh-CN" sz="1400" dirty="0">
                <a:solidFill>
                  <a:srgbClr val="646464"/>
                </a:solidFill>
                <a:latin typeface="Microsoft YaHei" charset="0"/>
                <a:ea typeface="Microsoft YaHei" charset="0"/>
                <a:cs typeface="Microsoft YaHei" charset="0"/>
              </a:rPr>
              <a:t>Override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sz="1400" b="1" dirty="0" smtClean="0">
                <a:solidFill>
                  <a:srgbClr val="7F0055"/>
                </a:solidFill>
                <a:latin typeface="Microsoft YaHei" charset="0"/>
                <a:ea typeface="Microsoft YaHei" charset="0"/>
                <a:cs typeface="Microsoft YaHei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String 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getPartitionDBName</a:t>
            </a:r>
            <a:r>
              <a:rPr lang="en-US" altLang="zh-CN" sz="14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en-US" altLang="zh-CN" sz="1400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r>
              <a:rPr lang="zh-CN" altLang="en-US" sz="1400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is-IS" altLang="zh-CN" sz="1400" b="1" dirty="0" smtClean="0">
                <a:solidFill>
                  <a:srgbClr val="7F0055"/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is-IS" altLang="zh-CN" sz="1400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is-IS" altLang="zh-CN" sz="1400" b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”p</a:t>
            </a:r>
            <a:r>
              <a:rPr lang="en-US" altLang="zh-CN" sz="1400" b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is-IS" altLang="zh-CN" sz="1400" b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is-IS" altLang="zh-CN" sz="1400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is-IS" altLang="zh-CN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is-IS" altLang="zh-CN" sz="140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is-IS" altLang="zh-CN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  <a:endParaRPr lang="zh-CN" altLang="en-US" sz="140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箭头连接符 9"/>
          <p:cNvCxnSpPr>
            <a:stCxn id="8" idx="2"/>
            <a:endCxn id="7" idx="0"/>
          </p:cNvCxnSpPr>
          <p:nvPr/>
        </p:nvCxnSpPr>
        <p:spPr>
          <a:xfrm>
            <a:off x="6247047" y="2997642"/>
            <a:ext cx="1" cy="68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2"/>
            <a:endCxn id="4" idx="1"/>
          </p:cNvCxnSpPr>
          <p:nvPr/>
        </p:nvCxnSpPr>
        <p:spPr>
          <a:xfrm>
            <a:off x="6247048" y="4679234"/>
            <a:ext cx="2701242" cy="76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1244" y="1172487"/>
            <a:ext cx="2991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根据用户的租户号路由到指定的数据库中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把租户的数据分片放置在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HintContext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中即可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" name="直线箭头连接符 14"/>
          <p:cNvCxnSpPr>
            <a:endCxn id="8" idx="0"/>
          </p:cNvCxnSpPr>
          <p:nvPr/>
        </p:nvCxnSpPr>
        <p:spPr>
          <a:xfrm>
            <a:off x="6247046" y="861952"/>
            <a:ext cx="1" cy="750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09496" y="4664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租户编号：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ER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分片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57464"/>
              </p:ext>
            </p:extLst>
          </p:nvPr>
        </p:nvGraphicFramePr>
        <p:xfrm>
          <a:off x="533388" y="2132406"/>
          <a:ext cx="382603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066074"/>
                <a:gridCol w="1208690"/>
                <a:gridCol w="1342987"/>
              </a:tblGrid>
              <a:tr h="130254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hello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world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king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dom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yes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no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87330"/>
              </p:ext>
            </p:extLst>
          </p:nvPr>
        </p:nvGraphicFramePr>
        <p:xfrm>
          <a:off x="6174059" y="1455750"/>
          <a:ext cx="36729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1022179"/>
                <a:gridCol w="1223853"/>
                <a:gridCol w="115252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线箭头连接符 10"/>
          <p:cNvCxnSpPr/>
          <p:nvPr/>
        </p:nvCxnSpPr>
        <p:spPr>
          <a:xfrm flipH="1">
            <a:off x="4386186" y="3589124"/>
            <a:ext cx="1814640" cy="60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18350" y="319353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3223" y="2667365"/>
            <a:ext cx="905270" cy="9052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3223" y="3662315"/>
            <a:ext cx="905270" cy="905270"/>
          </a:xfrm>
          <a:prstGeom prst="rect">
            <a:avLst/>
          </a:prstGeom>
        </p:spPr>
      </p:pic>
      <p:cxnSp>
        <p:nvCxnSpPr>
          <p:cNvPr id="29" name="直线连接符 28"/>
          <p:cNvCxnSpPr/>
          <p:nvPr/>
        </p:nvCxnSpPr>
        <p:spPr>
          <a:xfrm flipV="1">
            <a:off x="668485" y="3083983"/>
            <a:ext cx="9277964" cy="360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 flipV="1">
            <a:off x="627756" y="4076536"/>
            <a:ext cx="9277964" cy="360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88585" y="4616454"/>
            <a:ext cx="91563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_order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04024" y="5258803"/>
            <a:ext cx="81304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t_item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0" y="772509"/>
            <a:ext cx="10287000" cy="60144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dirty="0" err="1">
              <a:solidFill>
                <a:srgbClr val="00000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6709"/>
              </p:ext>
            </p:extLst>
          </p:nvPr>
        </p:nvGraphicFramePr>
        <p:xfrm>
          <a:off x="533388" y="1014166"/>
          <a:ext cx="382603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066074"/>
                <a:gridCol w="1208690"/>
                <a:gridCol w="1342987"/>
              </a:tblGrid>
              <a:tr h="130254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hello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dom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25165"/>
              </p:ext>
            </p:extLst>
          </p:nvPr>
        </p:nvGraphicFramePr>
        <p:xfrm>
          <a:off x="533388" y="3063222"/>
          <a:ext cx="382603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066074"/>
                <a:gridCol w="1208690"/>
                <a:gridCol w="1342987"/>
              </a:tblGrid>
              <a:tr h="130254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world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yes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9156"/>
              </p:ext>
            </p:extLst>
          </p:nvPr>
        </p:nvGraphicFramePr>
        <p:xfrm>
          <a:off x="563180" y="5097765"/>
          <a:ext cx="382603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066074"/>
                <a:gridCol w="1208690"/>
                <a:gridCol w="1342987"/>
              </a:tblGrid>
              <a:tr h="130254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king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37299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no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91608"/>
              </p:ext>
            </p:extLst>
          </p:nvPr>
        </p:nvGraphicFramePr>
        <p:xfrm>
          <a:off x="5952331" y="4922052"/>
          <a:ext cx="367297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1022179"/>
                <a:gridCol w="1223853"/>
                <a:gridCol w="115252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7069"/>
              </p:ext>
            </p:extLst>
          </p:nvPr>
        </p:nvGraphicFramePr>
        <p:xfrm>
          <a:off x="5935863" y="2711659"/>
          <a:ext cx="367297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1022179"/>
                <a:gridCol w="1223853"/>
                <a:gridCol w="115252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01745"/>
              </p:ext>
            </p:extLst>
          </p:nvPr>
        </p:nvGraphicFramePr>
        <p:xfrm>
          <a:off x="5935863" y="836546"/>
          <a:ext cx="367297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1022179"/>
                <a:gridCol w="1223853"/>
                <a:gridCol w="115252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</a:t>
                      </a:r>
                      <a:endParaRPr lang="zh-CN" altLang="en-US"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直线箭头连接符 39"/>
          <p:cNvCxnSpPr/>
          <p:nvPr/>
        </p:nvCxnSpPr>
        <p:spPr>
          <a:xfrm flipH="1">
            <a:off x="4359419" y="3717499"/>
            <a:ext cx="1576444" cy="162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460207" y="3318596"/>
            <a:ext cx="139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order_id%3=2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 flipH="1">
            <a:off x="4359419" y="1674746"/>
            <a:ext cx="1576444" cy="99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449737" y="1272671"/>
            <a:ext cx="139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order_id%3=1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4389211" y="5760252"/>
            <a:ext cx="1563120" cy="80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449737" y="5282213"/>
            <a:ext cx="139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order_id%3=0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3" name="直线连接符 62"/>
          <p:cNvCxnSpPr/>
          <p:nvPr/>
        </p:nvCxnSpPr>
        <p:spPr>
          <a:xfrm>
            <a:off x="72033" y="2632829"/>
            <a:ext cx="10113777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72033" y="4845509"/>
            <a:ext cx="10113777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922904" y="4144782"/>
            <a:ext cx="117211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t_order_2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7382296" y="4438901"/>
            <a:ext cx="106952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t_item_2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922904" y="6155048"/>
            <a:ext cx="117211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t_order_3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382296" y="6307273"/>
            <a:ext cx="106952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t_item_3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883183" y="2058269"/>
            <a:ext cx="117211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t_order_1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353379" y="2193479"/>
            <a:ext cx="106952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t_item_1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1.11111E-6 L 0.89429 -0.0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0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00116 L 0.89429 -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0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/>
      <p:bldP spid="43" grpId="0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逻辑表路由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63468" y="1844274"/>
            <a:ext cx="1970745" cy="3025386"/>
            <a:chOff x="533388" y="1916307"/>
            <a:chExt cx="2233023" cy="3025386"/>
          </a:xfrm>
        </p:grpSpPr>
        <p:sp>
          <p:nvSpPr>
            <p:cNvPr id="5" name="圆角矩形 4"/>
            <p:cNvSpPr/>
            <p:nvPr/>
          </p:nvSpPr>
          <p:spPr>
            <a:xfrm>
              <a:off x="533388" y="1916307"/>
              <a:ext cx="2233023" cy="302538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3388" y="2299855"/>
              <a:ext cx="2233023" cy="2299854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select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i.name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from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t_order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o,t_item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where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i.order_id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user_id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=3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=2)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61999" y="19388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可选流程 7"/>
          <p:cNvSpPr/>
          <p:nvPr/>
        </p:nvSpPr>
        <p:spPr>
          <a:xfrm>
            <a:off x="2982510" y="2578459"/>
            <a:ext cx="1368627" cy="158472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箭头连接符 8"/>
          <p:cNvCxnSpPr>
            <a:stCxn id="7" idx="3"/>
          </p:cNvCxnSpPr>
          <p:nvPr/>
        </p:nvCxnSpPr>
        <p:spPr>
          <a:xfrm flipV="1">
            <a:off x="2334213" y="3370822"/>
            <a:ext cx="64829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51015"/>
              </p:ext>
            </p:extLst>
          </p:nvPr>
        </p:nvGraphicFramePr>
        <p:xfrm>
          <a:off x="5977492" y="1215624"/>
          <a:ext cx="144066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901329" y="2576330"/>
            <a:ext cx="155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DB1.t_order_1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9879"/>
              </p:ext>
            </p:extLst>
          </p:nvPr>
        </p:nvGraphicFramePr>
        <p:xfrm>
          <a:off x="8096853" y="1215624"/>
          <a:ext cx="1986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576264"/>
                <a:gridCol w="648297"/>
                <a:gridCol w="545860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xxx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yyy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zzz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线箭头连接符 91"/>
          <p:cNvCxnSpPr>
            <a:stCxn id="89" idx="1"/>
            <a:endCxn id="11" idx="3"/>
          </p:cNvCxnSpPr>
          <p:nvPr/>
        </p:nvCxnSpPr>
        <p:spPr>
          <a:xfrm flipH="1">
            <a:off x="7418152" y="1844274"/>
            <a:ext cx="67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624384" y="2576330"/>
            <a:ext cx="145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DB1.t_item_1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18152" y="1888600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050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72935"/>
              </p:ext>
            </p:extLst>
          </p:nvPr>
        </p:nvGraphicFramePr>
        <p:xfrm>
          <a:off x="5977492" y="4192863"/>
          <a:ext cx="144066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5865804" y="5553569"/>
            <a:ext cx="155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DB1.t_order_2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036"/>
              </p:ext>
            </p:extLst>
          </p:nvPr>
        </p:nvGraphicFramePr>
        <p:xfrm>
          <a:off x="8096853" y="4192863"/>
          <a:ext cx="1986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576264"/>
                <a:gridCol w="648297"/>
                <a:gridCol w="545860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xxx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yyy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99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zzz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9" name="直线箭头连接符 98"/>
          <p:cNvCxnSpPr/>
          <p:nvPr/>
        </p:nvCxnSpPr>
        <p:spPr>
          <a:xfrm flipH="1">
            <a:off x="7418152" y="4821513"/>
            <a:ext cx="67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624384" y="5553569"/>
            <a:ext cx="145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DB1.t_item_2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18152" y="4865839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050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9" name="直线箭头连接符 248"/>
          <p:cNvCxnSpPr>
            <a:stCxn id="8" idx="3"/>
            <a:endCxn id="11" idx="1"/>
          </p:cNvCxnSpPr>
          <p:nvPr/>
        </p:nvCxnSpPr>
        <p:spPr>
          <a:xfrm flipV="1">
            <a:off x="4351137" y="1844274"/>
            <a:ext cx="1626355" cy="152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箭头连接符 251"/>
          <p:cNvCxnSpPr>
            <a:stCxn id="8" idx="3"/>
            <a:endCxn id="96" idx="1"/>
          </p:cNvCxnSpPr>
          <p:nvPr/>
        </p:nvCxnSpPr>
        <p:spPr>
          <a:xfrm>
            <a:off x="4351137" y="3370822"/>
            <a:ext cx="1626355" cy="1450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/>
          <p:cNvSpPr txBox="1"/>
          <p:nvPr/>
        </p:nvSpPr>
        <p:spPr>
          <a:xfrm>
            <a:off x="2389650" y="1281527"/>
            <a:ext cx="35878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、先根据数据路由规则路由数据分片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DB{</a:t>
            </a: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.intValue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%3</a:t>
            </a:r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}=</a:t>
            </a:r>
            <a:r>
              <a:rPr kumimoji="1"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lang="zh-CN" alt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324341" y="4414796"/>
            <a:ext cx="36949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、然后再根据表规则路由到具体</a:t>
            </a:r>
          </a:p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逻辑表和子表使用同一规则</a:t>
            </a:r>
          </a:p>
          <a:p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_${</a:t>
            </a:r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order_id.intValue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}=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_1,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_2</a:t>
            </a:r>
            <a:endParaRPr lang="zh-CN" altLang="en-US" sz="1400" b="1" u="sng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15846" y="5553569"/>
            <a:ext cx="9233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、改写表名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i.name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r>
              <a:rPr kumimoji="1" lang="zh-CN" altLang="en-US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=3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=2)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i.name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t_order_2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o,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t_item_2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=3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=2)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307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并行执行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43" y="1172487"/>
            <a:ext cx="97625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每一个数据库分片都有各自的线程池来执行所属的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路由结果只有一条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，使用当前线程执行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操作或开启事务，数据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库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分片内的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是顺序执行，数据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库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分片间并行执行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如果只是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操作，无论数据库分片内还是外都并行执行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多数据源执行互不影响，提升系统健壮性和可用性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8913" y="3649721"/>
            <a:ext cx="3238721" cy="2547498"/>
            <a:chOff x="245256" y="3618756"/>
            <a:chExt cx="3238721" cy="2547498"/>
          </a:xfrm>
        </p:grpSpPr>
        <p:sp>
          <p:nvSpPr>
            <p:cNvPr id="5" name="罐形 4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DB1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>
                  <a:latin typeface="Microsoft YaHei" charset="0"/>
                  <a:ea typeface="Microsoft YaHei" charset="0"/>
                  <a:cs typeface="Microsoft YaHei" charset="0"/>
                </a:rPr>
                <a:t>m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3" name="直线连接符 12"/>
            <p:cNvCxnSpPr>
              <a:stCxn id="8" idx="4"/>
              <a:endCxn id="5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9" idx="4"/>
              <a:endCxn id="5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10" idx="4"/>
              <a:endCxn id="5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3491679" y="3649721"/>
            <a:ext cx="3238721" cy="2547498"/>
            <a:chOff x="245256" y="3618756"/>
            <a:chExt cx="3238721" cy="2547498"/>
          </a:xfrm>
        </p:grpSpPr>
        <p:sp>
          <p:nvSpPr>
            <p:cNvPr id="25" name="罐形 24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DB2</a:t>
              </a:r>
              <a:endParaRPr kumimoji="1"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n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29" name="直线连接符 28"/>
            <p:cNvCxnSpPr>
              <a:stCxn id="30" idx="4"/>
              <a:endCxn id="27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31" idx="4"/>
              <a:endCxn id="27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>
              <a:stCxn id="32" idx="4"/>
              <a:endCxn id="27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954444" y="3649721"/>
            <a:ext cx="3238721" cy="2547498"/>
            <a:chOff x="245256" y="3618756"/>
            <a:chExt cx="3238721" cy="2547498"/>
          </a:xfrm>
        </p:grpSpPr>
        <p:sp>
          <p:nvSpPr>
            <p:cNvPr id="34" name="罐形 33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DB3</a:t>
              </a:r>
              <a:endParaRPr kumimoji="1"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o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38" name="直线连接符 37"/>
            <p:cNvCxnSpPr>
              <a:stCxn id="39" idx="4"/>
              <a:endCxn id="36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>
              <a:stCxn id="40" idx="4"/>
              <a:endCxn id="36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>
              <a:stCxn id="41" idx="4"/>
              <a:endCxn id="36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8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05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全局序列号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罐形 3"/>
          <p:cNvSpPr/>
          <p:nvPr/>
        </p:nvSpPr>
        <p:spPr>
          <a:xfrm>
            <a:off x="4199668" y="4509495"/>
            <a:ext cx="5315852" cy="2160990"/>
          </a:xfrm>
          <a:prstGeom prst="can">
            <a:avLst>
              <a:gd name="adj" fmla="val 2327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34577"/>
              </p:ext>
            </p:extLst>
          </p:nvPr>
        </p:nvGraphicFramePr>
        <p:xfrm>
          <a:off x="4393882" y="5085759"/>
          <a:ext cx="4927424" cy="13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09"/>
                <a:gridCol w="936429"/>
                <a:gridCol w="1872858"/>
                <a:gridCol w="11525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seqName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maxVal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modify_time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node_name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12:43:12.67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12:46:56.06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03346"/>
              </p:ext>
            </p:extLst>
          </p:nvPr>
        </p:nvGraphicFramePr>
        <p:xfrm>
          <a:off x="3623404" y="2829552"/>
          <a:ext cx="2809287" cy="1135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08893"/>
                <a:gridCol w="991501"/>
              </a:tblGrid>
              <a:tr h="312549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seqName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currentVal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user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1001~2000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4001~5000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45539"/>
              </p:ext>
            </p:extLst>
          </p:nvPr>
        </p:nvGraphicFramePr>
        <p:xfrm>
          <a:off x="7153021" y="2816410"/>
          <a:ext cx="2809287" cy="11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08893"/>
                <a:gridCol w="991501"/>
              </a:tblGrid>
              <a:tr h="32569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seqName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currentVal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</a:t>
                      </a:r>
                      <a:endParaRPr lang="zh-CN" altLang="en-US" sz="1200" dirty="0"/>
                    </a:p>
                  </a:txBody>
                  <a:tcPr/>
                </a:tc>
              </a:tr>
              <a:tr h="258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user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2001~3000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2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3401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3001~4000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2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26125" y="2577746"/>
            <a:ext cx="2806566" cy="25180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smtClean="0"/>
              <a:t>Application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Node</a:t>
            </a:r>
            <a:endParaRPr kumimoji="1" lang="zh-CN" altLang="en-US" sz="1200" b="1" dirty="0"/>
          </a:p>
        </p:txBody>
      </p:sp>
      <p:sp>
        <p:nvSpPr>
          <p:cNvPr id="10" name="矩形 9"/>
          <p:cNvSpPr/>
          <p:nvPr/>
        </p:nvSpPr>
        <p:spPr>
          <a:xfrm>
            <a:off x="7158491" y="2564604"/>
            <a:ext cx="2806566" cy="25180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smtClean="0"/>
              <a:t>Application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Node</a:t>
            </a:r>
            <a:endParaRPr kumimoji="1" lang="zh-CN" altLang="en-US" sz="1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2691" y="45860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smtClean="0">
                <a:latin typeface="Microsoft YaHei" charset="0"/>
                <a:ea typeface="Microsoft YaHei" charset="0"/>
                <a:cs typeface="Microsoft YaHei" charset="0"/>
              </a:rPr>
              <a:t>DB/ZK</a:t>
            </a:r>
            <a:endParaRPr kumimoji="1" lang="zh-CN" altLang="en-US" i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可选流程 11"/>
          <p:cNvSpPr/>
          <p:nvPr/>
        </p:nvSpPr>
        <p:spPr>
          <a:xfrm>
            <a:off x="6194898" y="958992"/>
            <a:ext cx="1325391" cy="720330"/>
          </a:xfrm>
          <a:prstGeom prst="flowChartAlternateProcess">
            <a:avLst/>
          </a:prstGeom>
          <a:solidFill>
            <a:schemeClr val="accent5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Proxy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箭头连接符 13"/>
          <p:cNvCxnSpPr>
            <a:stCxn id="12" idx="2"/>
            <a:endCxn id="9" idx="0"/>
          </p:cNvCxnSpPr>
          <p:nvPr/>
        </p:nvCxnSpPr>
        <p:spPr>
          <a:xfrm flipH="1">
            <a:off x="5029408" y="1679322"/>
            <a:ext cx="1828186" cy="898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2" idx="0"/>
          </p:cNvCxnSpPr>
          <p:nvPr/>
        </p:nvCxnSpPr>
        <p:spPr>
          <a:xfrm>
            <a:off x="6857593" y="177207"/>
            <a:ext cx="1" cy="781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flipH="1">
            <a:off x="6955762" y="366725"/>
            <a:ext cx="11290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用户请求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68489" y="1962188"/>
            <a:ext cx="24545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sequence.nextval</a:t>
            </a:r>
            <a:r>
              <a:rPr kumimoji="1" lang="en-US" altLang="zh-CN" sz="1600" dirty="0" smtClean="0"/>
              <a:t>(“user”)</a:t>
            </a:r>
            <a:endParaRPr kumimoji="1" lang="zh-CN" altLang="en-US" sz="1600" dirty="0"/>
          </a:p>
        </p:txBody>
      </p:sp>
      <p:cxnSp>
        <p:nvCxnSpPr>
          <p:cNvPr id="21" name="直线箭头连接符 20"/>
          <p:cNvCxnSpPr>
            <a:stCxn id="12" idx="2"/>
            <a:endCxn id="10" idx="0"/>
          </p:cNvCxnSpPr>
          <p:nvPr/>
        </p:nvCxnSpPr>
        <p:spPr>
          <a:xfrm>
            <a:off x="6857594" y="1679322"/>
            <a:ext cx="1704180" cy="885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80988" y="1978955"/>
            <a:ext cx="24545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sequence.nextval</a:t>
            </a:r>
            <a:r>
              <a:rPr kumimoji="1" lang="en-US" altLang="zh-CN" sz="1600" dirty="0" smtClean="0"/>
              <a:t>(“user”)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>
            <a:stCxn id="7" idx="2"/>
            <a:endCxn id="11" idx="2"/>
          </p:cNvCxnSpPr>
          <p:nvPr/>
        </p:nvCxnSpPr>
        <p:spPr>
          <a:xfrm flipH="1">
            <a:off x="6879288" y="3965061"/>
            <a:ext cx="1678376" cy="990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5950"/>
              </p:ext>
            </p:extLst>
          </p:nvPr>
        </p:nvGraphicFramePr>
        <p:xfrm>
          <a:off x="4525954" y="3146936"/>
          <a:ext cx="9088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</a:tblGrid>
              <a:tr h="22115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1022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15331"/>
              </p:ext>
            </p:extLst>
          </p:nvPr>
        </p:nvGraphicFramePr>
        <p:xfrm>
          <a:off x="5360728" y="5384623"/>
          <a:ext cx="3961815" cy="33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429"/>
                <a:gridCol w="1872858"/>
                <a:gridCol w="1152528"/>
              </a:tblGrid>
              <a:tr h="3364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4000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12:49:35.92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77809"/>
              </p:ext>
            </p:extLst>
          </p:nvPr>
        </p:nvGraphicFramePr>
        <p:xfrm>
          <a:off x="8069317" y="3143170"/>
          <a:ext cx="9088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</a:tblGrid>
              <a:tr h="22115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达到边界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04209"/>
              </p:ext>
            </p:extLst>
          </p:nvPr>
        </p:nvGraphicFramePr>
        <p:xfrm>
          <a:off x="8069317" y="3138785"/>
          <a:ext cx="19003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91501"/>
              </a:tblGrid>
              <a:tr h="24608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3001~4000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351244" y="1172487"/>
            <a:ext cx="30779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基于数据库或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Zookeeper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定义全局序列号表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表里序列号表存储表名及其最大值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每个节点自动分配一段自增序列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如果越界的时候更新数据中的序列号表记录申请新的序列号区间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确保在分表情况下序列的唯一性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5670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空心弧 37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1134556" y="1113140"/>
            <a:ext cx="7727330" cy="309519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rgbClr val="D60B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25637" y="1051911"/>
            <a:ext cx="417838" cy="417838"/>
          </a:xfrm>
          <a:prstGeom prst="ellipse">
            <a:avLst/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任意形状 33"/>
          <p:cNvSpPr>
            <a:spLocks/>
          </p:cNvSpPr>
          <p:nvPr/>
        </p:nvSpPr>
        <p:spPr>
          <a:xfrm>
            <a:off x="1334613" y="1628175"/>
            <a:ext cx="7549545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我们的方案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25694" y="1569113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形状 31"/>
          <p:cNvSpPr/>
          <p:nvPr/>
        </p:nvSpPr>
        <p:spPr>
          <a:xfrm>
            <a:off x="1473925" y="2143292"/>
            <a:ext cx="7410233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分片数据源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265006" y="2086315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任意形状 29"/>
          <p:cNvSpPr/>
          <p:nvPr/>
        </p:nvSpPr>
        <p:spPr>
          <a:xfrm>
            <a:off x="1588284" y="2662990"/>
            <a:ext cx="7315084" cy="311276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379365" y="260351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形状 27"/>
          <p:cNvSpPr/>
          <p:nvPr/>
        </p:nvSpPr>
        <p:spPr>
          <a:xfrm>
            <a:off x="1651326" y="3192380"/>
            <a:ext cx="7252043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44189" y="3120719"/>
            <a:ext cx="414274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形状 25"/>
          <p:cNvSpPr/>
          <p:nvPr/>
        </p:nvSpPr>
        <p:spPr>
          <a:xfrm>
            <a:off x="1669149" y="3705725"/>
            <a:ext cx="7234219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全局序列号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60230" y="3637921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任意形状 23"/>
          <p:cNvSpPr/>
          <p:nvPr/>
        </p:nvSpPr>
        <p:spPr>
          <a:xfrm>
            <a:off x="1656323" y="4206961"/>
            <a:ext cx="7247045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数据聚合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447404" y="4155123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任意形状 21"/>
          <p:cNvSpPr/>
          <p:nvPr/>
        </p:nvSpPr>
        <p:spPr>
          <a:xfrm>
            <a:off x="1610780" y="4733550"/>
            <a:ext cx="7292588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事务处理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01861" y="4672325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1350967" y="5767954"/>
            <a:ext cx="7552401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42048" y="5706729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1492181" y="5250752"/>
            <a:ext cx="7411187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数据扩容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83262" y="518952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1156828" y="6285156"/>
            <a:ext cx="7727330" cy="309519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运维监控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47909" y="622392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32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聚合函数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43" y="1172487"/>
            <a:ext cx="803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语句查询项中支持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Min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Count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等聚合函数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对于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操作需要修改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动态增加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Count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242" y="2126813"/>
            <a:ext cx="947440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(price)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改写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如下：</a:t>
            </a: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t_order_0;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t_order_1;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t_order_2;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317289" y="4293396"/>
            <a:ext cx="1694839" cy="2149920"/>
            <a:chOff x="317289" y="4293396"/>
            <a:chExt cx="1694839" cy="2149920"/>
          </a:xfrm>
        </p:grpSpPr>
        <p:sp>
          <p:nvSpPr>
            <p:cNvPr id="5" name="矩形 4"/>
            <p:cNvSpPr/>
            <p:nvPr/>
          </p:nvSpPr>
          <p:spPr>
            <a:xfrm>
              <a:off x="317289" y="429339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1468" y="4293396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Sum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1468" y="4790874"/>
              <a:ext cx="8835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r>
                <a:rPr kumimoji="1" lang="en-US" altLang="zh-CN" dirty="0" smtClean="0"/>
                <a:t>um1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+sum2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+sum3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+…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</a:t>
              </a:r>
              <a:r>
                <a:rPr kumimoji="1" lang="en-US" altLang="zh-CN" dirty="0" err="1" smtClean="0"/>
                <a:t>sumn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142125" y="4293396"/>
            <a:ext cx="1694839" cy="2149920"/>
            <a:chOff x="2266307" y="4293396"/>
            <a:chExt cx="1694839" cy="2149920"/>
          </a:xfrm>
        </p:grpSpPr>
        <p:sp>
          <p:nvSpPr>
            <p:cNvPr id="9" name="矩形 8"/>
            <p:cNvSpPr/>
            <p:nvPr/>
          </p:nvSpPr>
          <p:spPr>
            <a:xfrm>
              <a:off x="2266307" y="429339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3316" y="430206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Count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53316" y="4818693"/>
              <a:ext cx="101181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count1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+count2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+count3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+…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</a:t>
              </a:r>
              <a:r>
                <a:rPr kumimoji="1" lang="en-US" altLang="zh-CN" dirty="0" err="1" smtClean="0"/>
                <a:t>countn</a:t>
              </a:r>
              <a:endParaRPr kumimoji="1" lang="zh-CN" altLang="en-US" dirty="0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966961" y="4310736"/>
            <a:ext cx="1694839" cy="2149920"/>
            <a:chOff x="4267131" y="4310736"/>
            <a:chExt cx="1694839" cy="2149920"/>
          </a:xfrm>
        </p:grpSpPr>
        <p:sp>
          <p:nvSpPr>
            <p:cNvPr id="12" name="矩形 11"/>
            <p:cNvSpPr/>
            <p:nvPr/>
          </p:nvSpPr>
          <p:spPr>
            <a:xfrm>
              <a:off x="4267131" y="431073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54140" y="431940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Max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54140" y="4836033"/>
              <a:ext cx="127470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Math.max</a:t>
              </a:r>
              <a:r>
                <a:rPr kumimoji="1" lang="en-US" altLang="zh-CN" dirty="0" smtClean="0"/>
                <a:t>(</a:t>
              </a:r>
              <a:endParaRPr kumimoji="1" lang="zh-CN" altLang="en-US" dirty="0" smtClean="0"/>
            </a:p>
            <a:p>
              <a:r>
                <a:rPr kumimoji="1" lang="en-US" altLang="zh-CN" dirty="0"/>
                <a:t>c</a:t>
              </a:r>
              <a:r>
                <a:rPr kumimoji="1" lang="en-US" altLang="zh-CN" dirty="0" smtClean="0"/>
                <a:t>ount1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count2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…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err="1" smtClean="0"/>
                <a:t>countn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91797" y="4310736"/>
            <a:ext cx="1694839" cy="2149920"/>
            <a:chOff x="6297014" y="4310736"/>
            <a:chExt cx="1694839" cy="2149920"/>
          </a:xfrm>
        </p:grpSpPr>
        <p:sp>
          <p:nvSpPr>
            <p:cNvPr id="15" name="矩形 14"/>
            <p:cNvSpPr/>
            <p:nvPr/>
          </p:nvSpPr>
          <p:spPr>
            <a:xfrm>
              <a:off x="6297014" y="431073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84023" y="431940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Min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84023" y="4836033"/>
              <a:ext cx="12105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Math.min</a:t>
              </a:r>
              <a:r>
                <a:rPr kumimoji="1" lang="en-US" altLang="zh-CN" dirty="0" smtClean="0"/>
                <a:t>(</a:t>
              </a:r>
              <a:endParaRPr kumimoji="1" lang="zh-CN" altLang="en-US" dirty="0" smtClean="0"/>
            </a:p>
            <a:p>
              <a:r>
                <a:rPr kumimoji="1" lang="en-US" altLang="zh-CN" dirty="0"/>
                <a:t>c</a:t>
              </a:r>
              <a:r>
                <a:rPr kumimoji="1" lang="en-US" altLang="zh-CN" dirty="0" smtClean="0"/>
                <a:t>ount1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count2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…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err="1" smtClean="0"/>
                <a:t>countn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7656163" y="4293396"/>
            <a:ext cx="2328575" cy="21499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12952" y="430206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Avg</a:t>
            </a:r>
            <a:r>
              <a:rPr kumimoji="1" lang="zh-CN" altLang="en-US" dirty="0" smtClean="0"/>
              <a:t>合并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8186" y="4818693"/>
            <a:ext cx="1844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(avg1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count1+</a:t>
            </a:r>
            <a:endParaRPr kumimoji="1" lang="zh-CN" altLang="en-US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vg2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count2+</a:t>
            </a:r>
            <a:endParaRPr kumimoji="1" lang="zh-CN" altLang="en-US" dirty="0" smtClean="0"/>
          </a:p>
          <a:p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(count1+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ount2+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排序和分组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293" y="2057602"/>
            <a:ext cx="1464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排序聚合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243" y="5082664"/>
            <a:ext cx="1495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分组聚合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51243" y="3945304"/>
            <a:ext cx="976419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6683"/>
              </p:ext>
            </p:extLst>
          </p:nvPr>
        </p:nvGraphicFramePr>
        <p:xfrm>
          <a:off x="3011601" y="1089894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500104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467001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40"/>
              </p:ext>
            </p:extLst>
          </p:nvPr>
        </p:nvGraphicFramePr>
        <p:xfrm>
          <a:off x="3011601" y="2057602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600789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06215"/>
              </p:ext>
            </p:extLst>
          </p:nvPr>
        </p:nvGraphicFramePr>
        <p:xfrm>
          <a:off x="3011601" y="2962752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207862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97732"/>
              </p:ext>
            </p:extLst>
          </p:nvPr>
        </p:nvGraphicFramePr>
        <p:xfrm>
          <a:off x="6800259" y="1323534"/>
          <a:ext cx="2809288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600789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500104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467001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207862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462264" y="3319625"/>
            <a:ext cx="14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03553" y="3180677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3553" y="2289323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95982" y="1285217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00736"/>
              </p:ext>
            </p:extLst>
          </p:nvPr>
        </p:nvGraphicFramePr>
        <p:xfrm>
          <a:off x="3011600" y="4558939"/>
          <a:ext cx="25211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989672"/>
                <a:gridCol w="131538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shanghai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guangzhou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78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3327"/>
              </p:ext>
            </p:extLst>
          </p:nvPr>
        </p:nvGraphicFramePr>
        <p:xfrm>
          <a:off x="3011600" y="5818861"/>
          <a:ext cx="252115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1008462"/>
                <a:gridCol w="129659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shenzhen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903552" y="6036786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3552" y="4980259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89155"/>
              </p:ext>
            </p:extLst>
          </p:nvPr>
        </p:nvGraphicFramePr>
        <p:xfrm>
          <a:off x="6872291" y="4869660"/>
          <a:ext cx="2521156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989672"/>
                <a:gridCol w="131538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356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shanghai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guangzhou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78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shenzhen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390230" y="6240531"/>
            <a:ext cx="14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5892922" y="1373745"/>
            <a:ext cx="772578" cy="2026420"/>
          </a:xfrm>
          <a:prstGeom prst="rightBrace">
            <a:avLst>
              <a:gd name="adj1" fmla="val 8333"/>
              <a:gd name="adj2" fmla="val 49260"/>
            </a:avLst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5731220" y="4805651"/>
            <a:ext cx="809998" cy="1569689"/>
          </a:xfrm>
          <a:prstGeom prst="rightBrace">
            <a:avLst/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68758" y="667589"/>
            <a:ext cx="22349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orderby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code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desc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0768" y="4120191"/>
            <a:ext cx="157767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groupby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8326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Best Efforts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1PC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b="1" dirty="0" err="1">
                <a:latin typeface="Microsoft YaHei" charset="0"/>
                <a:ea typeface="Microsoft YaHei" charset="0"/>
                <a:cs typeface="Microsoft YaHei" charset="0"/>
              </a:rPr>
              <a:t>MultipleDataSourceTransaction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4541351" y="1227205"/>
            <a:ext cx="5250752" cy="1723600"/>
            <a:chOff x="1765606" y="1412077"/>
            <a:chExt cx="5250752" cy="1723600"/>
          </a:xfrm>
        </p:grpSpPr>
        <p:sp>
          <p:nvSpPr>
            <p:cNvPr id="10" name="矩形 9"/>
            <p:cNvSpPr/>
            <p:nvPr/>
          </p:nvSpPr>
          <p:spPr>
            <a:xfrm>
              <a:off x="1911263" y="2610030"/>
              <a:ext cx="2334213" cy="386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conn1.setAutoCommit(false)</a:t>
              </a:r>
              <a:endParaRPr kumimoji="1"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11264" y="1862858"/>
              <a:ext cx="4890176" cy="390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ShardingConnection.setAutoCommit</a:t>
              </a:r>
              <a:r>
                <a:rPr lang="en-US" altLang="zh-CN" sz="1400" dirty="0" smtClean="0"/>
                <a:t>(false</a:t>
              </a:r>
              <a:r>
                <a:rPr lang="en-US" altLang="zh-CN" dirty="0" smtClean="0"/>
                <a:t>)</a:t>
              </a:r>
              <a:endParaRPr kumimoji="1" lang="zh-CN" altLang="en-US" dirty="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5382216" y="2239858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904176" y="2241653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90872" y="1490350"/>
              <a:ext cx="8002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67226" y="2618397"/>
              <a:ext cx="2334213" cy="386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conn2.setAutoCommit(false)</a:t>
              </a:r>
              <a:endParaRPr kumimoji="1" lang="zh-CN" altLang="en-US" sz="1400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765606" y="1412077"/>
              <a:ext cx="5250752" cy="17236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713763" y="4472212"/>
            <a:ext cx="2334213" cy="4264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conn1.commit()/rollback();</a:t>
            </a:r>
            <a:endParaRPr kumimoji="1" lang="zh-CN" altLang="en-US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4713764" y="3647414"/>
            <a:ext cx="4890176" cy="43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ShardingConnection.setAutoCommit</a:t>
            </a:r>
            <a:r>
              <a:rPr lang="en-US" altLang="zh-CN" sz="1400" dirty="0" smtClean="0"/>
              <a:t>(false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8184716" y="4063582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5706676" y="4065563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545237" y="3236686"/>
            <a:ext cx="1173719" cy="305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回滚事务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69726" y="4481448"/>
            <a:ext cx="2334213" cy="4264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conn2.commit()/rollback();</a:t>
            </a:r>
            <a:endParaRPr kumimoji="1" lang="zh-CN" altLang="en-US" sz="1400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4568106" y="3149799"/>
            <a:ext cx="5250752" cy="26562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3762" y="5207342"/>
            <a:ext cx="2334213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conn1.setAutoCommit(true)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269726" y="5218639"/>
            <a:ext cx="2334213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conn2.setAutoCommit(true)</a:t>
            </a:r>
            <a:endParaRPr kumimoji="1" lang="zh-CN" altLang="en-US" sz="1400" dirty="0"/>
          </a:p>
        </p:txBody>
      </p:sp>
      <p:sp>
        <p:nvSpPr>
          <p:cNvPr id="38" name="下箭头 37"/>
          <p:cNvSpPr/>
          <p:nvPr/>
        </p:nvSpPr>
        <p:spPr>
          <a:xfrm>
            <a:off x="5706676" y="4861026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8181301" y="4898691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51243" y="1172487"/>
            <a:ext cx="3855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业务开启事务的时候会设置代理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自动提交为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把真正的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自动提交属性设置成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对代理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做事务提交或回滚时，对真正的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分别做事务提交或回滚，且把自动提交属性设置成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柔性事务</a:t>
            </a:r>
            <a:r>
              <a:rPr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最大努力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送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41575" y="1204885"/>
            <a:ext cx="2424004" cy="432198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latin typeface="Microsoft YaHei" charset="0"/>
                <a:ea typeface="Microsoft YaHei" charset="0"/>
                <a:cs typeface="Microsoft YaHei" charset="0"/>
              </a:rPr>
              <a:t>业务代码</a:t>
            </a:r>
          </a:p>
        </p:txBody>
      </p:sp>
      <p:sp>
        <p:nvSpPr>
          <p:cNvPr id="55" name="矩形 54"/>
          <p:cNvSpPr/>
          <p:nvPr/>
        </p:nvSpPr>
        <p:spPr>
          <a:xfrm>
            <a:off x="1641575" y="1637083"/>
            <a:ext cx="2424004" cy="100796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 smtClean="0">
                <a:latin typeface="Microsoft YaHei" charset="0"/>
                <a:ea typeface="Microsoft YaHei" charset="0"/>
                <a:cs typeface="Microsoft YaHei" charset="0"/>
              </a:rPr>
              <a:t>sherlock</a:t>
            </a:r>
            <a:endParaRPr kumimoji="1" lang="zh-CN" altLang="en-US" sz="14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15736" y="979878"/>
            <a:ext cx="3365698" cy="191205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罐形 56"/>
          <p:cNvSpPr/>
          <p:nvPr/>
        </p:nvSpPr>
        <p:spPr>
          <a:xfrm>
            <a:off x="1632050" y="3477171"/>
            <a:ext cx="1131766" cy="591658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罐形 57"/>
          <p:cNvSpPr/>
          <p:nvPr/>
        </p:nvSpPr>
        <p:spPr>
          <a:xfrm>
            <a:off x="2932954" y="3478968"/>
            <a:ext cx="1131766" cy="591658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DB2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15735" y="3039153"/>
            <a:ext cx="3355541" cy="136838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0" name="直线箭头连接符 12"/>
          <p:cNvCxnSpPr>
            <a:stCxn id="57" idx="2"/>
            <a:endCxn id="60" idx="1"/>
          </p:cNvCxnSpPr>
          <p:nvPr/>
        </p:nvCxnSpPr>
        <p:spPr>
          <a:xfrm flipH="1">
            <a:off x="2197933" y="2645044"/>
            <a:ext cx="655644" cy="832127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14"/>
          <p:cNvCxnSpPr>
            <a:stCxn id="57" idx="2"/>
            <a:endCxn id="61" idx="1"/>
          </p:cNvCxnSpPr>
          <p:nvPr/>
        </p:nvCxnSpPr>
        <p:spPr>
          <a:xfrm>
            <a:off x="2853577" y="2645044"/>
            <a:ext cx="645260" cy="833924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215533" y="979878"/>
            <a:ext cx="2360165" cy="342766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29669" y="1704804"/>
            <a:ext cx="2030006" cy="3786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latin typeface="Microsoft YaHei" charset="0"/>
                <a:ea typeface="Microsoft YaHei" charset="0"/>
                <a:cs typeface="Microsoft YaHei" charset="0"/>
              </a:rPr>
              <a:t>记录事务日志</a:t>
            </a:r>
          </a:p>
        </p:txBody>
      </p:sp>
      <p:sp>
        <p:nvSpPr>
          <p:cNvPr id="64" name="矩形 63"/>
          <p:cNvSpPr/>
          <p:nvPr/>
        </p:nvSpPr>
        <p:spPr>
          <a:xfrm>
            <a:off x="5329668" y="2274059"/>
            <a:ext cx="2030007" cy="37098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latin typeface="Microsoft YaHei" charset="0"/>
                <a:ea typeface="Microsoft YaHei" charset="0"/>
                <a:cs typeface="Microsoft YaHei" charset="0"/>
              </a:rPr>
              <a:t>监听执行事件</a:t>
            </a:r>
          </a:p>
        </p:txBody>
      </p:sp>
      <p:sp>
        <p:nvSpPr>
          <p:cNvPr id="65" name="文本框 20"/>
          <p:cNvSpPr txBox="1"/>
          <p:nvPr/>
        </p:nvSpPr>
        <p:spPr>
          <a:xfrm>
            <a:off x="5713729" y="1204885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事务同步送达</a:t>
            </a: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45160" y="3136963"/>
            <a:ext cx="1489730" cy="35869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latin typeface="Microsoft YaHei" charset="0"/>
                <a:ea typeface="Microsoft YaHei" charset="0"/>
                <a:cs typeface="Microsoft YaHei" charset="0"/>
              </a:rPr>
              <a:t>重试执行</a:t>
            </a:r>
          </a:p>
        </p:txBody>
      </p:sp>
      <p:sp>
        <p:nvSpPr>
          <p:cNvPr id="67" name="矩形 66"/>
          <p:cNvSpPr/>
          <p:nvPr/>
        </p:nvSpPr>
        <p:spPr>
          <a:xfrm>
            <a:off x="5797422" y="3936147"/>
            <a:ext cx="1562254" cy="33804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smtClean="0">
                <a:latin typeface="Microsoft YaHei" charset="0"/>
                <a:ea typeface="Microsoft YaHei" charset="0"/>
                <a:cs typeface="Microsoft YaHei" charset="0"/>
              </a:rPr>
              <a:t>清理事务日志</a:t>
            </a:r>
            <a:endParaRPr kumimoji="1" lang="zh-CN" altLang="en-US" sz="14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84499" y="979878"/>
            <a:ext cx="1457491" cy="557118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15735" y="4551611"/>
            <a:ext cx="3355539" cy="202390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54543" y="4676375"/>
            <a:ext cx="1489730" cy="3693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latin typeface="Microsoft YaHei" charset="0"/>
                <a:ea typeface="Microsoft YaHei" charset="0"/>
                <a:cs typeface="Microsoft YaHei" charset="0"/>
              </a:rPr>
              <a:t>读取事务库</a:t>
            </a:r>
          </a:p>
        </p:txBody>
      </p:sp>
      <p:sp>
        <p:nvSpPr>
          <p:cNvPr id="71" name="矩形 70"/>
          <p:cNvSpPr/>
          <p:nvPr/>
        </p:nvSpPr>
        <p:spPr>
          <a:xfrm>
            <a:off x="1641575" y="5360437"/>
            <a:ext cx="1489730" cy="29488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latin typeface="Microsoft YaHei" charset="0"/>
                <a:ea typeface="Microsoft YaHei" charset="0"/>
                <a:cs typeface="Microsoft YaHei" charset="0"/>
              </a:rPr>
              <a:t>重试执行</a:t>
            </a:r>
          </a:p>
        </p:txBody>
      </p:sp>
      <p:sp>
        <p:nvSpPr>
          <p:cNvPr id="72" name="矩形 71"/>
          <p:cNvSpPr/>
          <p:nvPr/>
        </p:nvSpPr>
        <p:spPr>
          <a:xfrm>
            <a:off x="2432971" y="6080766"/>
            <a:ext cx="1611302" cy="36512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latin typeface="Microsoft YaHei" charset="0"/>
                <a:ea typeface="Microsoft YaHei" charset="0"/>
                <a:cs typeface="Microsoft YaHei" charset="0"/>
              </a:rPr>
              <a:t>清理事务日志</a:t>
            </a:r>
          </a:p>
        </p:txBody>
      </p:sp>
      <p:sp>
        <p:nvSpPr>
          <p:cNvPr id="73" name="文本框 32"/>
          <p:cNvSpPr txBox="1"/>
          <p:nvPr/>
        </p:nvSpPr>
        <p:spPr>
          <a:xfrm>
            <a:off x="8258675" y="1267095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4065579" y="1648798"/>
            <a:ext cx="1243963" cy="487062"/>
          </a:xfrm>
          <a:prstGeom prst="rightArrow">
            <a:avLst/>
          </a:prstGeom>
          <a:solidFill>
            <a:srgbClr val="92D050"/>
          </a:solidFill>
          <a:ln w="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执行前事件</a:t>
            </a:r>
          </a:p>
        </p:txBody>
      </p:sp>
      <p:sp>
        <p:nvSpPr>
          <p:cNvPr id="75" name="右箭头 74"/>
          <p:cNvSpPr/>
          <p:nvPr/>
        </p:nvSpPr>
        <p:spPr>
          <a:xfrm>
            <a:off x="4064720" y="2199020"/>
            <a:ext cx="1244822" cy="488559"/>
          </a:xfrm>
          <a:prstGeom prst="rightArrow">
            <a:avLst/>
          </a:prstGeom>
          <a:solidFill>
            <a:srgbClr val="92D050"/>
          </a:solidFill>
          <a:ln w="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执行结果事件</a:t>
            </a:r>
          </a:p>
        </p:txBody>
      </p:sp>
      <p:sp>
        <p:nvSpPr>
          <p:cNvPr id="76" name="右箭头 75"/>
          <p:cNvSpPr/>
          <p:nvPr/>
        </p:nvSpPr>
        <p:spPr>
          <a:xfrm>
            <a:off x="7359676" y="1697502"/>
            <a:ext cx="504054" cy="432918"/>
          </a:xfrm>
          <a:prstGeom prst="rightArrow">
            <a:avLst/>
          </a:prstGeom>
          <a:solidFill>
            <a:srgbClr val="92D050"/>
          </a:solidFill>
          <a:ln w="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下箭头 76"/>
          <p:cNvSpPr/>
          <p:nvPr/>
        </p:nvSpPr>
        <p:spPr>
          <a:xfrm>
            <a:off x="5530512" y="2659004"/>
            <a:ext cx="476913" cy="474708"/>
          </a:xfrm>
          <a:prstGeom prst="downArrow">
            <a:avLst/>
          </a:prstGeom>
          <a:solidFill>
            <a:srgbClr val="C00000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失败</a:t>
            </a:r>
          </a:p>
        </p:txBody>
      </p:sp>
      <p:sp>
        <p:nvSpPr>
          <p:cNvPr id="78" name="下箭头 77"/>
          <p:cNvSpPr/>
          <p:nvPr/>
        </p:nvSpPr>
        <p:spPr>
          <a:xfrm>
            <a:off x="6836958" y="2635520"/>
            <a:ext cx="415350" cy="1296478"/>
          </a:xfrm>
          <a:prstGeom prst="downArrow">
            <a:avLst/>
          </a:prstGeom>
          <a:solidFill>
            <a:srgbClr val="92D050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</a:p>
        </p:txBody>
      </p:sp>
      <p:sp>
        <p:nvSpPr>
          <p:cNvPr id="79" name="下箭头 78"/>
          <p:cNvSpPr/>
          <p:nvPr/>
        </p:nvSpPr>
        <p:spPr>
          <a:xfrm>
            <a:off x="6288325" y="3497775"/>
            <a:ext cx="423277" cy="434223"/>
          </a:xfrm>
          <a:prstGeom prst="downArrow">
            <a:avLst/>
          </a:prstGeom>
          <a:solidFill>
            <a:srgbClr val="92D050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</a:p>
        </p:txBody>
      </p:sp>
      <p:grpSp>
        <p:nvGrpSpPr>
          <p:cNvPr id="80" name="组合 50"/>
          <p:cNvGrpSpPr/>
          <p:nvPr/>
        </p:nvGrpSpPr>
        <p:grpSpPr>
          <a:xfrm>
            <a:off x="5485770" y="3476512"/>
            <a:ext cx="623305" cy="311136"/>
            <a:chOff x="4911294" y="3846229"/>
            <a:chExt cx="623305" cy="311136"/>
          </a:xfrm>
        </p:grpSpPr>
        <p:sp>
          <p:nvSpPr>
            <p:cNvPr id="81" name="上弧形箭头 40"/>
            <p:cNvSpPr/>
            <p:nvPr/>
          </p:nvSpPr>
          <p:spPr>
            <a:xfrm>
              <a:off x="4911294" y="3884022"/>
              <a:ext cx="623305" cy="273343"/>
            </a:xfrm>
            <a:prstGeom prst="curvedUp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2" name="文本框 41"/>
            <p:cNvSpPr txBox="1"/>
            <p:nvPr/>
          </p:nvSpPr>
          <p:spPr>
            <a:xfrm>
              <a:off x="4965261" y="3846229"/>
              <a:ext cx="492443" cy="276999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3" name="下箭头 82"/>
          <p:cNvSpPr/>
          <p:nvPr/>
        </p:nvSpPr>
        <p:spPr>
          <a:xfrm>
            <a:off x="2652642" y="5044175"/>
            <a:ext cx="457073" cy="310216"/>
          </a:xfrm>
          <a:prstGeom prst="downArrow">
            <a:avLst/>
          </a:prstGeom>
          <a:solidFill>
            <a:srgbClr val="92D050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4" name="右箭头 83"/>
          <p:cNvSpPr/>
          <p:nvPr/>
        </p:nvSpPr>
        <p:spPr>
          <a:xfrm>
            <a:off x="4040229" y="4625023"/>
            <a:ext cx="3844270" cy="466381"/>
          </a:xfrm>
          <a:prstGeom prst="rightArrow">
            <a:avLst/>
          </a:prstGeom>
          <a:solidFill>
            <a:srgbClr val="92D050"/>
          </a:solidFill>
          <a:ln w="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5" name="右箭头 84"/>
          <p:cNvSpPr/>
          <p:nvPr/>
        </p:nvSpPr>
        <p:spPr>
          <a:xfrm>
            <a:off x="7359675" y="3898987"/>
            <a:ext cx="504055" cy="427494"/>
          </a:xfrm>
          <a:prstGeom prst="rightArrow">
            <a:avLst/>
          </a:prstGeom>
          <a:solidFill>
            <a:srgbClr val="92D050"/>
          </a:solidFill>
          <a:ln w="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右箭头 85"/>
          <p:cNvSpPr/>
          <p:nvPr/>
        </p:nvSpPr>
        <p:spPr>
          <a:xfrm>
            <a:off x="4047453" y="6033292"/>
            <a:ext cx="3818920" cy="479672"/>
          </a:xfrm>
          <a:prstGeom prst="rightArrow">
            <a:avLst/>
          </a:prstGeom>
          <a:solidFill>
            <a:srgbClr val="92D050"/>
          </a:solidFill>
          <a:ln w="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罐形 50"/>
          <p:cNvSpPr/>
          <p:nvPr/>
        </p:nvSpPr>
        <p:spPr>
          <a:xfrm>
            <a:off x="8054429" y="3331906"/>
            <a:ext cx="1131766" cy="591658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DBT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左箭头 87"/>
          <p:cNvSpPr/>
          <p:nvPr/>
        </p:nvSpPr>
        <p:spPr>
          <a:xfrm>
            <a:off x="4371274" y="3085389"/>
            <a:ext cx="967984" cy="455377"/>
          </a:xfrm>
          <a:prstGeom prst="leftArrow">
            <a:avLst/>
          </a:prstGeom>
          <a:solidFill>
            <a:srgbClr val="92D050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执行</a:t>
            </a:r>
          </a:p>
        </p:txBody>
      </p:sp>
      <p:sp>
        <p:nvSpPr>
          <p:cNvPr id="89" name="上箭头 88"/>
          <p:cNvSpPr/>
          <p:nvPr/>
        </p:nvSpPr>
        <p:spPr>
          <a:xfrm>
            <a:off x="1919553" y="4407542"/>
            <a:ext cx="488735" cy="946849"/>
          </a:xfrm>
          <a:prstGeom prst="upArrow">
            <a:avLst/>
          </a:prstGeom>
          <a:solidFill>
            <a:srgbClr val="92D050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执行</a:t>
            </a:r>
          </a:p>
        </p:txBody>
      </p:sp>
      <p:sp>
        <p:nvSpPr>
          <p:cNvPr id="90" name="文本框 3"/>
          <p:cNvSpPr txBox="1"/>
          <p:nvPr/>
        </p:nvSpPr>
        <p:spPr>
          <a:xfrm>
            <a:off x="1133078" y="4725594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事务异步送达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91" name="组合 56"/>
          <p:cNvGrpSpPr/>
          <p:nvPr/>
        </p:nvGrpSpPr>
        <p:grpSpPr>
          <a:xfrm>
            <a:off x="1812048" y="5626742"/>
            <a:ext cx="623305" cy="311136"/>
            <a:chOff x="4911294" y="3846229"/>
            <a:chExt cx="623305" cy="311136"/>
          </a:xfrm>
        </p:grpSpPr>
        <p:sp>
          <p:nvSpPr>
            <p:cNvPr id="92" name="上弧形箭头 40"/>
            <p:cNvSpPr/>
            <p:nvPr/>
          </p:nvSpPr>
          <p:spPr>
            <a:xfrm>
              <a:off x="4911294" y="3884022"/>
              <a:ext cx="623305" cy="273343"/>
            </a:xfrm>
            <a:prstGeom prst="curvedUp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3" name="文本框 41"/>
            <p:cNvSpPr txBox="1"/>
            <p:nvPr/>
          </p:nvSpPr>
          <p:spPr>
            <a:xfrm>
              <a:off x="4965261" y="3846229"/>
              <a:ext cx="492443" cy="276999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4" name="下箭头 93"/>
          <p:cNvSpPr/>
          <p:nvPr/>
        </p:nvSpPr>
        <p:spPr>
          <a:xfrm>
            <a:off x="2669539" y="5651176"/>
            <a:ext cx="423277" cy="434223"/>
          </a:xfrm>
          <a:prstGeom prst="downArrow">
            <a:avLst/>
          </a:prstGeom>
          <a:solidFill>
            <a:srgbClr val="92D050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</a:p>
        </p:txBody>
      </p:sp>
      <p:sp>
        <p:nvSpPr>
          <p:cNvPr id="95" name="文本框 3"/>
          <p:cNvSpPr txBox="1"/>
          <p:nvPr/>
        </p:nvSpPr>
        <p:spPr>
          <a:xfrm>
            <a:off x="1133077" y="1420984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业务应用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文本框 3"/>
          <p:cNvSpPr txBox="1"/>
          <p:nvPr/>
        </p:nvSpPr>
        <p:spPr>
          <a:xfrm>
            <a:off x="1133076" y="3360943"/>
            <a:ext cx="430887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业务库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分布式事务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2370" y="2924769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下一次专题介绍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1253718" y="1232530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5005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横向等积扩容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1853040" y="3026399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95848"/>
              </p:ext>
            </p:extLst>
          </p:nvPr>
        </p:nvGraphicFramePr>
        <p:xfrm>
          <a:off x="389322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Jerry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Jim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3191" y="623419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11581"/>
              </p:ext>
            </p:extLst>
          </p:nvPr>
        </p:nvGraphicFramePr>
        <p:xfrm>
          <a:off x="2702223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Tomas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Cat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Green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182232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257" y="2835758"/>
            <a:ext cx="4682144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罐形 11"/>
          <p:cNvSpPr/>
          <p:nvPr/>
        </p:nvSpPr>
        <p:spPr>
          <a:xfrm>
            <a:off x="6751283" y="3026399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4524"/>
              </p:ext>
            </p:extLst>
          </p:nvPr>
        </p:nvGraphicFramePr>
        <p:xfrm>
          <a:off x="5287565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Lily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Lilei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Hanmei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87222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76050"/>
              </p:ext>
            </p:extLst>
          </p:nvPr>
        </p:nvGraphicFramePr>
        <p:xfrm>
          <a:off x="7600466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Obama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bush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Jamth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141319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3500" y="2835758"/>
            <a:ext cx="4682144" cy="38712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5" idx="3"/>
            <a:endCxn id="6" idx="0"/>
          </p:cNvCxnSpPr>
          <p:nvPr/>
        </p:nvCxnSpPr>
        <p:spPr>
          <a:xfrm flipH="1">
            <a:off x="1420088" y="3793088"/>
            <a:ext cx="1166241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0644" y="4181582"/>
            <a:ext cx="399468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=6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箭头连接符 23"/>
          <p:cNvCxnSpPr>
            <a:stCxn id="12" idx="3"/>
            <a:endCxn id="15" idx="0"/>
          </p:cNvCxnSpPr>
          <p:nvPr/>
        </p:nvCxnSpPr>
        <p:spPr>
          <a:xfrm>
            <a:off x="7484572" y="3793088"/>
            <a:ext cx="1146660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86955" y="3997922"/>
            <a:ext cx="31091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nsert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order_id,name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values(313,”hongtao”)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9463" y="874114"/>
            <a:ext cx="9626180" cy="18264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十字形 17"/>
          <p:cNvSpPr/>
          <p:nvPr/>
        </p:nvSpPr>
        <p:spPr>
          <a:xfrm>
            <a:off x="8911614" y="2940420"/>
            <a:ext cx="793345" cy="793345"/>
          </a:xfrm>
          <a:prstGeom prst="plus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扩容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3643" y="915119"/>
            <a:ext cx="8321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规定每个库中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最多存储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条记录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库中对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分割成两个表，每个表最多存储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库中的两个表按奇偶数分布数据防止热点访问问题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数据库路由规则：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DB${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200)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表路由规则：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_${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扩容时复制一份数据</a:t>
            </a:r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schema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即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可，不需要修改任何规则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2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扩容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两库四表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643" y="915119"/>
            <a:ext cx="8321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初始状态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业务表：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</a:p>
          <a:p>
            <a:pPr marL="342900" indent="-342900">
              <a:buFont typeface="+mj-ea"/>
              <a:buAutoNum type="circleNumDbPlain"/>
            </a:pP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03474"/>
              </p:ext>
            </p:extLst>
          </p:nvPr>
        </p:nvGraphicFramePr>
        <p:xfrm>
          <a:off x="821520" y="2708670"/>
          <a:ext cx="685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罐形 7"/>
          <p:cNvSpPr/>
          <p:nvPr/>
        </p:nvSpPr>
        <p:spPr>
          <a:xfrm>
            <a:off x="1701284" y="443186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5257" y="4221363"/>
            <a:ext cx="4682144" cy="223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6751283" y="441200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43500" y="4221363"/>
            <a:ext cx="4682144" cy="223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1516" y="5470675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60852" y="5470675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0184" y="5495479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79520" y="5495479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横向翻倍扩容 </a:t>
            </a: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四库八表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049" y="1023556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40422"/>
              </p:ext>
            </p:extLst>
          </p:nvPr>
        </p:nvGraphicFramePr>
        <p:xfrm>
          <a:off x="2415410" y="1102144"/>
          <a:ext cx="685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罐形 32"/>
          <p:cNvSpPr/>
          <p:nvPr/>
        </p:nvSpPr>
        <p:spPr>
          <a:xfrm>
            <a:off x="1796946" y="2968253"/>
            <a:ext cx="1257597" cy="6574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0919" y="2792689"/>
            <a:ext cx="4682144" cy="1860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罐形 34"/>
          <p:cNvSpPr/>
          <p:nvPr/>
        </p:nvSpPr>
        <p:spPr>
          <a:xfrm>
            <a:off x="6880164" y="2944178"/>
            <a:ext cx="1321941" cy="6910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39162" y="2792689"/>
            <a:ext cx="4682144" cy="1860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37179" y="3769758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6515" y="3769758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22602" y="3769758"/>
            <a:ext cx="1076611" cy="7373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25636" y="3763661"/>
            <a:ext cx="1114034" cy="76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340919" y="4786142"/>
            <a:ext cx="4682144" cy="1860706"/>
            <a:chOff x="340919" y="4786142"/>
            <a:chExt cx="4682144" cy="1860706"/>
          </a:xfrm>
        </p:grpSpPr>
        <p:sp>
          <p:nvSpPr>
            <p:cNvPr id="50" name="罐形 49"/>
            <p:cNvSpPr/>
            <p:nvPr/>
          </p:nvSpPr>
          <p:spPr>
            <a:xfrm>
              <a:off x="1796946" y="4961706"/>
              <a:ext cx="1257597" cy="65743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DB2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40919" y="4786142"/>
              <a:ext cx="4682144" cy="18607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5239162" y="4786142"/>
            <a:ext cx="4682144" cy="1860706"/>
            <a:chOff x="5239162" y="4786142"/>
            <a:chExt cx="4682144" cy="1860706"/>
          </a:xfrm>
        </p:grpSpPr>
        <p:sp>
          <p:nvSpPr>
            <p:cNvPr id="52" name="罐形 51"/>
            <p:cNvSpPr/>
            <p:nvPr/>
          </p:nvSpPr>
          <p:spPr>
            <a:xfrm>
              <a:off x="6880164" y="4937631"/>
              <a:ext cx="1321941" cy="69107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DB3</a:t>
              </a:r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39162" y="4786142"/>
              <a:ext cx="4682144" cy="18607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2656515" y="3786330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56515" y="5763211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44347" y="3787810"/>
            <a:ext cx="1076611" cy="7373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25636" y="5757114"/>
            <a:ext cx="1114034" cy="76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1.48148E-6 L -0.15772 0.287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6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1.48148E-6 L -0.14737 0.2872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7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业务痛点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任意形状 3"/>
          <p:cNvSpPr/>
          <p:nvPr/>
        </p:nvSpPr>
        <p:spPr>
          <a:xfrm>
            <a:off x="1613883" y="979878"/>
            <a:ext cx="445368" cy="636241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5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1</a:t>
            </a:r>
            <a:endParaRPr lang="zh-CN" altLang="en-US" sz="1200" kern="1200" dirty="0"/>
          </a:p>
        </p:txBody>
      </p:sp>
      <p:sp>
        <p:nvSpPr>
          <p:cNvPr id="5" name="任意形状 4"/>
          <p:cNvSpPr/>
          <p:nvPr/>
        </p:nvSpPr>
        <p:spPr>
          <a:xfrm>
            <a:off x="2059251" y="97987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数据量越来越大查询速度变慢</a:t>
            </a:r>
            <a:endParaRPr lang="zh-CN" altLang="en-US" sz="2300" kern="1200" dirty="0"/>
          </a:p>
        </p:txBody>
      </p:sp>
      <p:sp>
        <p:nvSpPr>
          <p:cNvPr id="6" name="任意形状 5"/>
          <p:cNvSpPr/>
          <p:nvPr/>
        </p:nvSpPr>
        <p:spPr>
          <a:xfrm>
            <a:off x="1613883" y="154157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5</a:t>
            </a:r>
            <a:endParaRPr lang="zh-CN" altLang="en-US" sz="1200" kern="1200" dirty="0"/>
          </a:p>
        </p:txBody>
      </p:sp>
      <p:sp>
        <p:nvSpPr>
          <p:cNvPr id="7" name="任意形状 6"/>
          <p:cNvSpPr/>
          <p:nvPr/>
        </p:nvSpPr>
        <p:spPr>
          <a:xfrm>
            <a:off x="2059251" y="154157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多租户需要实现数据隔离</a:t>
            </a:r>
            <a:endParaRPr lang="zh-CN" altLang="en-US" sz="2300" kern="1200" dirty="0"/>
          </a:p>
        </p:txBody>
      </p:sp>
      <p:sp>
        <p:nvSpPr>
          <p:cNvPr id="8" name="任意形状 7"/>
          <p:cNvSpPr/>
          <p:nvPr/>
        </p:nvSpPr>
        <p:spPr>
          <a:xfrm>
            <a:off x="1613883" y="210326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2</a:t>
            </a:r>
            <a:endParaRPr lang="zh-CN" altLang="en-US" sz="1200" kern="1200" dirty="0"/>
          </a:p>
        </p:txBody>
      </p:sp>
      <p:sp>
        <p:nvSpPr>
          <p:cNvPr id="9" name="任意形状 8"/>
          <p:cNvSpPr/>
          <p:nvPr/>
        </p:nvSpPr>
        <p:spPr>
          <a:xfrm>
            <a:off x="2059251" y="210326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需要实现读写分离和读数据负载均衡</a:t>
            </a:r>
            <a:endParaRPr lang="zh-CN" altLang="en-US" sz="2300" kern="1200" dirty="0"/>
          </a:p>
        </p:txBody>
      </p:sp>
      <p:sp>
        <p:nvSpPr>
          <p:cNvPr id="10" name="任意形状 9"/>
          <p:cNvSpPr/>
          <p:nvPr/>
        </p:nvSpPr>
        <p:spPr>
          <a:xfrm>
            <a:off x="1613883" y="266496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3</a:t>
            </a:r>
            <a:endParaRPr lang="zh-CN" altLang="en-US" sz="1200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2059251" y="266496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需要提供数据垂直和水平拆分的方案</a:t>
            </a:r>
            <a:endParaRPr lang="zh-CN" altLang="en-US" sz="2300" kern="1200" dirty="0"/>
          </a:p>
        </p:txBody>
      </p:sp>
      <p:sp>
        <p:nvSpPr>
          <p:cNvPr id="12" name="任意形状 11"/>
          <p:cNvSpPr/>
          <p:nvPr/>
        </p:nvSpPr>
        <p:spPr>
          <a:xfrm>
            <a:off x="1613883" y="322665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4</a:t>
            </a:r>
            <a:endParaRPr lang="zh-CN" altLang="en-US" sz="12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2059251" y="322665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300" dirty="0"/>
              <a:t>不需要改变现有业务</a:t>
            </a:r>
            <a:r>
              <a:rPr lang="zh-CN" altLang="en-US" sz="2300" dirty="0" smtClean="0"/>
              <a:t>代码</a:t>
            </a:r>
            <a:endParaRPr lang="zh-CN" altLang="en-US" sz="2300" dirty="0"/>
          </a:p>
        </p:txBody>
      </p:sp>
      <p:sp>
        <p:nvSpPr>
          <p:cNvPr id="14" name="任意形状 13"/>
          <p:cNvSpPr/>
          <p:nvPr/>
        </p:nvSpPr>
        <p:spPr>
          <a:xfrm>
            <a:off x="1613883" y="378835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5</a:t>
            </a:r>
            <a:endParaRPr lang="zh-CN" altLang="en-US" sz="12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2059251" y="378835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zh-CN" altLang="en-US" sz="2300" dirty="0" smtClean="0"/>
              <a:t>需要数据路由规则配置化</a:t>
            </a:r>
            <a:endParaRPr lang="zh-CN" altLang="en-US" sz="2300" dirty="0"/>
          </a:p>
        </p:txBody>
      </p:sp>
      <p:sp>
        <p:nvSpPr>
          <p:cNvPr id="16" name="任意形状 15"/>
          <p:cNvSpPr/>
          <p:nvPr/>
        </p:nvSpPr>
        <p:spPr>
          <a:xfrm>
            <a:off x="1613883" y="435004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6</a:t>
            </a:r>
            <a:endParaRPr lang="zh-CN" altLang="en-US" sz="1200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2059251" y="4350048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300" dirty="0" smtClean="0"/>
              <a:t>需要提供无数据迁移的扩容方案</a:t>
            </a:r>
            <a:endParaRPr lang="zh-CN" altLang="en-US" sz="2300" dirty="0"/>
          </a:p>
        </p:txBody>
      </p:sp>
      <p:sp>
        <p:nvSpPr>
          <p:cNvPr id="18" name="任意形状 17"/>
          <p:cNvSpPr/>
          <p:nvPr/>
        </p:nvSpPr>
        <p:spPr>
          <a:xfrm>
            <a:off x="1613883" y="491174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7</a:t>
            </a:r>
            <a:endParaRPr lang="zh-CN" altLang="en-US" sz="12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2059251" y="4911743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需要监控系统数据的状态</a:t>
            </a:r>
            <a:endParaRPr lang="zh-CN" altLang="en-US" sz="2300" kern="1200" dirty="0"/>
          </a:p>
        </p:txBody>
      </p:sp>
      <p:sp>
        <p:nvSpPr>
          <p:cNvPr id="20" name="任意形状 19"/>
          <p:cNvSpPr/>
          <p:nvPr/>
        </p:nvSpPr>
        <p:spPr>
          <a:xfrm>
            <a:off x="1613883" y="5472787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8</a:t>
            </a:r>
            <a:endParaRPr lang="zh-CN" altLang="en-US" sz="1200" kern="1200" dirty="0"/>
          </a:p>
        </p:txBody>
      </p:sp>
      <p:sp>
        <p:nvSpPr>
          <p:cNvPr id="21" name="任意形状 20"/>
          <p:cNvSpPr/>
          <p:nvPr/>
        </p:nvSpPr>
        <p:spPr>
          <a:xfrm>
            <a:off x="2059251" y="5472786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需要支持分布式事务</a:t>
            </a:r>
            <a:endParaRPr lang="zh-CN" altLang="en-US" sz="2300" kern="1200" dirty="0"/>
          </a:p>
        </p:txBody>
      </p:sp>
      <p:sp>
        <p:nvSpPr>
          <p:cNvPr id="22" name="任意形状 21"/>
          <p:cNvSpPr/>
          <p:nvPr/>
        </p:nvSpPr>
        <p:spPr>
          <a:xfrm>
            <a:off x="1613883" y="6049736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8</a:t>
            </a:r>
            <a:endParaRPr lang="zh-CN" altLang="en-US" sz="1200" kern="1200" dirty="0"/>
          </a:p>
        </p:txBody>
      </p:sp>
      <p:sp>
        <p:nvSpPr>
          <p:cNvPr id="23" name="任意形状 22"/>
          <p:cNvSpPr/>
          <p:nvPr/>
        </p:nvSpPr>
        <p:spPr>
          <a:xfrm>
            <a:off x="2059251" y="6049735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能够支持</a:t>
            </a:r>
            <a:r>
              <a:rPr lang="en-US" altLang="zh-CN" sz="2300" kern="1200" dirty="0" smtClean="0"/>
              <a:t>PostgreSQL</a:t>
            </a:r>
            <a:r>
              <a:rPr lang="zh-CN" altLang="en-US" sz="2300" kern="1200" dirty="0" smtClean="0"/>
              <a:t>数据库</a:t>
            </a:r>
            <a:endParaRPr lang="zh-CN" altLang="en-US" sz="2300" kern="1200" dirty="0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横向翻倍扩容 </a:t>
            </a: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八库十六表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049" y="1023556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55212"/>
              </p:ext>
            </p:extLst>
          </p:nvPr>
        </p:nvGraphicFramePr>
        <p:xfrm>
          <a:off x="2415410" y="1102144"/>
          <a:ext cx="685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&lt;=id&lt;=8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_3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罐形 9"/>
          <p:cNvSpPr/>
          <p:nvPr/>
        </p:nvSpPr>
        <p:spPr>
          <a:xfrm>
            <a:off x="925343" y="3324869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DB0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8318" y="3144738"/>
            <a:ext cx="2224629" cy="16214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0693" y="3144738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384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0845" y="3973871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3221" y="3973870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43931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罐形 19"/>
          <p:cNvSpPr/>
          <p:nvPr/>
        </p:nvSpPr>
        <p:spPr>
          <a:xfrm>
            <a:off x="3392891" y="3343861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95146" y="3144738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罐形 27"/>
          <p:cNvSpPr/>
          <p:nvPr/>
        </p:nvSpPr>
        <p:spPr>
          <a:xfrm>
            <a:off x="5827344" y="3343861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DB2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29599" y="3141987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罐形 31"/>
          <p:cNvSpPr/>
          <p:nvPr/>
        </p:nvSpPr>
        <p:spPr>
          <a:xfrm>
            <a:off x="8261797" y="3341110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DB3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88318" y="4961810"/>
            <a:ext cx="2224629" cy="1621495"/>
            <a:chOff x="488318" y="4961810"/>
            <a:chExt cx="2224629" cy="1621495"/>
          </a:xfrm>
        </p:grpSpPr>
        <p:sp>
          <p:nvSpPr>
            <p:cNvPr id="18" name="罐形 17"/>
            <p:cNvSpPr/>
            <p:nvPr/>
          </p:nvSpPr>
          <p:spPr>
            <a:xfrm>
              <a:off x="925343" y="5141941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DB0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8318" y="4961810"/>
              <a:ext cx="2224629" cy="162149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555630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4091" y="3973871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94110" y="3973870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24820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960693" y="4961810"/>
            <a:ext cx="2159775" cy="1621496"/>
            <a:chOff x="2960693" y="4961810"/>
            <a:chExt cx="2159775" cy="1621496"/>
          </a:xfrm>
        </p:grpSpPr>
        <p:sp>
          <p:nvSpPr>
            <p:cNvPr id="22" name="矩形 21"/>
            <p:cNvSpPr/>
            <p:nvPr/>
          </p:nvSpPr>
          <p:spPr>
            <a:xfrm>
              <a:off x="2960693" y="4961810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罐形 29"/>
            <p:cNvSpPr/>
            <p:nvPr/>
          </p:nvSpPr>
          <p:spPr>
            <a:xfrm>
              <a:off x="3392891" y="5160933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DB5</a:t>
              </a:r>
              <a:endParaRPr kumimoji="1" lang="zh-CN" altLang="en-US" dirty="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395146" y="4961810"/>
            <a:ext cx="2159775" cy="1621496"/>
            <a:chOff x="5395146" y="4961810"/>
            <a:chExt cx="2159775" cy="1621496"/>
          </a:xfrm>
        </p:grpSpPr>
        <p:sp>
          <p:nvSpPr>
            <p:cNvPr id="31" name="矩形 30"/>
            <p:cNvSpPr/>
            <p:nvPr/>
          </p:nvSpPr>
          <p:spPr>
            <a:xfrm>
              <a:off x="5395146" y="4961810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罐形 32"/>
            <p:cNvSpPr/>
            <p:nvPr/>
          </p:nvSpPr>
          <p:spPr>
            <a:xfrm>
              <a:off x="5827344" y="5160933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DB6</a:t>
              </a:r>
              <a:endParaRPr kumimoji="1" lang="zh-CN" altLang="en-US" dirty="0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829599" y="4959059"/>
            <a:ext cx="2159775" cy="1621496"/>
            <a:chOff x="7829599" y="4959059"/>
            <a:chExt cx="2159775" cy="1621496"/>
          </a:xfrm>
        </p:grpSpPr>
        <p:sp>
          <p:nvSpPr>
            <p:cNvPr id="34" name="矩形 33"/>
            <p:cNvSpPr/>
            <p:nvPr/>
          </p:nvSpPr>
          <p:spPr>
            <a:xfrm>
              <a:off x="7829599" y="4959059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罐形 34"/>
            <p:cNvSpPr/>
            <p:nvPr/>
          </p:nvSpPr>
          <p:spPr>
            <a:xfrm>
              <a:off x="8261797" y="5158182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DB7</a:t>
              </a:r>
              <a:endParaRPr kumimoji="1" lang="zh-CN" altLang="en-US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620688" y="3964163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0845" y="5809583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T4_3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3221" y="5809582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T5_3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21697" y="3984437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64091" y="3964162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64091" y="5809583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T6_3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94110" y="5809582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T7_3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94110" y="3984436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 0.00163 L -0.09815 0.269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5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-4.07407E-6 L -0.09413 0.266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7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24 L -0.09691 0.269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3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531E-6 -0.00277 L -0.09321 0.269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0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6534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892973" y="2747865"/>
            <a:ext cx="6135013" cy="33071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限流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95233"/>
              </p:ext>
            </p:extLst>
          </p:nvPr>
        </p:nvGraphicFramePr>
        <p:xfrm>
          <a:off x="3918938" y="1556142"/>
          <a:ext cx="605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/>
          <p:nvPr/>
        </p:nvCxnSpPr>
        <p:spPr>
          <a:xfrm>
            <a:off x="3918936" y="1926982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69711" y="1926982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3918936" y="2204439"/>
            <a:ext cx="6050774" cy="30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54750" y="2081546"/>
            <a:ext cx="27302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时间片（最少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秒，默认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分钟）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7" name="组 66"/>
          <p:cNvGrpSpPr/>
          <p:nvPr/>
        </p:nvGrpSpPr>
        <p:grpSpPr>
          <a:xfrm>
            <a:off x="7088391" y="2996802"/>
            <a:ext cx="2809287" cy="2809287"/>
            <a:chOff x="5863830" y="3284934"/>
            <a:chExt cx="2809287" cy="2809287"/>
          </a:xfrm>
        </p:grpSpPr>
        <p:sp>
          <p:nvSpPr>
            <p:cNvPr id="13" name="椭圆 12"/>
            <p:cNvSpPr/>
            <p:nvPr/>
          </p:nvSpPr>
          <p:spPr>
            <a:xfrm>
              <a:off x="5863830" y="3284934"/>
              <a:ext cx="2809287" cy="280928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5" name="直线连接符 14"/>
            <p:cNvCxnSpPr>
              <a:stCxn id="13" idx="0"/>
              <a:endCxn id="13" idx="4"/>
            </p:cNvCxnSpPr>
            <p:nvPr/>
          </p:nvCxnSpPr>
          <p:spPr>
            <a:xfrm>
              <a:off x="7268474" y="3284934"/>
              <a:ext cx="0" cy="2809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>
              <a:stCxn id="13" idx="2"/>
              <a:endCxn id="13" idx="6"/>
            </p:cNvCxnSpPr>
            <p:nvPr/>
          </p:nvCxnSpPr>
          <p:spPr>
            <a:xfrm>
              <a:off x="5863830" y="4689578"/>
              <a:ext cx="2809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V="1">
              <a:off x="6079929" y="3933232"/>
              <a:ext cx="2391722" cy="1530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 flipV="1">
              <a:off x="6620178" y="3438821"/>
              <a:ext cx="1343302" cy="251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6620178" y="3438821"/>
              <a:ext cx="1314602" cy="251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6079929" y="3933231"/>
              <a:ext cx="2391722" cy="153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318736" y="3716484"/>
              <a:ext cx="1946185" cy="1946185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时间槽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418489" y="340314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0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940637" y="363293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266512" y="4181747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247698" y="489198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892665" y="541591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362045" y="5695154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870012" y="566266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23635" y="541591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7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85144" y="487248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8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985144" y="4230607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9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23995" y="3666710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10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91843" y="337246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>
            <a:off x="9506395" y="2968619"/>
            <a:ext cx="361336" cy="429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224361" y="28416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游标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892973" y="594506"/>
            <a:ext cx="613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因为采用的是按照时间取模计算，所以观察的时间片相当于一个环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游标序号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当前时间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时间片时长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时间槽时长</a:t>
            </a:r>
            <a:endParaRPr kumimoji="1" lang="zh-CN" altLang="en-US" sz="1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958994" y="2988367"/>
            <a:ext cx="2842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逻辑：</a:t>
            </a:r>
          </a:p>
          <a:p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对每个时间槽进行计数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统计每个时间片中各槽计数器的总数，判断是否超出阈值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超出阈值后返回“不允许”的标志，然后再重试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5256" y="1172487"/>
            <a:ext cx="3507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将考察的时间片（最少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秒，默认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分钟）分多个槽（最多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个槽，每个槽的时间最少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500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毫秒）。然后构造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AtomicInteger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环形数组。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每次执行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之前，首先判断在此段时间片内执行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的次数，如果超出了设置的阈值，则不允许执行。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在不执行时，可以重试，如果再重试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次依然不成功，则报异常，此次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执行失败。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17559" y="633003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对单位时间内读写次数的限制，即限流控制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784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数据库连接监控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843" y="915979"/>
            <a:ext cx="8335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查看各数据源连接池的使用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情况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Filter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拦截器，在过滤链方法调用后检查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泄露的问题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4" y="2047673"/>
            <a:ext cx="349250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44" y="2076922"/>
            <a:ext cx="3479800" cy="166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2" y="4293396"/>
            <a:ext cx="7734300" cy="2133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30807" y="643742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泄露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6937" y="383366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查看使用过的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352" y="3814472"/>
            <a:ext cx="372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查看正在被使用的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执行监控与统计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159" y="979878"/>
            <a:ext cx="8335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Metrics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在框架中埋点统计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执行情况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统计执行时间（包括数据源名称、业务编号、用户和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入参等信息）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收集执行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的出错信息，包括异常信息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统一存储在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influxdb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中，做实时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7" y="4581528"/>
            <a:ext cx="8102600" cy="187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3553" y="2935603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耗时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2102" y="2935602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平均耗时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1552" y="2935601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执行次数</a:t>
            </a: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1002" y="2935600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执行出错</a:t>
            </a: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549" y="2852736"/>
            <a:ext cx="5965479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lang="zh-CN" altLang="en-US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lang="zh-CN" alt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！</a:t>
            </a:r>
            <a:endParaRPr lang="zh-CN" alt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数据切分原则</a:t>
            </a:r>
          </a:p>
        </p:txBody>
      </p:sp>
      <p:sp>
        <p:nvSpPr>
          <p:cNvPr id="4" name="矩形 3"/>
          <p:cNvSpPr/>
          <p:nvPr/>
        </p:nvSpPr>
        <p:spPr>
          <a:xfrm>
            <a:off x="770351" y="954994"/>
            <a:ext cx="8479030" cy="564345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8154" y="2714125"/>
            <a:ext cx="432198" cy="345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5400000">
            <a:off x="604561" y="425825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Application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 rot="16200000">
            <a:off x="1881011" y="4051745"/>
            <a:ext cx="1625752" cy="782344"/>
            <a:chOff x="1847569" y="2754052"/>
            <a:chExt cx="1625752" cy="782344"/>
          </a:xfrm>
        </p:grpSpPr>
        <p:sp>
          <p:nvSpPr>
            <p:cNvPr id="11" name="罐形 10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68347" y="29605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单数据库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 rot="16200000">
            <a:off x="3645659" y="2838968"/>
            <a:ext cx="1139108" cy="782344"/>
            <a:chOff x="1847569" y="2754052"/>
            <a:chExt cx="1625752" cy="782344"/>
          </a:xfrm>
        </p:grpSpPr>
        <p:sp>
          <p:nvSpPr>
            <p:cNvPr id="14" name="罐形 13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05307" y="2822059"/>
              <a:ext cx="977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 rot="16200000">
            <a:off x="3645657" y="4135478"/>
            <a:ext cx="1139110" cy="782344"/>
            <a:chOff x="1847569" y="2754052"/>
            <a:chExt cx="1625752" cy="782344"/>
          </a:xfrm>
        </p:grpSpPr>
        <p:sp>
          <p:nvSpPr>
            <p:cNvPr id="17" name="罐形 16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28613" y="2822059"/>
              <a:ext cx="11764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 rot="16200000">
            <a:off x="3656076" y="5399893"/>
            <a:ext cx="1139108" cy="782344"/>
            <a:chOff x="1847569" y="2754052"/>
            <a:chExt cx="1625752" cy="782344"/>
          </a:xfrm>
        </p:grpSpPr>
        <p:sp>
          <p:nvSpPr>
            <p:cNvPr id="20" name="罐形 19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74967" y="2822058"/>
              <a:ext cx="922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2" name="下箭头 21"/>
          <p:cNvSpPr/>
          <p:nvPr/>
        </p:nvSpPr>
        <p:spPr>
          <a:xfrm rot="16200000">
            <a:off x="1593496" y="3960573"/>
            <a:ext cx="576264" cy="84217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4030545" y="5033782"/>
            <a:ext cx="361133" cy="46626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上下箭头 23"/>
          <p:cNvSpPr/>
          <p:nvPr/>
        </p:nvSpPr>
        <p:spPr>
          <a:xfrm>
            <a:off x="4030545" y="3716325"/>
            <a:ext cx="361133" cy="46626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上下箭头 24"/>
          <p:cNvSpPr/>
          <p:nvPr/>
        </p:nvSpPr>
        <p:spPr>
          <a:xfrm rot="16200000">
            <a:off x="3200275" y="4061879"/>
            <a:ext cx="545797" cy="762075"/>
          </a:xfrm>
          <a:prstGeom prst="upDownArrow">
            <a:avLst>
              <a:gd name="adj1" fmla="val 56981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2412613" y="2043373"/>
            <a:ext cx="449306" cy="23562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下箭头 26"/>
          <p:cNvSpPr/>
          <p:nvPr/>
        </p:nvSpPr>
        <p:spPr>
          <a:xfrm rot="16200000">
            <a:off x="2438227" y="4540249"/>
            <a:ext cx="449306" cy="23562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0350" y="954994"/>
            <a:ext cx="3964808" cy="3201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垂直切分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35159" y="954995"/>
            <a:ext cx="4514221" cy="320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水平切分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 rot="16200000">
            <a:off x="5591936" y="2838968"/>
            <a:ext cx="1139108" cy="782344"/>
            <a:chOff x="1847569" y="2754052"/>
            <a:chExt cx="1625752" cy="782344"/>
          </a:xfrm>
        </p:grpSpPr>
        <p:sp>
          <p:nvSpPr>
            <p:cNvPr id="31" name="罐形 30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 rot="16200000">
            <a:off x="6672430" y="2838968"/>
            <a:ext cx="1139108" cy="782344"/>
            <a:chOff x="1847569" y="2754052"/>
            <a:chExt cx="1625752" cy="782344"/>
          </a:xfrm>
        </p:grpSpPr>
        <p:sp>
          <p:nvSpPr>
            <p:cNvPr id="34" name="罐形 33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 rot="16200000">
            <a:off x="7754517" y="2825601"/>
            <a:ext cx="1139108" cy="782344"/>
            <a:chOff x="1847569" y="2754052"/>
            <a:chExt cx="1625752" cy="782344"/>
          </a:xfrm>
        </p:grpSpPr>
        <p:sp>
          <p:nvSpPr>
            <p:cNvPr id="37" name="罐形 36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 rot="16200000">
            <a:off x="5583692" y="4140748"/>
            <a:ext cx="1149651" cy="782344"/>
            <a:chOff x="1832525" y="2754052"/>
            <a:chExt cx="1640796" cy="782344"/>
          </a:xfrm>
        </p:grpSpPr>
        <p:sp>
          <p:nvSpPr>
            <p:cNvPr id="40" name="罐形 39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 rot="16200000">
            <a:off x="6667159" y="4140748"/>
            <a:ext cx="1149651" cy="782344"/>
            <a:chOff x="1832525" y="2754052"/>
            <a:chExt cx="1640796" cy="782344"/>
          </a:xfrm>
        </p:grpSpPr>
        <p:sp>
          <p:nvSpPr>
            <p:cNvPr id="43" name="罐形 42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 rot="16200000">
            <a:off x="7750626" y="4140748"/>
            <a:ext cx="1149651" cy="782344"/>
            <a:chOff x="1832525" y="2754052"/>
            <a:chExt cx="1640796" cy="782344"/>
          </a:xfrm>
        </p:grpSpPr>
        <p:sp>
          <p:nvSpPr>
            <p:cNvPr id="46" name="罐形 45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 rot="16200000">
            <a:off x="5576525" y="5399893"/>
            <a:ext cx="1139108" cy="782344"/>
            <a:chOff x="1847569" y="2754052"/>
            <a:chExt cx="1625752" cy="782344"/>
          </a:xfrm>
        </p:grpSpPr>
        <p:sp>
          <p:nvSpPr>
            <p:cNvPr id="49" name="罐形 48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rot="16200000">
            <a:off x="6672430" y="5399893"/>
            <a:ext cx="1139108" cy="782344"/>
            <a:chOff x="1847569" y="2754052"/>
            <a:chExt cx="1625752" cy="782344"/>
          </a:xfrm>
        </p:grpSpPr>
        <p:sp>
          <p:nvSpPr>
            <p:cNvPr id="52" name="罐形 51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 rot="16200000">
            <a:off x="7784424" y="5421627"/>
            <a:ext cx="1139108" cy="782344"/>
            <a:chOff x="1847569" y="2754052"/>
            <a:chExt cx="1625752" cy="782344"/>
          </a:xfrm>
        </p:grpSpPr>
        <p:sp>
          <p:nvSpPr>
            <p:cNvPr id="55" name="罐形 54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7" name="下箭头 56"/>
          <p:cNvSpPr/>
          <p:nvPr/>
        </p:nvSpPr>
        <p:spPr>
          <a:xfrm rot="16200000">
            <a:off x="4904444" y="2672958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下箭头 57"/>
          <p:cNvSpPr/>
          <p:nvPr/>
        </p:nvSpPr>
        <p:spPr>
          <a:xfrm rot="16200000">
            <a:off x="4904444" y="3965800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下箭头 58"/>
          <p:cNvSpPr/>
          <p:nvPr/>
        </p:nvSpPr>
        <p:spPr>
          <a:xfrm rot="16200000">
            <a:off x="4888197" y="5245510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1" name="直线连接符 60"/>
          <p:cNvCxnSpPr/>
          <p:nvPr/>
        </p:nvCxnSpPr>
        <p:spPr>
          <a:xfrm>
            <a:off x="4734452" y="979878"/>
            <a:ext cx="0" cy="56185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V="1">
            <a:off x="755984" y="2479999"/>
            <a:ext cx="8479031" cy="17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48425" y="1437961"/>
            <a:ext cx="372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垂直切分按照业务将表进行分类，分布到不同的数据库上面，把压力分担到不同数据库上面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767065" y="1437961"/>
            <a:ext cx="44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水平切分不是将表分类，而是按照某个字段的规则分散到多个库中，每个表中只包含一部分数据，进一步访问数据分担压力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业内解决方案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4384"/>
              </p:ext>
            </p:extLst>
          </p:nvPr>
        </p:nvGraphicFramePr>
        <p:xfrm>
          <a:off x="700928" y="979878"/>
          <a:ext cx="8775032" cy="565902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93758"/>
                <a:gridCol w="2193758"/>
                <a:gridCol w="2193758"/>
                <a:gridCol w="2193758"/>
              </a:tblGrid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来源</a:t>
                      </a:r>
                      <a:endParaRPr lang="zh-CN" altLang="en-US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支持的数据库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类型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Cobar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TDDL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MySQL/Oracle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10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DRDS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分布式数据库</a:t>
                      </a:r>
                    </a:p>
                  </a:txBody>
                  <a:tcPr anchor="ctr"/>
                </a:tc>
              </a:tr>
              <a:tr h="662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MyCat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社区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MySQL/PostgreSQL(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不成熟有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Atlas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360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TDSQL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腾讯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分布式数据库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Heisenberg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百度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蓝海豚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京东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Sharding-Jdbc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当当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CobarClient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所有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</a:p>
                  </a:txBody>
                  <a:tcPr anchor="ctr"/>
                </a:tc>
              </a:tr>
              <a:tr h="522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OneProxy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平民软件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MySQL/PostgreSQL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商业版中间件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结论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页脚占位符 3"/>
          <p:cNvSpPr txBox="1">
            <a:spLocks/>
          </p:cNvSpPr>
          <p:nvPr/>
        </p:nvSpPr>
        <p:spPr bwMode="auto">
          <a:xfrm>
            <a:off x="7618413" y="638175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  <a:p>
            <a:pPr eaLnBrk="1" hangingPunct="1"/>
            <a:r>
              <a:rPr lang="en-US" altLang="zh-CN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endParaRPr lang="en-US" altLang="zh-CN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7265" y="4648199"/>
            <a:ext cx="911116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所以需要提供一个实施简单、路由可配置并且支持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PostgreSQL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的数据路由方案</a:t>
            </a:r>
          </a:p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2514602" y="1828800"/>
            <a:ext cx="5559429" cy="609600"/>
            <a:chOff x="1440" y="1296"/>
            <a:chExt cx="3502" cy="384"/>
          </a:xfrm>
        </p:grpSpPr>
        <p:grpSp>
          <p:nvGrpSpPr>
            <p:cNvPr id="65" name="Group 3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68" name="Freeform 4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9" name="Freeform 5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2092" y="1302"/>
              <a:ext cx="28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大部分支持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MySQL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不支持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PostgreSQL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2514600" y="2498725"/>
            <a:ext cx="6657982" cy="625475"/>
            <a:chOff x="1440" y="1286"/>
            <a:chExt cx="4194" cy="394"/>
          </a:xfrm>
        </p:grpSpPr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79" name="Freeform 15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Freeform 16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Freeform 18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3" name="Freeform 19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4" name="Freeform 20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5" name="Freeform 21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2092" y="1286"/>
              <a:ext cx="35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CobarClient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只能依赖</a:t>
              </a:r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Ibatis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使用，且不支持分表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86" name="Group 24"/>
          <p:cNvGrpSpPr>
            <a:grpSpLocks/>
          </p:cNvGrpSpPr>
          <p:nvPr/>
        </p:nvGrpSpPr>
        <p:grpSpPr bwMode="auto">
          <a:xfrm>
            <a:off x="2514600" y="3235325"/>
            <a:ext cx="4225925" cy="650875"/>
            <a:chOff x="1440" y="1270"/>
            <a:chExt cx="2662" cy="410"/>
          </a:xfrm>
        </p:grpSpPr>
        <p:grpSp>
          <p:nvGrpSpPr>
            <p:cNvPr id="87" name="Group 2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90" name="Freeform 26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Freeform 2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5" name="Freeform 3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88" name="Rectangle 33"/>
            <p:cNvSpPr>
              <a:spLocks noChangeArrowheads="1"/>
            </p:cNvSpPr>
            <p:nvPr/>
          </p:nvSpPr>
          <p:spPr bwMode="auto">
            <a:xfrm>
              <a:off x="2105" y="1270"/>
              <a:ext cx="19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OneProxy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商业软件不开源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整体架构图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640543" y="431447"/>
            <a:ext cx="9185102" cy="6094972"/>
            <a:chOff x="605421" y="930989"/>
            <a:chExt cx="9185102" cy="6094972"/>
          </a:xfrm>
        </p:grpSpPr>
        <p:sp>
          <p:nvSpPr>
            <p:cNvPr id="72" name="罐形 71"/>
            <p:cNvSpPr/>
            <p:nvPr/>
          </p:nvSpPr>
          <p:spPr>
            <a:xfrm>
              <a:off x="4532114" y="6431312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4" name="罐形 73"/>
            <p:cNvSpPr/>
            <p:nvPr/>
          </p:nvSpPr>
          <p:spPr>
            <a:xfrm>
              <a:off x="6209861" y="6449697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罐形 75"/>
            <p:cNvSpPr/>
            <p:nvPr/>
          </p:nvSpPr>
          <p:spPr>
            <a:xfrm>
              <a:off x="7866619" y="6449697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5421" y="1604998"/>
              <a:ext cx="9185102" cy="4489223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8820" y="2125945"/>
              <a:ext cx="6410725" cy="46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JDBC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规范改写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98821" y="2812643"/>
              <a:ext cx="1584876" cy="420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解析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98972" y="3501033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 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改写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5421" y="1604998"/>
              <a:ext cx="9185102" cy="372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sherlock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98820" y="4154850"/>
              <a:ext cx="1584877" cy="442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路由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99434" y="2780384"/>
              <a:ext cx="1418473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OrderBy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584160" y="2782790"/>
              <a:ext cx="1438549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GroupBy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218369" y="2782790"/>
              <a:ext cx="1391177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结果集合并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65649" y="4812991"/>
              <a:ext cx="6443896" cy="439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执行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165649" y="5478578"/>
              <a:ext cx="6443896" cy="4394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数据库连接池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43211" y="2118152"/>
              <a:ext cx="2032143" cy="379991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36116" y="21853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管理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66443" y="2688220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监控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6443" y="4581528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事务管理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66443" y="3326306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统计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66443" y="3953962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限流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66443" y="5158427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…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3630807" y="2586346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3613245" y="3229927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下箭头 61"/>
            <p:cNvSpPr/>
            <p:nvPr/>
          </p:nvSpPr>
          <p:spPr>
            <a:xfrm>
              <a:off x="3630807" y="3882940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>
              <a:off x="3630807" y="4587228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上下箭头 63"/>
            <p:cNvSpPr/>
            <p:nvPr/>
          </p:nvSpPr>
          <p:spPr>
            <a:xfrm>
              <a:off x="6151962" y="5123725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下箭头 64"/>
            <p:cNvSpPr/>
            <p:nvPr/>
          </p:nvSpPr>
          <p:spPr>
            <a:xfrm rot="10800000">
              <a:off x="5384521" y="454454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下箭头 65"/>
            <p:cNvSpPr/>
            <p:nvPr/>
          </p:nvSpPr>
          <p:spPr>
            <a:xfrm rot="10800000">
              <a:off x="6953804" y="4536454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 rot="10800000">
              <a:off x="8589808" y="454454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下箭头 67"/>
            <p:cNvSpPr/>
            <p:nvPr/>
          </p:nvSpPr>
          <p:spPr>
            <a:xfrm rot="10800000">
              <a:off x="5392479" y="2498787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下箭头 68"/>
            <p:cNvSpPr/>
            <p:nvPr/>
          </p:nvSpPr>
          <p:spPr>
            <a:xfrm rot="10800000">
              <a:off x="6979465" y="2508613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 rot="10800000">
              <a:off x="8611566" y="249878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1" name="罐形 70"/>
            <p:cNvSpPr/>
            <p:nvPr/>
          </p:nvSpPr>
          <p:spPr>
            <a:xfrm>
              <a:off x="4237521" y="6275697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3" name="罐形 72"/>
            <p:cNvSpPr/>
            <p:nvPr/>
          </p:nvSpPr>
          <p:spPr>
            <a:xfrm>
              <a:off x="5915268" y="6294082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罐形 74"/>
            <p:cNvSpPr/>
            <p:nvPr/>
          </p:nvSpPr>
          <p:spPr>
            <a:xfrm>
              <a:off x="7572026" y="6294082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上下箭头 77"/>
            <p:cNvSpPr/>
            <p:nvPr/>
          </p:nvSpPr>
          <p:spPr>
            <a:xfrm>
              <a:off x="4448126" y="5870025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上下箭头 78"/>
            <p:cNvSpPr/>
            <p:nvPr/>
          </p:nvSpPr>
          <p:spPr>
            <a:xfrm>
              <a:off x="6140309" y="5884682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上下箭头 79"/>
            <p:cNvSpPr/>
            <p:nvPr/>
          </p:nvSpPr>
          <p:spPr>
            <a:xfrm>
              <a:off x="7787561" y="5878712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9113" y="930989"/>
              <a:ext cx="2226830" cy="4394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Application(Java)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上下箭头 83"/>
            <p:cNvSpPr/>
            <p:nvPr/>
          </p:nvSpPr>
          <p:spPr>
            <a:xfrm>
              <a:off x="6140309" y="1340251"/>
              <a:ext cx="406116" cy="820431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err="1">
            <a:solidFill>
              <a:srgbClr val="000000"/>
            </a:solidFill>
            <a:highlight>
              <a:srgbClr val="D4D4D4"/>
            </a:highlight>
            <a:latin typeface="Microsoft YaHei" charset="0"/>
            <a:ea typeface="Microsoft YaHei" charset="0"/>
            <a:cs typeface="Microsoft YaHei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A1A1A1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51409</TotalTime>
  <Pages>0</Pages>
  <Words>3374</Words>
  <Characters>0</Characters>
  <Application>Microsoft Macintosh PowerPoint</Application>
  <DocSecurity>0</DocSecurity>
  <PresentationFormat>35 毫米幻灯片</PresentationFormat>
  <Lines>0</Lines>
  <Paragraphs>1321</Paragraphs>
  <Slides>46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Avenir LT 45 Book</vt:lpstr>
      <vt:lpstr>Avenir LT 65 Medium</vt:lpstr>
      <vt:lpstr>Calibri</vt:lpstr>
      <vt:lpstr>Microsoft YaHei</vt:lpstr>
      <vt:lpstr>Monaco</vt:lpstr>
      <vt:lpstr>Verdana</vt:lpstr>
      <vt:lpstr>Wingdings</vt:lpstr>
      <vt:lpstr>方正兰亭中黑_GBK</vt:lpstr>
      <vt:lpstr>宋体</vt:lpstr>
      <vt:lpstr>微软雅黑</vt:lpstr>
      <vt:lpstr>Arial</vt:lpstr>
      <vt:lpstr>Office 主题​​</vt:lpstr>
      <vt:lpstr>PowerPoint 演示文稿</vt:lpstr>
      <vt:lpstr>大纲</vt:lpstr>
      <vt:lpstr>大纲</vt:lpstr>
      <vt:lpstr>业务痛点</vt:lpstr>
      <vt:lpstr>数据切分原则</vt:lpstr>
      <vt:lpstr>业内解决方案</vt:lpstr>
      <vt:lpstr>结论</vt:lpstr>
      <vt:lpstr>大纲</vt:lpstr>
      <vt:lpstr>整体架构图</vt:lpstr>
      <vt:lpstr>JDBC 规范改写</vt:lpstr>
      <vt:lpstr>SQL解析</vt:lpstr>
      <vt:lpstr>部署图</vt:lpstr>
      <vt:lpstr>大纲</vt:lpstr>
      <vt:lpstr>分片数据源声明</vt:lpstr>
      <vt:lpstr>读写分离</vt:lpstr>
      <vt:lpstr>读数据负载均衡</vt:lpstr>
      <vt:lpstr>大纲</vt:lpstr>
      <vt:lpstr>全局表</vt:lpstr>
      <vt:lpstr>全局表</vt:lpstr>
      <vt:lpstr>大纲</vt:lpstr>
      <vt:lpstr>逻辑表定义</vt:lpstr>
      <vt:lpstr>路由规则</vt:lpstr>
      <vt:lpstr>多租户</vt:lpstr>
      <vt:lpstr>逻辑表ER分片</vt:lpstr>
      <vt:lpstr>逻辑表路由</vt:lpstr>
      <vt:lpstr>并行执行SQL</vt:lpstr>
      <vt:lpstr>大纲</vt:lpstr>
      <vt:lpstr>全局序列号</vt:lpstr>
      <vt:lpstr>大纲</vt:lpstr>
      <vt:lpstr>聚合函数</vt:lpstr>
      <vt:lpstr>排序和分组</vt:lpstr>
      <vt:lpstr>大纲</vt:lpstr>
      <vt:lpstr>Best Efforts 1PC MultipleDataSourceTransaction</vt:lpstr>
      <vt:lpstr>柔性事务最大努力送</vt:lpstr>
      <vt:lpstr>TCC分布式事务</vt:lpstr>
      <vt:lpstr>大纲</vt:lpstr>
      <vt:lpstr>横向等积扩容</vt:lpstr>
      <vt:lpstr>横向翻倍扩容 -- 两库四表</vt:lpstr>
      <vt:lpstr>横向翻倍扩容 -- 四库八表</vt:lpstr>
      <vt:lpstr>横向翻倍扩容 -- 八库十六表</vt:lpstr>
      <vt:lpstr>大纲</vt:lpstr>
      <vt:lpstr>SQL限流</vt:lpstr>
      <vt:lpstr>大纲</vt:lpstr>
      <vt:lpstr>数据库连接监控</vt:lpstr>
      <vt:lpstr>SQL执行监控与统计</vt:lpstr>
      <vt:lpstr>PowerPoint 演示文稿</vt:lpstr>
    </vt:vector>
  </TitlesOfParts>
  <Company>Admin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王科</dc:creator>
  <cp:lastModifiedBy>Microsoft Office 用户</cp:lastModifiedBy>
  <cp:revision>1871</cp:revision>
  <dcterms:created xsi:type="dcterms:W3CDTF">2012-03-08T23:23:00Z</dcterms:created>
  <dcterms:modified xsi:type="dcterms:W3CDTF">2017-01-20T05:54:14Z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