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2" r:id="rId1"/>
  </p:sldMasterIdLst>
  <p:notesMasterIdLst>
    <p:notesMasterId r:id="rId47"/>
  </p:notesMasterIdLst>
  <p:handoutMasterIdLst>
    <p:handoutMasterId r:id="rId48"/>
  </p:handoutMasterIdLst>
  <p:sldIdLst>
    <p:sldId id="458" r:id="rId2"/>
    <p:sldId id="459" r:id="rId3"/>
    <p:sldId id="461" r:id="rId4"/>
    <p:sldId id="460" r:id="rId5"/>
    <p:sldId id="464" r:id="rId6"/>
    <p:sldId id="463" r:id="rId7"/>
    <p:sldId id="465" r:id="rId8"/>
    <p:sldId id="466" r:id="rId9"/>
    <p:sldId id="457" r:id="rId10"/>
    <p:sldId id="474" r:id="rId11"/>
    <p:sldId id="473" r:id="rId12"/>
    <p:sldId id="467" r:id="rId13"/>
    <p:sldId id="468" r:id="rId14"/>
    <p:sldId id="469" r:id="rId15"/>
    <p:sldId id="470" r:id="rId16"/>
    <p:sldId id="471" r:id="rId17"/>
    <p:sldId id="472" r:id="rId18"/>
    <p:sldId id="454" r:id="rId19"/>
    <p:sldId id="475" r:id="rId20"/>
    <p:sldId id="476" r:id="rId21"/>
    <p:sldId id="477" r:id="rId22"/>
    <p:sldId id="481" r:id="rId23"/>
    <p:sldId id="478" r:id="rId24"/>
    <p:sldId id="497" r:id="rId25"/>
    <p:sldId id="479" r:id="rId26"/>
    <p:sldId id="482" r:id="rId27"/>
    <p:sldId id="488" r:id="rId28"/>
    <p:sldId id="483" r:id="rId29"/>
    <p:sldId id="489" r:id="rId30"/>
    <p:sldId id="490" r:id="rId31"/>
    <p:sldId id="484" r:id="rId32"/>
    <p:sldId id="491" r:id="rId33"/>
    <p:sldId id="496" r:id="rId34"/>
    <p:sldId id="495" r:id="rId35"/>
    <p:sldId id="485" r:id="rId36"/>
    <p:sldId id="502" r:id="rId37"/>
    <p:sldId id="494" r:id="rId38"/>
    <p:sldId id="504" r:id="rId39"/>
    <p:sldId id="505" r:id="rId40"/>
    <p:sldId id="486" r:id="rId41"/>
    <p:sldId id="492" r:id="rId42"/>
    <p:sldId id="487" r:id="rId43"/>
    <p:sldId id="498" r:id="rId44"/>
    <p:sldId id="499" r:id="rId45"/>
    <p:sldId id="500" r:id="rId46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FFFFFF"/>
    <a:srgbClr val="FA0095"/>
    <a:srgbClr val="F534A7"/>
    <a:srgbClr val="F20090"/>
    <a:srgbClr val="E4007F"/>
    <a:srgbClr val="F17DBE"/>
    <a:srgbClr val="EA008B"/>
    <a:srgbClr val="FF21A5"/>
    <a:srgbClr val="D5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3" autoAdjust="0"/>
    <p:restoredTop sz="79196" autoAdjust="0"/>
  </p:normalViewPr>
  <p:slideViewPr>
    <p:cSldViewPr>
      <p:cViewPr>
        <p:scale>
          <a:sx n="70" d="100"/>
          <a:sy n="70" d="100"/>
        </p:scale>
        <p:origin x="1432" y="272"/>
      </p:cViewPr>
      <p:guideLst>
        <p:guide orient="horz" pos="2159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30FF60-3BD2-0644-9C93-B3C403706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84A8C35-CC81-3640-AC68-7543DACA37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157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6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93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3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参考方案如下：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TDDL</a:t>
            </a: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MyCat</a:t>
            </a:r>
            <a:endParaRPr lang="zh-CN" alt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1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fdbparder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倍</a:t>
            </a:r>
          </a:p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jsqlparser</a:t>
            </a:r>
            <a:r>
              <a:rPr kumimoji="1" lang="zh-CN" altLang="en-US" dirty="0" smtClean="0"/>
              <a:t>快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3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database-type</a:t>
            </a:r>
            <a:r>
              <a:rPr kumimoji="1" lang="zh-CN" altLang="en-US" dirty="0" smtClean="0"/>
              <a:t>数据类型：目前只支持</a:t>
            </a:r>
            <a:r>
              <a:rPr kumimoji="1" lang="en-US" altLang="zh-CN" dirty="0" smtClean="0"/>
              <a:t>PostgreSQL</a:t>
            </a:r>
            <a:r>
              <a:rPr kumimoji="1" lang="zh-CN" altLang="en-US" dirty="0" smtClean="0"/>
              <a:t>，不写默认就是</a:t>
            </a:r>
            <a:r>
              <a:rPr kumimoji="1" lang="en-US" altLang="zh-CN" dirty="0" smtClean="0"/>
              <a:t>PG</a:t>
            </a:r>
            <a:endParaRPr kumimoji="1" lang="zh-CN" altLang="en-US" dirty="0" smtClean="0"/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读数据库负载均衡配置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，默认</a:t>
            </a:r>
            <a:r>
              <a:rPr kumimoji="1" lang="en-US" altLang="zh-CN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only-write</a:t>
            </a:r>
            <a:r>
              <a:rPr kumimoji="1" lang="zh-CN" altLang="en-US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宋体" charset="0"/>
              </a:rPr>
              <a:t>。每一个数据分片都不一样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是数据库参与只读的权重</a:t>
            </a:r>
          </a:p>
          <a:p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pool-size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可以为每个数据分片指定线程池大小和等待线程超时时间</a:t>
            </a:r>
          </a:p>
          <a:p>
            <a:endParaRPr lang="zh-CN" altLang="en-US" i="1" dirty="0" smtClean="0">
              <a:solidFill>
                <a:srgbClr val="7F007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8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不需要处理，只针对</a:t>
            </a:r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17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Primary-key</a:t>
            </a:r>
            <a:r>
              <a:rPr kumimoji="1" lang="zh-CN" altLang="en-US" dirty="0" smtClean="0"/>
              <a:t>表中的主键</a:t>
            </a:r>
          </a:p>
          <a:p>
            <a:r>
              <a:rPr kumimoji="1" lang="en-US" altLang="zh-CN" dirty="0" smtClean="0"/>
              <a:t>Foreign-key</a:t>
            </a:r>
            <a:r>
              <a:rPr kumimoji="1" lang="zh-CN" altLang="en-US" dirty="0" smtClean="0"/>
              <a:t>表外键，也是父表的主键</a:t>
            </a:r>
          </a:p>
          <a:p>
            <a:r>
              <a:rPr kumimoji="1" lang="en-US" altLang="zh-CN" dirty="0" smtClean="0"/>
              <a:t>table-postfixes</a:t>
            </a:r>
            <a:r>
              <a:rPr kumimoji="1" lang="zh-CN" altLang="en-US" dirty="0" smtClean="0"/>
              <a:t>表后缀名枚举集合，逻辑表和所有子表的命名规范都按照这个规则来设定</a:t>
            </a:r>
          </a:p>
          <a:p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逻辑表的数据库路由规则</a:t>
            </a:r>
          </a:p>
          <a:p>
            <a:r>
              <a:rPr lang="ro-RO" altLang="zh-CN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1200" dirty="0" err="1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zh-CN" altLang="en-US" sz="1200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逻辑表的实际表路由规则</a:t>
            </a:r>
          </a:p>
          <a:p>
            <a:r>
              <a:rPr kumimoji="1" lang="zh-CN" altLang="en-US" dirty="0" smtClean="0"/>
              <a:t>所有子表都使用主表的路由规则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0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-columns</a:t>
            </a:r>
            <a:r>
              <a:rPr kumimoji="1" lang="zh-CN" altLang="en-US" dirty="0" smtClean="0"/>
              <a:t>路由字段，需要和逻辑表匹配（即逻辑表中包含此字段，否则获取不到路由值）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8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2013/12/27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A8C35-CC81-3640-AC68-7543DACA3765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30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901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916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90337" y="274643"/>
            <a:ext cx="260389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646" y="274643"/>
            <a:ext cx="764024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48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4C62C720-E733-6947-B6E4-2F49C740C2FB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1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9E6A19F6-584B-E344-A075-3B434E16E983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38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83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8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8646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72162" y="1600205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5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04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37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4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1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142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5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8981-8E6B-EA40-B0F9-1A62C4C31B1D}" type="datetime1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EFF2-6644-F748-B172-B12E4B6D2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5" r:id="rId12"/>
    <p:sldLayoutId id="2147484507" r:id="rId13"/>
    <p:sldLayoutId id="2147484508" r:id="rId14"/>
    <p:sldLayoutId id="214748451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406246" y="2420538"/>
            <a:ext cx="5762640" cy="216099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数据路由</a:t>
            </a:r>
          </a:p>
          <a:p>
            <a:pPr algn="ctr"/>
            <a:r>
              <a:rPr kumimoji="1" lang="en-US" altLang="zh-CN" sz="5400" b="1" dirty="0">
                <a:solidFill>
                  <a:srgbClr val="F20090"/>
                </a:solidFill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sz="5400" b="1" dirty="0">
              <a:solidFill>
                <a:srgbClr val="F2009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0259" y="566202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ED19D3E-D491-AE4E-85FC-CF2CDC6277CB}" type="datetime4">
              <a:rPr kumimoji="1"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2016年6月22日星期三</a:t>
            </a:fld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规范改写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846906" y="763779"/>
            <a:ext cx="6160194" cy="4704121"/>
            <a:chOff x="4097649" y="1051911"/>
            <a:chExt cx="6160194" cy="4704121"/>
          </a:xfrm>
        </p:grpSpPr>
        <p:sp>
          <p:nvSpPr>
            <p:cNvPr id="11" name="矩形 10"/>
            <p:cNvSpPr/>
            <p:nvPr/>
          </p:nvSpPr>
          <p:spPr>
            <a:xfrm>
              <a:off x="5719764" y="1051911"/>
              <a:ext cx="2845987" cy="60787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ShardingDataSource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9764" y="2348505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ShardingConnection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97649" y="3684168"/>
              <a:ext cx="2845987" cy="5982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ShardingStatment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856" y="3684168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ShardingPreparedStatment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63830" y="5157792"/>
              <a:ext cx="2845987" cy="59824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ShardingResultSet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7" name="直线箭头连接符 16"/>
            <p:cNvCxnSpPr>
              <a:stCxn id="11" idx="2"/>
              <a:endCxn id="12" idx="0"/>
            </p:cNvCxnSpPr>
            <p:nvPr/>
          </p:nvCxnSpPr>
          <p:spPr>
            <a:xfrm>
              <a:off x="7142758" y="1659785"/>
              <a:ext cx="0" cy="6887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2" idx="2"/>
              <a:endCxn id="13" idx="0"/>
            </p:cNvCxnSpPr>
            <p:nvPr/>
          </p:nvCxnSpPr>
          <p:spPr>
            <a:xfrm flipH="1">
              <a:off x="5520643" y="2946745"/>
              <a:ext cx="1622115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2" idx="2"/>
              <a:endCxn id="14" idx="0"/>
            </p:cNvCxnSpPr>
            <p:nvPr/>
          </p:nvCxnSpPr>
          <p:spPr>
            <a:xfrm>
              <a:off x="7142758" y="2946745"/>
              <a:ext cx="1692092" cy="7374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3" idx="2"/>
              <a:endCxn id="15" idx="0"/>
            </p:cNvCxnSpPr>
            <p:nvPr/>
          </p:nvCxnSpPr>
          <p:spPr>
            <a:xfrm>
              <a:off x="5520643" y="4282408"/>
              <a:ext cx="1766181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4" idx="2"/>
              <a:endCxn id="15" idx="0"/>
            </p:cNvCxnSpPr>
            <p:nvPr/>
          </p:nvCxnSpPr>
          <p:spPr>
            <a:xfrm flipH="1">
              <a:off x="7286824" y="4282408"/>
              <a:ext cx="1548026" cy="8753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flipH="1">
              <a:off x="6690346" y="1844274"/>
              <a:ext cx="904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获取连接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395609" y="3187453"/>
              <a:ext cx="16730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创建无参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7426673" y="3187453"/>
              <a:ext cx="1607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创建有参</a:t>
              </a:r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语句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6690346" y="4667550"/>
              <a:ext cx="11713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合并结果集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1245" y="1052543"/>
            <a:ext cx="55125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JDBC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规范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获取连接都会创建一个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SQLStatement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获取入参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替换表名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追加查询列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合并结果集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6" y="202605"/>
            <a:ext cx="4224058" cy="633207"/>
          </a:xfrm>
        </p:spPr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245" y="1052543"/>
            <a:ext cx="601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alibaba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druid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解析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访问者模式（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Visitor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）遍历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，并收集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相关参数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SelectVisitor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InsertVisitor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UpdateVisitor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DeleteVisitor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88615" y="2170118"/>
            <a:ext cx="69505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StatementParser(sql).accept(SQLASTVisitor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注入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访问者</a:t>
            </a: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-------------------------------------------------------------------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重载访问方法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boolean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visit(final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XXX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x) {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super.visit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(x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);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6611" y="3818444"/>
            <a:ext cx="9762765" cy="244912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7454" y="4355657"/>
            <a:ext cx="9025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(salary)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compy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,?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group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dept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1488080" y="3933231"/>
            <a:ext cx="25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875020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701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40600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28756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6115386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7808721" y="4450002"/>
            <a:ext cx="0" cy="69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81579" y="3937314"/>
            <a:ext cx="21423" cy="121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541850" y="4894841"/>
            <a:ext cx="1277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2967432" y="4876553"/>
            <a:ext cx="663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429584" y="4905567"/>
            <a:ext cx="822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187420" y="4894841"/>
            <a:ext cx="1549268" cy="10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7808721" y="4876553"/>
            <a:ext cx="1800825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flipH="1">
            <a:off x="1739974" y="4791547"/>
            <a:ext cx="90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3126915" y="4791547"/>
            <a:ext cx="2887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4575303" y="4832951"/>
            <a:ext cx="610161" cy="30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 flipH="1">
            <a:off x="6591313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条件列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8336276" y="4832951"/>
            <a:ext cx="8396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分组列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V="1">
            <a:off x="1541850" y="4141998"/>
            <a:ext cx="8067696" cy="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4522133" y="4006315"/>
            <a:ext cx="1974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收集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语句的元数据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组 63"/>
          <p:cNvGrpSpPr/>
          <p:nvPr/>
        </p:nvGrpSpPr>
        <p:grpSpPr>
          <a:xfrm>
            <a:off x="2292319" y="5220110"/>
            <a:ext cx="7677392" cy="930310"/>
            <a:chOff x="2046081" y="3640085"/>
            <a:chExt cx="7677392" cy="930310"/>
          </a:xfrm>
        </p:grpSpPr>
        <p:sp>
          <p:nvSpPr>
            <p:cNvPr id="65" name="文本框 64"/>
            <p:cNvSpPr txBox="1"/>
            <p:nvPr/>
          </p:nvSpPr>
          <p:spPr>
            <a:xfrm>
              <a:off x="2046081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列元数据信息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聚合信息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35038" y="364008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表名</a:t>
              </a: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zh-CN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查询条件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1797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34516" y="3647065"/>
              <a:ext cx="2088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Limit</a:t>
              </a:r>
              <a:endPara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lnSpc>
                  <a:spcPct val="150000"/>
                </a:lnSpc>
                <a:buFont typeface="Wingdings" charset="2"/>
                <a:buChar char="n"/>
              </a:pPr>
              <a:r>
                <a:rPr kumimoji="1"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distinct</a:t>
              </a:r>
              <a:endParaRPr kumimoji="1"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89654" y="5288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主要收集的内容：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6326213" y="146702"/>
            <a:ext cx="3787798" cy="1625539"/>
            <a:chOff x="6326213" y="146702"/>
            <a:chExt cx="3787798" cy="1625539"/>
          </a:xfrm>
        </p:grpSpPr>
        <p:sp>
          <p:nvSpPr>
            <p:cNvPr id="7" name="矩形 6"/>
            <p:cNvSpPr/>
            <p:nvPr/>
          </p:nvSpPr>
          <p:spPr>
            <a:xfrm>
              <a:off x="6367401" y="1355685"/>
              <a:ext cx="3746610" cy="416556"/>
            </a:xfrm>
            <a:prstGeom prst="rect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解析引擎比较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850298" y="930059"/>
              <a:ext cx="1260578" cy="4238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04370" y="481168"/>
              <a:ext cx="1249061" cy="872730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1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7400" y="712172"/>
              <a:ext cx="1236971" cy="6482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7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804072" y="532394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fdbparser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741309" y="146702"/>
              <a:ext cx="77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druid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6213" y="285767"/>
              <a:ext cx="1295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JSqlParser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罐形 19"/>
          <p:cNvSpPr/>
          <p:nvPr/>
        </p:nvSpPr>
        <p:spPr>
          <a:xfrm>
            <a:off x="7860624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0173"/>
              </p:ext>
            </p:extLst>
          </p:nvPr>
        </p:nvGraphicFramePr>
        <p:xfrm>
          <a:off x="8004691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50831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6638556" y="1214507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0706"/>
              </p:ext>
            </p:extLst>
          </p:nvPr>
        </p:nvGraphicFramePr>
        <p:xfrm>
          <a:off x="6782623" y="1853612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328763" y="30381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部署图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543" y="1556144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544" y="1556142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228" y="1661210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6081" y="1661209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543" y="3846656"/>
            <a:ext cx="2341967" cy="174728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544" y="3846654"/>
            <a:ext cx="397076" cy="174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应用系统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228" y="3951722"/>
            <a:ext cx="882853" cy="153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6081" y="3951721"/>
            <a:ext cx="810821" cy="153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5287566" y="121573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5382"/>
              </p:ext>
            </p:extLst>
          </p:nvPr>
        </p:nvGraphicFramePr>
        <p:xfrm>
          <a:off x="5431633" y="1916307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151894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Anders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Eryan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77773" y="30393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7874420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8875"/>
              </p:ext>
            </p:extLst>
          </p:nvPr>
        </p:nvGraphicFramePr>
        <p:xfrm>
          <a:off x="8018487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564627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罐形 25"/>
          <p:cNvSpPr/>
          <p:nvPr/>
        </p:nvSpPr>
        <p:spPr>
          <a:xfrm>
            <a:off x="6652352" y="4109594"/>
            <a:ext cx="1872858" cy="2050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128"/>
              </p:ext>
            </p:extLst>
          </p:nvPr>
        </p:nvGraphicFramePr>
        <p:xfrm>
          <a:off x="6796419" y="4748699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342559" y="5933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罐形 28"/>
          <p:cNvSpPr/>
          <p:nvPr/>
        </p:nvSpPr>
        <p:spPr>
          <a:xfrm>
            <a:off x="5301362" y="4097056"/>
            <a:ext cx="1872858" cy="20506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9470"/>
              </p:ext>
            </p:extLst>
          </p:nvPr>
        </p:nvGraphicFramePr>
        <p:xfrm>
          <a:off x="5445429" y="4736161"/>
          <a:ext cx="1584724" cy="11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"/>
                <a:gridCol w="582740"/>
                <a:gridCol w="792362"/>
              </a:tblGrid>
              <a:tr h="201556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Azen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157147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Eric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Own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5078">
                <a:tc>
                  <a:txBody>
                    <a:bodyPr/>
                    <a:lstStyle/>
                    <a:p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991569" y="5920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endParaRPr kumimoji="1" lang="zh-CN" alt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2739623" y="2209902"/>
            <a:ext cx="2547943" cy="2198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9" idx="3"/>
          </p:cNvCxnSpPr>
          <p:nvPr/>
        </p:nvCxnSpPr>
        <p:spPr>
          <a:xfrm>
            <a:off x="2856902" y="2429781"/>
            <a:ext cx="2480893" cy="2728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14" idx="2"/>
          </p:cNvCxnSpPr>
          <p:nvPr/>
        </p:nvCxnSpPr>
        <p:spPr>
          <a:xfrm flipV="1">
            <a:off x="2888672" y="2241075"/>
            <a:ext cx="2398894" cy="2507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3"/>
          </p:cNvCxnSpPr>
          <p:nvPr/>
        </p:nvCxnSpPr>
        <p:spPr>
          <a:xfrm>
            <a:off x="2856902" y="4720293"/>
            <a:ext cx="2430663" cy="40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分片数据源声明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316" y="1123944"/>
            <a:ext cx="929225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shardingDataSource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database-type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“PostgreSQL” </a:t>
            </a:r>
            <a:r>
              <a:rPr lang="en-US" altLang="zh-CN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i="1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i="1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"p0"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"weight"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ds01"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ds02"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p1”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"cycle"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“ds1”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“ds11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“ds12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“p2”</a:t>
            </a:r>
            <a:r>
              <a:rPr lang="en-US" altLang="zh-CN" i="1" dirty="0" smtClean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read-strategy</a:t>
            </a:r>
            <a:r>
              <a:rPr lang="en-US" altLang="zh-CN" i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”weight-x"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pddl:master-data-source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“ds2</a:t>
            </a:r>
            <a:r>
              <a:rPr lang="zh-CN" altLang="en-US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 weight 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=“200”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	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ds21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"200" </a:t>
            </a:r>
            <a:r>
              <a:rPr lang="en-US" altLang="zh-CN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pddl:slave-data-source</a:t>
            </a:r>
            <a:r>
              <a:rPr lang="en-US" altLang="zh-CN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ref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ds22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weight</a:t>
            </a:r>
            <a:r>
              <a:rPr lang="en-US" altLang="zh-CN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"400" </a:t>
            </a:r>
            <a:r>
              <a:rPr lang="en-US" altLang="zh-CN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en-US" altLang="zh-CN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pddl:data-source-partitions</a:t>
            </a:r>
            <a:r>
              <a:rPr lang="en-US" altLang="zh-CN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en-US" altLang="zh-CN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pddl:data-source</a:t>
            </a:r>
            <a:r>
              <a:rPr lang="en-US" altLang="zh-CN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读写分离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553630" y="519208"/>
            <a:ext cx="5273613" cy="6005997"/>
            <a:chOff x="4553630" y="519208"/>
            <a:chExt cx="5273613" cy="6005997"/>
          </a:xfrm>
        </p:grpSpPr>
        <p:sp>
          <p:nvSpPr>
            <p:cNvPr id="34" name="罐形 33"/>
            <p:cNvSpPr/>
            <p:nvPr/>
          </p:nvSpPr>
          <p:spPr>
            <a:xfrm>
              <a:off x="8360665" y="5553917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60478" y="2139289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类型解析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53630" y="2954743"/>
              <a:ext cx="1849185" cy="1937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insert/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>
                  <a:latin typeface="Microsoft YaHei" charset="0"/>
                  <a:ea typeface="Microsoft YaHei" charset="0"/>
                  <a:cs typeface="Microsoft YaHei" charset="0"/>
                </a:rPr>
                <a:t>u</a:t>
              </a:r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pdate/</a:t>
              </a:r>
              <a:endParaRPr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delete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2786" y="2954743"/>
              <a:ext cx="2623068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62044" y="1346926"/>
              <a:ext cx="4605375" cy="51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Sharding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630" y="519208"/>
              <a:ext cx="4612223" cy="504231"/>
            </a:xfrm>
            <a:prstGeom prst="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上下箭头 26"/>
            <p:cNvSpPr/>
            <p:nvPr/>
          </p:nvSpPr>
          <p:spPr>
            <a:xfrm>
              <a:off x="6611049" y="905247"/>
              <a:ext cx="427641" cy="55665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6611049" y="1852856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5250287" y="2658285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567713" y="2647012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罐形 31"/>
            <p:cNvSpPr/>
            <p:nvPr/>
          </p:nvSpPr>
          <p:spPr>
            <a:xfrm>
              <a:off x="4659135" y="5572600"/>
              <a:ext cx="2680109" cy="95260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主库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7627376" y="5562928"/>
              <a:ext cx="1466578" cy="95260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从库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 rot="20138995">
              <a:off x="8153170" y="4657151"/>
              <a:ext cx="681542" cy="103227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40919" y="4786741"/>
              <a:ext cx="30970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决策 23"/>
            <p:cNvSpPr/>
            <p:nvPr/>
          </p:nvSpPr>
          <p:spPr>
            <a:xfrm>
              <a:off x="6401165" y="3720576"/>
              <a:ext cx="2906309" cy="118422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Connection</a:t>
              </a:r>
              <a:r>
                <a:rPr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. </a:t>
              </a:r>
              <a:r>
                <a:rPr lang="en-US" altLang="zh-CN" sz="1100" dirty="0" err="1">
                  <a:latin typeface="Microsoft YaHei" charset="0"/>
                  <a:ea typeface="Microsoft YaHei" charset="0"/>
                  <a:cs typeface="Microsoft YaHei" charset="0"/>
                </a:rPr>
                <a:t>getAutoCommit</a:t>
              </a:r>
              <a:r>
                <a:rPr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()</a:t>
              </a:r>
              <a:endParaRPr kumimoji="1" lang="zh-CN" altLang="en-US" sz="11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7612405" y="3424921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 rot="1545919">
              <a:off x="6510496" y="4525921"/>
              <a:ext cx="681542" cy="1164596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62980" y="4801304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F</a:t>
              </a:r>
              <a:endPara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106221" y="4862518"/>
              <a:ext cx="681542" cy="812574"/>
            </a:xfrm>
            <a:prstGeom prst="downArrow">
              <a:avLst>
                <a:gd name="adj1" fmla="val 43834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1655" y="1401031"/>
            <a:ext cx="4160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对于业务传入的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做类型解析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操作则使用主库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操作判断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AutoCommit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说明开启了事务，需要使用主库读取数据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则根据读的负载均衡策略并发读取数据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读数据负载均衡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9422"/>
              </p:ext>
            </p:extLst>
          </p:nvPr>
        </p:nvGraphicFramePr>
        <p:xfrm>
          <a:off x="4090500" y="5295763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6020655" y="5304044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249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257"/>
              </p:ext>
            </p:extLst>
          </p:nvPr>
        </p:nvGraphicFramePr>
        <p:xfrm>
          <a:off x="7950810" y="5304028"/>
          <a:ext cx="192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52"/>
                <a:gridCol w="641152"/>
                <a:gridCol w="641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线连接符 24"/>
          <p:cNvCxnSpPr/>
          <p:nvPr/>
        </p:nvCxnSpPr>
        <p:spPr>
          <a:xfrm>
            <a:off x="4090500" y="4734473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9868378" y="4778110"/>
            <a:ext cx="0" cy="14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013956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944111" y="5689190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090500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020655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938223" y="5898228"/>
            <a:ext cx="1930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063005" y="4950572"/>
            <a:ext cx="5801054" cy="7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6214790" y="4778110"/>
            <a:ext cx="17133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随机整数范围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324744" y="5831763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罐形 41"/>
          <p:cNvSpPr/>
          <p:nvPr/>
        </p:nvSpPr>
        <p:spPr>
          <a:xfrm>
            <a:off x="6249010" y="5831486"/>
            <a:ext cx="1466578" cy="76668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slave2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罐形 42"/>
          <p:cNvSpPr/>
          <p:nvPr/>
        </p:nvSpPr>
        <p:spPr>
          <a:xfrm>
            <a:off x="8189224" y="583148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master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5090" y="4343828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new Random() 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nextInt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(450)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274425" y="419219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5535" y="964288"/>
            <a:ext cx="4148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AtomicLong.getAndIncrement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 flipH="1">
            <a:off x="1853457" y="1387392"/>
            <a:ext cx="1380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轮询数范围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587317" y="1866270"/>
            <a:ext cx="3832872" cy="2089686"/>
            <a:chOff x="2992521" y="2068127"/>
            <a:chExt cx="3832872" cy="2089686"/>
          </a:xfrm>
        </p:grpSpPr>
        <p:sp>
          <p:nvSpPr>
            <p:cNvPr id="70" name="罐形 69"/>
            <p:cNvSpPr/>
            <p:nvPr/>
          </p:nvSpPr>
          <p:spPr>
            <a:xfrm>
              <a:off x="2992521" y="2299240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罐形 68"/>
            <p:cNvSpPr/>
            <p:nvPr/>
          </p:nvSpPr>
          <p:spPr>
            <a:xfrm>
              <a:off x="4215704" y="3391124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罐形 66"/>
            <p:cNvSpPr/>
            <p:nvPr/>
          </p:nvSpPr>
          <p:spPr>
            <a:xfrm>
              <a:off x="5358815" y="2313689"/>
              <a:ext cx="1466578" cy="76668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slave1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49937" y="2068127"/>
              <a:ext cx="1398114" cy="13981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 flipH="1">
              <a:off x="5286837" y="2430877"/>
              <a:ext cx="94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flipH="1">
              <a:off x="4796709" y="3140868"/>
              <a:ext cx="75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 flipH="1">
              <a:off x="4335410" y="2386664"/>
              <a:ext cx="38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76" name="直线连接符 75"/>
            <p:cNvCxnSpPr/>
            <p:nvPr/>
          </p:nvCxnSpPr>
          <p:spPr>
            <a:xfrm flipH="1">
              <a:off x="4307481" y="2792483"/>
              <a:ext cx="598156" cy="322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flipH="1" flipV="1">
              <a:off x="4927401" y="2780703"/>
              <a:ext cx="585939" cy="379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10716" y="2454206"/>
              <a:ext cx="676555" cy="676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84" name="直线连接符 83"/>
            <p:cNvCxnSpPr>
              <a:endCxn id="47" idx="0"/>
            </p:cNvCxnSpPr>
            <p:nvPr/>
          </p:nvCxnSpPr>
          <p:spPr>
            <a:xfrm>
              <a:off x="4948993" y="2090007"/>
              <a:ext cx="1" cy="38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269041" y="4880108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将每个数据库权重值相加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0~450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之间随机整数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判断随机数所属的区域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返回该区域数据源实例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4122" y="2687761"/>
            <a:ext cx="4775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主数据库可选参与读负载均衡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将每个数据库按顺序编号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0~2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放在数组中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自增数取模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获取余数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根据余数返回该数据源实例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22" y="227647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轮询策略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33" y="446535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权重策略</a:t>
            </a:r>
            <a:endParaRPr kumimoji="1"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62575"/>
              </p:ext>
            </p:extLst>
          </p:nvPr>
        </p:nvGraphicFramePr>
        <p:xfrm>
          <a:off x="5205449" y="159540"/>
          <a:ext cx="48362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41"/>
                <a:gridCol w="3251454"/>
              </a:tblGrid>
              <a:tr h="29524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策略名称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策略描述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4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only-write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读写操作都只使用主库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cycle-w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读操作只使用只读库，主库不参与</a:t>
                      </a:r>
                    </a:p>
                  </a:txBody>
                  <a:tcPr/>
                </a:tc>
              </a:tr>
              <a:tr h="29524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weight-w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读操作时只读库和主库都参与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244" y="1172487"/>
            <a:ext cx="5883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在每一个数据分片具有相同的静态数据称为全局表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在数据分片中直接关联业务表做查询提升执行效率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对全局表做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操作时需要应用所有数据分片上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816622" y="4222741"/>
            <a:ext cx="1885146" cy="136269"/>
          </a:xfrm>
          <a:custGeom>
            <a:avLst/>
            <a:gdLst>
              <a:gd name="T0" fmla="*/ 0 w 2584"/>
              <a:gd name="T1" fmla="*/ 104 h 108"/>
              <a:gd name="T2" fmla="*/ 100 w 2584"/>
              <a:gd name="T3" fmla="*/ 0 h 108"/>
              <a:gd name="T4" fmla="*/ 2584 w 2584"/>
              <a:gd name="T5" fmla="*/ 0 h 108"/>
              <a:gd name="T6" fmla="*/ 2524 w 2584"/>
              <a:gd name="T7" fmla="*/ 108 h 108"/>
              <a:gd name="T8" fmla="*/ 0 w 2584"/>
              <a:gd name="T9" fmla="*/ 10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108"/>
              <a:gd name="T17" fmla="*/ 2584 w 258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108">
                <a:moveTo>
                  <a:pt x="0" y="104"/>
                </a:moveTo>
                <a:lnTo>
                  <a:pt x="100" y="0"/>
                </a:lnTo>
                <a:lnTo>
                  <a:pt x="2584" y="0"/>
                </a:lnTo>
                <a:lnTo>
                  <a:pt x="2524" y="108"/>
                </a:lnTo>
                <a:lnTo>
                  <a:pt x="0" y="104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8432988" y="337915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2049460" y="5496788"/>
            <a:ext cx="2679714" cy="772694"/>
          </a:xfrm>
          <a:prstGeom prst="wedgeRoundRectCallout">
            <a:avLst>
              <a:gd name="adj1" fmla="val -22780"/>
              <a:gd name="adj2" fmla="val -9989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insert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into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id,code,name</a:t>
            </a:r>
            <a:r>
              <a:rPr kumimoji="1" lang="en-US" altLang="zh-CN" sz="1400" dirty="0">
                <a:solidFill>
                  <a:schemeClr val="tx1"/>
                </a:solidFill>
              </a:rPr>
              <a:t>)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values(102,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’600XXX’,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’YYYYY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’)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4592" y="424089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获取表名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30056" y="4210568"/>
            <a:ext cx="1404644" cy="90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SQL</a:t>
            </a:r>
            <a:r>
              <a:rPr lang="zh-CN" altLang="en-US" sz="1600" dirty="0" smtClean="0"/>
              <a:t>解析</a:t>
            </a:r>
          </a:p>
        </p:txBody>
      </p:sp>
      <p:sp>
        <p:nvSpPr>
          <p:cNvPr id="14" name="下箭头 13"/>
          <p:cNvSpPr/>
          <p:nvPr/>
        </p:nvSpPr>
        <p:spPr>
          <a:xfrm rot="16200000">
            <a:off x="3438988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059131" y="5536703"/>
            <a:ext cx="1754338" cy="553492"/>
          </a:xfrm>
          <a:prstGeom prst="wedgeRoundRectCallout">
            <a:avLst>
              <a:gd name="adj1" fmla="val -53452"/>
              <a:gd name="adj2" fmla="val -12122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TableName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: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t_stock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5253780" y="4480679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8466247" y="441838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19" name="罐形 18"/>
          <p:cNvSpPr/>
          <p:nvPr/>
        </p:nvSpPr>
        <p:spPr>
          <a:xfrm>
            <a:off x="8466247" y="5430105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5630493" y="3645099"/>
            <a:ext cx="2236193" cy="936429"/>
            <a:chOff x="5601601" y="2564604"/>
            <a:chExt cx="2236193" cy="936429"/>
          </a:xfrm>
        </p:grpSpPr>
        <p:grpSp>
          <p:nvGrpSpPr>
            <p:cNvPr id="21" name="组 20"/>
            <p:cNvGrpSpPr/>
            <p:nvPr/>
          </p:nvGrpSpPr>
          <p:grpSpPr>
            <a:xfrm>
              <a:off x="5601601" y="2584355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42" name="剪去单圆角的矩形 41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直线连接符 43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7540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8" name="剪去单圆角的矩形 37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直线连接符 39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9064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4" name="剪去单圆角的矩形 33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线连接符 35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60588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30" name="剪去单圆角的矩形 29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6211201" y="2564604"/>
              <a:ext cx="1626593" cy="916678"/>
              <a:chOff x="7838887" y="3448751"/>
              <a:chExt cx="1626593" cy="916678"/>
            </a:xfrm>
            <a:scene3d>
              <a:camera prst="orthographicFront">
                <a:rot lat="1080000" lon="17760000" rev="0"/>
              </a:camera>
              <a:lightRig rig="threePt" dir="t"/>
            </a:scene3d>
          </p:grpSpPr>
          <p:sp>
            <p:nvSpPr>
              <p:cNvPr id="26" name="剪去单圆角的矩形 25"/>
              <p:cNvSpPr/>
              <p:nvPr/>
            </p:nvSpPr>
            <p:spPr>
              <a:xfrm>
                <a:off x="7838887" y="3448751"/>
                <a:ext cx="1626593" cy="916678"/>
              </a:xfrm>
              <a:prstGeom prst="snipRoundRect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838887" y="3448810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bg1"/>
                    </a:solidFill>
                  </a:rPr>
                  <a:t>Rule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线连接符 27"/>
              <p:cNvCxnSpPr/>
              <p:nvPr/>
            </p:nvCxnSpPr>
            <p:spPr>
              <a:xfrm>
                <a:off x="7838887" y="3787364"/>
                <a:ext cx="162659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838887" y="3807453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err="1" smtClean="0">
                    <a:solidFill>
                      <a:schemeClr val="bg1"/>
                    </a:solidFill>
                  </a:rPr>
                  <a:t>t_stock</a:t>
                </a:r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=ds1,ds2,ds3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  <a:p>
                <a:r>
                  <a:rPr kumimoji="1" lang="en-US" altLang="zh-CN" sz="1200" dirty="0" smtClean="0">
                    <a:solidFill>
                      <a:schemeClr val="bg1"/>
                    </a:solidFill>
                  </a:rPr>
                  <a:t>…...</a:t>
                </a:r>
                <a:endParaRPr kumimoji="1" lang="zh-CN" altLang="en-US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Freeform 13"/>
          <p:cNvSpPr>
            <a:spLocks/>
          </p:cNvSpPr>
          <p:nvPr/>
        </p:nvSpPr>
        <p:spPr bwMode="auto">
          <a:xfrm>
            <a:off x="7520589" y="4227116"/>
            <a:ext cx="181178" cy="930676"/>
          </a:xfrm>
          <a:custGeom>
            <a:avLst/>
            <a:gdLst>
              <a:gd name="T0" fmla="*/ 12 w 95"/>
              <a:gd name="T1" fmla="*/ 928 h 928"/>
              <a:gd name="T2" fmla="*/ 95 w 95"/>
              <a:gd name="T3" fmla="*/ 772 h 928"/>
              <a:gd name="T4" fmla="*/ 95 w 95"/>
              <a:gd name="T5" fmla="*/ 0 h 928"/>
              <a:gd name="T6" fmla="*/ 0 w 95"/>
              <a:gd name="T7" fmla="*/ 112 h 928"/>
              <a:gd name="T8" fmla="*/ 0 w 95"/>
              <a:gd name="T9" fmla="*/ 91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28"/>
              <a:gd name="T17" fmla="*/ 95 w 95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28">
                <a:moveTo>
                  <a:pt x="12" y="928"/>
                </a:moveTo>
                <a:lnTo>
                  <a:pt x="95" y="772"/>
                </a:lnTo>
                <a:lnTo>
                  <a:pt x="95" y="0"/>
                </a:lnTo>
                <a:lnTo>
                  <a:pt x="0" y="112"/>
                </a:lnTo>
                <a:lnTo>
                  <a:pt x="0" y="916"/>
                </a:lnTo>
              </a:path>
            </a:pathLst>
          </a:custGeom>
          <a:solidFill>
            <a:srgbClr val="0088CC"/>
          </a:solidFill>
          <a:ln w="6350" cap="rnd">
            <a:solidFill>
              <a:srgbClr val="C6DEF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820334" y="4332081"/>
            <a:ext cx="1712680" cy="818353"/>
          </a:xfrm>
          <a:prstGeom prst="rect">
            <a:avLst/>
          </a:prstGeom>
          <a:solidFill>
            <a:srgbClr val="0088CC"/>
          </a:solidFill>
          <a:ln w="6350">
            <a:solidFill>
              <a:srgbClr val="C6DEF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51172" y="45779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表路由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线箭头连接符 48"/>
          <p:cNvCxnSpPr>
            <a:endCxn id="10" idx="2"/>
          </p:cNvCxnSpPr>
          <p:nvPr/>
        </p:nvCxnSpPr>
        <p:spPr>
          <a:xfrm flipV="1">
            <a:off x="7586081" y="3762500"/>
            <a:ext cx="846907" cy="951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43" idx="2"/>
          </p:cNvCxnSpPr>
          <p:nvPr/>
        </p:nvCxnSpPr>
        <p:spPr>
          <a:xfrm>
            <a:off x="7675619" y="4713573"/>
            <a:ext cx="790628" cy="88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44" idx="2"/>
          </p:cNvCxnSpPr>
          <p:nvPr/>
        </p:nvCxnSpPr>
        <p:spPr>
          <a:xfrm>
            <a:off x="7675619" y="4713573"/>
            <a:ext cx="790628" cy="1099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860740" y="3142402"/>
            <a:ext cx="6054477" cy="338401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256" y="4210568"/>
            <a:ext cx="1423604" cy="93067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业务代码</a:t>
            </a:r>
          </a:p>
        </p:txBody>
      </p:sp>
      <p:sp>
        <p:nvSpPr>
          <p:cNvPr id="54" name="下箭头 53"/>
          <p:cNvSpPr/>
          <p:nvPr/>
        </p:nvSpPr>
        <p:spPr>
          <a:xfrm rot="16200000">
            <a:off x="1574887" y="4484860"/>
            <a:ext cx="648297" cy="4773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245256" y="3399739"/>
            <a:ext cx="1415087" cy="553492"/>
          </a:xfrm>
          <a:prstGeom prst="wedgeRoundRectCallout">
            <a:avLst>
              <a:gd name="adj1" fmla="val -2686"/>
              <a:gd name="adj2" fmla="val 101628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Add(Stock)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335481" y="1567236"/>
            <a:ext cx="3062409" cy="1298432"/>
          </a:xfrm>
          <a:prstGeom prst="wedgeRoundRectCallout">
            <a:avLst>
              <a:gd name="adj1" fmla="val -21559"/>
              <a:gd name="adj2" fmla="val 91362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=“stock”/&gt;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pddl:global-table</a:t>
            </a:r>
            <a:r>
              <a:rPr kumimoji="1" lang="en-US" altLang="zh-CN" sz="1400" dirty="0">
                <a:solidFill>
                  <a:schemeClr val="tx1"/>
                </a:solidFill>
              </a:rPr>
              <a:t> name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=“city”/&gt;</a:t>
            </a:r>
            <a:r>
              <a:rPr kumimoji="1" lang="en-US" altLang="zh-CN" sz="1400" dirty="0">
                <a:solidFill>
                  <a:schemeClr val="tx1"/>
                </a:solidFill>
              </a:rPr>
              <a:t>	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...</a:t>
            </a:r>
            <a:endParaRPr kumimoji="1" lang="zh-CN" altLang="en-US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&lt;/</a:t>
            </a:r>
            <a:r>
              <a:rPr kumimoji="1" lang="en-US" altLang="zh-CN" sz="1400" dirty="0" err="1">
                <a:solidFill>
                  <a:schemeClr val="tx1"/>
                </a:solidFill>
              </a:rPr>
              <a:t>pddl:tables</a:t>
            </a:r>
            <a:r>
              <a:rPr kumimoji="1" lang="en-US" altLang="zh-CN" sz="1400" dirty="0">
                <a:solidFill>
                  <a:schemeClr val="tx1"/>
                </a:solidFill>
              </a:rPr>
              <a:t>&gt;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98216" y="33789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全局/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字典表解析过程</a:t>
            </a:r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4" name="圆角矩形 3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insert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into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t_stock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id,code,name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values(102,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’600XXX’,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’YYYYY’)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14" idx="1"/>
          </p:cNvCxnSpPr>
          <p:nvPr/>
        </p:nvCxnSpPr>
        <p:spPr>
          <a:xfrm rot="5400000" flipH="1" flipV="1">
            <a:off x="4961818" y="235789"/>
            <a:ext cx="1047676" cy="36376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7191"/>
              </p:ext>
            </p:extLst>
          </p:nvPr>
        </p:nvGraphicFramePr>
        <p:xfrm>
          <a:off x="7304489" y="902133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94835" y="2225754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89773"/>
              </p:ext>
            </p:extLst>
          </p:nvPr>
        </p:nvGraphicFramePr>
        <p:xfrm>
          <a:off x="7274085" y="274217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64431" y="406579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DB2.t_stock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6110"/>
              </p:ext>
            </p:extLst>
          </p:nvPr>
        </p:nvGraphicFramePr>
        <p:xfrm>
          <a:off x="7274085" y="4570082"/>
          <a:ext cx="2809288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上证指数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万科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金田</a:t>
                      </a:r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64431" y="5893703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DB3.t_stock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8" idx="3"/>
            <a:endCxn id="16" idx="1"/>
          </p:cNvCxnSpPr>
          <p:nvPr/>
        </p:nvCxnSpPr>
        <p:spPr>
          <a:xfrm>
            <a:off x="4351137" y="3370822"/>
            <a:ext cx="292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8" idx="1"/>
          </p:cNvCxnSpPr>
          <p:nvPr/>
        </p:nvCxnSpPr>
        <p:spPr>
          <a:xfrm rot="16200000" flipH="1">
            <a:off x="4952681" y="2877327"/>
            <a:ext cx="1035547" cy="36072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26033" y="4696127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07071" y="1051911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5241" y="2895302"/>
            <a:ext cx="307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into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t_stock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id,code,name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values(102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’600XXX’,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’YYYYY’)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792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逻辑表定义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547" y="1051911"/>
            <a:ext cx="9145793" cy="52014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1600" dirty="0" smtClean="0">
              <a:solidFill>
                <a:srgbClr val="008080"/>
              </a:solidFill>
              <a:latin typeface="Monaco" charset="0"/>
            </a:endParaRPr>
          </a:p>
          <a:p>
            <a:r>
              <a:rPr lang="en-US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en-US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en-US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postfixes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"_0,_1,_2"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database-strategy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table-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strategy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t_item_ext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primary-key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ext_id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		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foreign-key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item_id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pddl:logic-child-table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pddl:logic-table</a:t>
            </a:r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&lt;/</a:t>
            </a:r>
            <a:r>
              <a:rPr lang="ro-RO" altLang="zh-CN" sz="2000" dirty="0" err="1">
                <a:solidFill>
                  <a:srgbClr val="3F7F7F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pddl:tables</a:t>
            </a:r>
            <a:r>
              <a:rPr lang="ro-RO" altLang="zh-CN" sz="2000" dirty="0" smtClean="0">
                <a:solidFill>
                  <a:srgbClr val="008080"/>
                </a:solidFill>
                <a:highlight>
                  <a:srgbClr val="D4D4D4"/>
                </a:highlight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sz="2000" dirty="0" smtClean="0">
              <a:solidFill>
                <a:srgbClr val="008080"/>
              </a:solidFill>
              <a:highlight>
                <a:srgbClr val="D4D4D4"/>
              </a:highlight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16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1520" y="1268010"/>
            <a:ext cx="8355828" cy="286232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zh-CN" altLang="en-US" sz="2000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orderDatabaseStrategy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zh-CN" altLang="en-US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ro-RO" altLang="zh-CN" sz="2000" i="1" dirty="0">
              <a:solidFill>
                <a:srgbClr val="2A00FF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user_id.intValue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2000" i="1" dirty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2000" dirty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ro-RO" altLang="zh-CN" sz="2000" dirty="0" err="1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pddl:strategy</a:t>
            </a:r>
            <a:r>
              <a:rPr lang="ro-RO" altLang="zh-CN" sz="2000" dirty="0">
                <a:solidFill>
                  <a:srgbClr val="3F7F7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orderTableStrategy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sharding-columns</a:t>
            </a:r>
            <a:r>
              <a:rPr lang="ro-RO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" </a:t>
            </a:r>
          </a:p>
          <a:p>
            <a:r>
              <a:rPr lang="ro-RO" altLang="zh-CN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ro-RO" altLang="zh-CN" sz="2000" dirty="0" err="1">
                <a:solidFill>
                  <a:srgbClr val="7F007F"/>
                </a:solidFill>
                <a:latin typeface="Microsoft YaHei" charset="0"/>
                <a:ea typeface="Microsoft YaHei" charset="0"/>
                <a:cs typeface="Microsoft YaHei" charset="0"/>
              </a:rPr>
              <a:t>expression</a:t>
            </a:r>
            <a:r>
              <a:rPr lang="ro-RO" altLang="zh-CN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“_${</a:t>
            </a:r>
            <a:r>
              <a:rPr lang="ro-RO" altLang="zh-CN" sz="2000" i="1" dirty="0" err="1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ro-RO" altLang="zh-CN" sz="2000" i="1" dirty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ro-RO" altLang="zh-CN" sz="2000" i="1" dirty="0" smtClean="0">
                <a:solidFill>
                  <a:srgbClr val="2A00FF"/>
                </a:solidFill>
                <a:latin typeface="Microsoft YaHei" charset="0"/>
                <a:ea typeface="Microsoft YaHei" charset="0"/>
                <a:cs typeface="Microsoft YaHei" charset="0"/>
              </a:rPr>
              <a:t>}”</a:t>
            </a:r>
            <a:r>
              <a:rPr lang="ro-RO" altLang="zh-CN" sz="2000" i="1" dirty="0" smtClean="0">
                <a:solidFill>
                  <a:srgbClr val="008080"/>
                </a:solidFill>
                <a:latin typeface="Microsoft YaHei" charset="0"/>
                <a:ea typeface="Microsoft YaHei" charset="0"/>
                <a:cs typeface="Microsoft YaHei" charset="0"/>
              </a:rPr>
              <a:t>/&gt;</a:t>
            </a:r>
            <a:endParaRPr lang="zh-CN" altLang="en-US" sz="2000" i="1" dirty="0" smtClean="0">
              <a:solidFill>
                <a:srgbClr val="0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520" y="4562530"/>
            <a:ext cx="806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在配置文件中配置数据库和表路由规则，使用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sharding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-columns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来指定路由列，解析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后获取逻辑表和路由列关联的值，根据此值进行路由计算</a:t>
            </a:r>
          </a:p>
          <a:p>
            <a:pPr marL="342900" lvl="1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中支持路由的查询条件操作包括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equals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和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between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其他查询条件操作做笛卡尔操作</a:t>
            </a:r>
          </a:p>
        </p:txBody>
      </p:sp>
    </p:spTree>
    <p:extLst>
      <p:ext uri="{BB962C8B-B14F-4D97-AF65-F5344CB8AC3E}">
        <p14:creationId xmlns:p14="http://schemas.microsoft.com/office/powerpoint/2010/main" val="1159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逻辑表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ER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分片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63468" y="1844274"/>
            <a:ext cx="1970745" cy="3025386"/>
            <a:chOff x="533388" y="1916307"/>
            <a:chExt cx="2233023" cy="3025386"/>
          </a:xfrm>
        </p:grpSpPr>
        <p:sp>
          <p:nvSpPr>
            <p:cNvPr id="5" name="圆角矩形 4"/>
            <p:cNvSpPr/>
            <p:nvPr/>
          </p:nvSpPr>
          <p:spPr>
            <a:xfrm>
              <a:off x="533388" y="1916307"/>
              <a:ext cx="2233023" cy="302538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3388" y="2299855"/>
              <a:ext cx="2233023" cy="2299854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select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i.name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from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t_order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o,t_item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where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i.order_id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user_id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=3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and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200" dirty="0" err="1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o.order_id</a:t>
              </a:r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=2)</a:t>
              </a:r>
              <a:r>
                <a:rPr kumimoji="1"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  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61999" y="19388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可选流程 7"/>
          <p:cNvSpPr/>
          <p:nvPr/>
        </p:nvSpPr>
        <p:spPr>
          <a:xfrm>
            <a:off x="2982510" y="2578459"/>
            <a:ext cx="1368627" cy="158472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9000">
                <a:schemeClr val="accent1">
                  <a:lumMod val="89000"/>
                </a:schemeClr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PDDL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2334213" y="3370822"/>
            <a:ext cx="64829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51015"/>
              </p:ext>
            </p:extLst>
          </p:nvPr>
        </p:nvGraphicFramePr>
        <p:xfrm>
          <a:off x="5977492" y="1215624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01329" y="2576330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9879"/>
              </p:ext>
            </p:extLst>
          </p:nvPr>
        </p:nvGraphicFramePr>
        <p:xfrm>
          <a:off x="8096853" y="1215624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线箭头连接符 91"/>
          <p:cNvCxnSpPr>
            <a:stCxn id="89" idx="1"/>
            <a:endCxn id="11" idx="3"/>
          </p:cNvCxnSpPr>
          <p:nvPr/>
        </p:nvCxnSpPr>
        <p:spPr>
          <a:xfrm flipH="1">
            <a:off x="7418152" y="1844274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24384" y="2576330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18152" y="1888600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2935"/>
              </p:ext>
            </p:extLst>
          </p:nvPr>
        </p:nvGraphicFramePr>
        <p:xfrm>
          <a:off x="5977492" y="4192863"/>
          <a:ext cx="144066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865804" y="5553569"/>
            <a:ext cx="155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DB1.t_order_2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36"/>
              </p:ext>
            </p:extLst>
          </p:nvPr>
        </p:nvGraphicFramePr>
        <p:xfrm>
          <a:off x="8096853" y="4192863"/>
          <a:ext cx="198652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576264"/>
                <a:gridCol w="648297"/>
                <a:gridCol w="545860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item_id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xxx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yyy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zzz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9" name="直线箭头连接符 98"/>
          <p:cNvCxnSpPr/>
          <p:nvPr/>
        </p:nvCxnSpPr>
        <p:spPr>
          <a:xfrm flipH="1">
            <a:off x="7418152" y="4821513"/>
            <a:ext cx="67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4384" y="5553569"/>
            <a:ext cx="145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DB1.t_item_2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18152" y="4865839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050" dirty="0" err="1" smtClean="0">
                <a:latin typeface="Microsoft YaHei" charset="0"/>
                <a:ea typeface="Microsoft YaHei" charset="0"/>
                <a:cs typeface="Microsoft YaHei" charset="0"/>
              </a:rPr>
              <a:t>rder_id</a:t>
            </a:r>
            <a:endParaRPr kumimoji="1"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9" name="直线箭头连接符 248"/>
          <p:cNvCxnSpPr>
            <a:stCxn id="8" idx="3"/>
            <a:endCxn id="11" idx="1"/>
          </p:cNvCxnSpPr>
          <p:nvPr/>
        </p:nvCxnSpPr>
        <p:spPr>
          <a:xfrm flipV="1">
            <a:off x="4351137" y="1844274"/>
            <a:ext cx="1626355" cy="152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箭头连接符 251"/>
          <p:cNvCxnSpPr>
            <a:stCxn id="8" idx="3"/>
            <a:endCxn id="96" idx="1"/>
          </p:cNvCxnSpPr>
          <p:nvPr/>
        </p:nvCxnSpPr>
        <p:spPr>
          <a:xfrm>
            <a:off x="4351137" y="3370822"/>
            <a:ext cx="1626355" cy="145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2389650" y="1281527"/>
            <a:ext cx="35878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、先根据数据路由规则路由数据分片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DB{</a:t>
            </a: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%3</a:t>
            </a: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kumimoji="1"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lang="zh-CN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324341" y="4414796"/>
            <a:ext cx="36949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、然后再根据表规则路由到具体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逻辑表和子表使用同一规则</a:t>
            </a:r>
          </a:p>
          <a:p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lang="en-US" altLang="zh-CN" sz="1400" dirty="0" err="1">
                <a:latin typeface="Microsoft YaHei" charset="0"/>
                <a:ea typeface="Microsoft YaHei" charset="0"/>
                <a:cs typeface="Microsoft YaHei" charset="0"/>
              </a:rPr>
              <a:t>order_id.intValue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() % 3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}=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_1,</a:t>
            </a:r>
            <a:r>
              <a:rPr lang="zh-CN" altLang="en-US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lang="en-US" altLang="zh-CN" sz="14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_2</a:t>
            </a:r>
            <a:endParaRPr lang="zh-CN" altLang="en-US" sz="1400" b="1" u="sng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15846" y="5553569"/>
            <a:ext cx="923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、改写表名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r>
              <a:rPr kumimoji="1" lang="zh-CN" altLang="en-US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i.name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o,</a:t>
            </a:r>
            <a:r>
              <a:rPr kumimoji="1" lang="en-US" altLang="zh-CN" sz="1200" b="1" u="sng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i.order_id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user_id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=3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and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o.order_id</a:t>
            </a:r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=2)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307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逻辑子表路由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706"/>
              </p:ext>
            </p:extLst>
          </p:nvPr>
        </p:nvGraphicFramePr>
        <p:xfrm>
          <a:off x="5575698" y="3206599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线箭头连接符 5"/>
          <p:cNvCxnSpPr>
            <a:stCxn id="31" idx="1"/>
            <a:endCxn id="32" idx="3"/>
          </p:cNvCxnSpPr>
          <p:nvPr/>
        </p:nvCxnSpPr>
        <p:spPr>
          <a:xfrm flipH="1">
            <a:off x="7032436" y="4685446"/>
            <a:ext cx="1352550" cy="14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843" y="915979"/>
            <a:ext cx="5883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逻辑子表使用父表的数据库和表路由规则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当子表中不包含表路由字段且单独操作子表时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查询、更新和删除操作应用在所有分表中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插入操作根据外键查询父表确定插入字表的名称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853040" y="306192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9950" y="6266588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t_item_0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256" y="2871285"/>
            <a:ext cx="4898243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420088" y="3828615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9491"/>
              </p:ext>
            </p:extLst>
          </p:nvPr>
        </p:nvGraphicFramePr>
        <p:xfrm>
          <a:off x="389322" y="4941693"/>
          <a:ext cx="139903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/>
                <a:gridCol w="360165"/>
                <a:gridCol w="360165"/>
                <a:gridCol w="462602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55350"/>
              </p:ext>
            </p:extLst>
          </p:nvPr>
        </p:nvGraphicFramePr>
        <p:xfrm>
          <a:off x="1974048" y="4941693"/>
          <a:ext cx="136862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367984"/>
                <a:gridCol w="360165"/>
                <a:gridCol w="43219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8956"/>
              </p:ext>
            </p:extLst>
          </p:nvPr>
        </p:nvGraphicFramePr>
        <p:xfrm>
          <a:off x="3558774" y="4941693"/>
          <a:ext cx="144065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185455" y="6286089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70774" y="6269953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t_item_2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>
            <a:stCxn id="8" idx="3"/>
            <a:endCxn id="17" idx="0"/>
          </p:cNvCxnSpPr>
          <p:nvPr/>
        </p:nvCxnSpPr>
        <p:spPr>
          <a:xfrm>
            <a:off x="2586329" y="3828615"/>
            <a:ext cx="72032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8" idx="3"/>
            <a:endCxn id="18" idx="0"/>
          </p:cNvCxnSpPr>
          <p:nvPr/>
        </p:nvCxnSpPr>
        <p:spPr>
          <a:xfrm>
            <a:off x="2586329" y="3828615"/>
            <a:ext cx="1692774" cy="11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0983" y="4287057"/>
            <a:ext cx="35547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city=20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6791" y="2914447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查询所有实际表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2779"/>
              </p:ext>
            </p:extLst>
          </p:nvPr>
        </p:nvGraphicFramePr>
        <p:xfrm>
          <a:off x="8384986" y="4182526"/>
          <a:ext cx="144065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"/>
                <a:gridCol w="362430"/>
                <a:gridCol w="401907"/>
                <a:gridCol w="401907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o_id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6043"/>
              </p:ext>
            </p:extLst>
          </p:nvPr>
        </p:nvGraphicFramePr>
        <p:xfrm>
          <a:off x="5591776" y="4322572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b="1" dirty="0" smtClean="0">
                          <a:solidFill>
                            <a:srgbClr val="C00000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3168"/>
              </p:ext>
            </p:extLst>
          </p:nvPr>
        </p:nvGraphicFramePr>
        <p:xfrm>
          <a:off x="5606144" y="5483907"/>
          <a:ext cx="14406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628394"/>
                <a:gridCol w="576263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935863" y="6297365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94947" y="5123859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7814" y="3979280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12680" y="5188366"/>
            <a:ext cx="90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t_item_1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29195" y="2837799"/>
            <a:ext cx="4712550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31509" y="3389913"/>
            <a:ext cx="12653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t_item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i_id,o_id,city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values(87,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,23)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8391" y="4744145"/>
            <a:ext cx="1211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o_id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604952" y="61634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插入指定表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并行执行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97625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每一个数据库分片都有各自的线程池来执行所属的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路由结果只有一条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，使用当前线程执行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操作或开启事务，数据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分片内的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是顺序执行，数据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库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分片间并行执行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如果只是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操作，无论数据库分片内还是外都并行执行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多数据源执行互不影响，提升系统健壮性和可用性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8913" y="3649721"/>
            <a:ext cx="3238721" cy="2547498"/>
            <a:chOff x="245256" y="3618756"/>
            <a:chExt cx="3238721" cy="2547498"/>
          </a:xfrm>
        </p:grpSpPr>
        <p:sp>
          <p:nvSpPr>
            <p:cNvPr id="5" name="罐形 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DB1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>
                  <a:latin typeface="Microsoft YaHei" charset="0"/>
                  <a:ea typeface="Microsoft YaHei" charset="0"/>
                  <a:cs typeface="Microsoft YaHei" charset="0"/>
                </a:rPr>
                <a:t>m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连接符 12"/>
            <p:cNvCxnSpPr>
              <a:stCxn id="8" idx="4"/>
              <a:endCxn id="5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9" idx="4"/>
              <a:endCxn id="5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0" idx="4"/>
              <a:endCxn id="5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491679" y="3649721"/>
            <a:ext cx="3238721" cy="2547498"/>
            <a:chOff x="245256" y="3618756"/>
            <a:chExt cx="3238721" cy="2547498"/>
          </a:xfrm>
        </p:grpSpPr>
        <p:sp>
          <p:nvSpPr>
            <p:cNvPr id="25" name="罐形 24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9" name="直线连接符 28"/>
            <p:cNvCxnSpPr>
              <a:stCxn id="30" idx="4"/>
              <a:endCxn id="27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31" idx="4"/>
              <a:endCxn id="27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32" idx="4"/>
              <a:endCxn id="27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954444" y="3649721"/>
            <a:ext cx="3238721" cy="2547498"/>
            <a:chOff x="245256" y="3618756"/>
            <a:chExt cx="3238721" cy="2547498"/>
          </a:xfrm>
        </p:grpSpPr>
        <p:sp>
          <p:nvSpPr>
            <p:cNvPr id="34" name="罐形 33"/>
            <p:cNvSpPr/>
            <p:nvPr/>
          </p:nvSpPr>
          <p:spPr>
            <a:xfrm>
              <a:off x="1253718" y="5399565"/>
              <a:ext cx="1466578" cy="76668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rot="19623830">
              <a:off x="245256" y="4001133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Thread1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1070739">
              <a:off x="1194644" y="3676984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Thread2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923998">
              <a:off x="2547548" y="3803022"/>
              <a:ext cx="936429" cy="64829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Thread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kumimoji="1" lang="en-US" altLang="zh-CN" sz="1100" dirty="0" smtClean="0">
                  <a:latin typeface="Microsoft YaHei" charset="0"/>
                  <a:ea typeface="Microsoft YaHei" charset="0"/>
                  <a:cs typeface="Microsoft YaHei" charset="0"/>
                </a:rPr>
                <a:t>o</a:t>
              </a:r>
              <a:endParaRPr kumimoji="1" lang="zh-CN" altLang="en-US" sz="11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8" name="直线连接符 37"/>
            <p:cNvCxnSpPr>
              <a:stCxn id="39" idx="4"/>
              <a:endCxn id="36" idx="1"/>
            </p:cNvCxnSpPr>
            <p:nvPr/>
          </p:nvCxnSpPr>
          <p:spPr>
            <a:xfrm>
              <a:off x="889712" y="4597332"/>
              <a:ext cx="1097295" cy="802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>
              <a:stCxn id="40" idx="4"/>
              <a:endCxn id="36" idx="1"/>
            </p:cNvCxnSpPr>
            <p:nvPr/>
          </p:nvCxnSpPr>
          <p:spPr>
            <a:xfrm>
              <a:off x="1712567" y="4321447"/>
              <a:ext cx="274440" cy="1078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>
              <a:stCxn id="41" idx="4"/>
              <a:endCxn id="36" idx="1"/>
            </p:cNvCxnSpPr>
            <p:nvPr/>
          </p:nvCxnSpPr>
          <p:spPr>
            <a:xfrm flipH="1">
              <a:off x="1987007" y="4439681"/>
              <a:ext cx="942677" cy="95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 rot="541541">
              <a:off x="2155200" y="36187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0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全局序列号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4199668" y="4509495"/>
            <a:ext cx="5315852" cy="2160990"/>
          </a:xfrm>
          <a:prstGeom prst="can">
            <a:avLst>
              <a:gd name="adj" fmla="val 2327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34577"/>
              </p:ext>
            </p:extLst>
          </p:nvPr>
        </p:nvGraphicFramePr>
        <p:xfrm>
          <a:off x="4393882" y="5085759"/>
          <a:ext cx="4927424" cy="13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09"/>
                <a:gridCol w="936429"/>
                <a:gridCol w="1872858"/>
                <a:gridCol w="11525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seqName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maxVal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modify_time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node_name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12:43:12.67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12:46:56.06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3365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3346"/>
              </p:ext>
            </p:extLst>
          </p:nvPr>
        </p:nvGraphicFramePr>
        <p:xfrm>
          <a:off x="3623404" y="2829552"/>
          <a:ext cx="2809287" cy="113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1254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1001~2000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4001~5000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639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5539"/>
              </p:ext>
            </p:extLst>
          </p:nvPr>
        </p:nvGraphicFramePr>
        <p:xfrm>
          <a:off x="7153021" y="2816410"/>
          <a:ext cx="2809287" cy="11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08893"/>
                <a:gridCol w="991501"/>
              </a:tblGrid>
              <a:tr h="32569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seqName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currentVal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range</a:t>
                      </a:r>
                      <a:endParaRPr lang="zh-CN" altLang="en-US" sz="1200" dirty="0"/>
                    </a:p>
                  </a:txBody>
                  <a:tcPr/>
                </a:tc>
              </a:tr>
              <a:tr h="258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user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2001~3000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order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2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……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26125" y="2577746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7158491" y="2564604"/>
            <a:ext cx="2806566" cy="25180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smtClean="0"/>
              <a:t>Application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Node</a:t>
            </a:r>
            <a:endParaRPr kumimoji="1" lang="zh-CN" altLang="en-US" sz="1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2691" y="45860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smtClean="0">
                <a:latin typeface="Microsoft YaHei" charset="0"/>
                <a:ea typeface="Microsoft YaHei" charset="0"/>
                <a:cs typeface="Microsoft YaHei" charset="0"/>
              </a:rPr>
              <a:t>DB/ZK</a:t>
            </a:r>
            <a:endParaRPr kumimoji="1" lang="zh-CN" altLang="en-US" i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6194898" y="958992"/>
            <a:ext cx="1325391" cy="720330"/>
          </a:xfrm>
          <a:prstGeom prst="flowChartAlternateProcess">
            <a:avLst/>
          </a:prstGeom>
          <a:solidFill>
            <a:schemeClr val="accent5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Proxy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箭头连接符 13"/>
          <p:cNvCxnSpPr>
            <a:stCxn id="12" idx="2"/>
            <a:endCxn id="9" idx="0"/>
          </p:cNvCxnSpPr>
          <p:nvPr/>
        </p:nvCxnSpPr>
        <p:spPr>
          <a:xfrm flipH="1">
            <a:off x="5029408" y="1679322"/>
            <a:ext cx="1828186" cy="898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2" idx="0"/>
          </p:cNvCxnSpPr>
          <p:nvPr/>
        </p:nvCxnSpPr>
        <p:spPr>
          <a:xfrm>
            <a:off x="6857593" y="177207"/>
            <a:ext cx="1" cy="781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6955762" y="366725"/>
            <a:ext cx="11290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用户请求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68489" y="1962188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1" name="直线箭头连接符 20"/>
          <p:cNvCxnSpPr>
            <a:stCxn id="12" idx="2"/>
            <a:endCxn id="10" idx="0"/>
          </p:cNvCxnSpPr>
          <p:nvPr/>
        </p:nvCxnSpPr>
        <p:spPr>
          <a:xfrm>
            <a:off x="6857594" y="1679322"/>
            <a:ext cx="1704180" cy="885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80988" y="1978955"/>
            <a:ext cx="24545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sequence.nextval</a:t>
            </a:r>
            <a:r>
              <a:rPr kumimoji="1" lang="en-US" altLang="zh-CN" sz="1600" dirty="0" smtClean="0"/>
              <a:t>(“user”)</a:t>
            </a:r>
            <a:endParaRPr kumimoji="1" lang="zh-CN" altLang="en-US" sz="1600" dirty="0"/>
          </a:p>
        </p:txBody>
      </p:sp>
      <p:cxnSp>
        <p:nvCxnSpPr>
          <p:cNvPr id="29" name="直线箭头连接符 28"/>
          <p:cNvCxnSpPr>
            <a:stCxn id="7" idx="2"/>
            <a:endCxn id="11" idx="2"/>
          </p:cNvCxnSpPr>
          <p:nvPr/>
        </p:nvCxnSpPr>
        <p:spPr>
          <a:xfrm flipH="1">
            <a:off x="6879288" y="3965061"/>
            <a:ext cx="1678376" cy="990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5950"/>
              </p:ext>
            </p:extLst>
          </p:nvPr>
        </p:nvGraphicFramePr>
        <p:xfrm>
          <a:off x="4525954" y="3146936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5331"/>
              </p:ext>
            </p:extLst>
          </p:nvPr>
        </p:nvGraphicFramePr>
        <p:xfrm>
          <a:off x="5360728" y="5384623"/>
          <a:ext cx="3961815" cy="33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29"/>
                <a:gridCol w="1872858"/>
                <a:gridCol w="1152528"/>
              </a:tblGrid>
              <a:tr h="3364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2016-5-2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12:49:35.92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77809"/>
              </p:ext>
            </p:extLst>
          </p:nvPr>
        </p:nvGraphicFramePr>
        <p:xfrm>
          <a:off x="8069317" y="3143170"/>
          <a:ext cx="90889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</a:tblGrid>
              <a:tr h="221152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达到边界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04209"/>
              </p:ext>
            </p:extLst>
          </p:nvPr>
        </p:nvGraphicFramePr>
        <p:xfrm>
          <a:off x="8069317" y="3138785"/>
          <a:ext cx="19003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3"/>
                <a:gridCol w="991501"/>
              </a:tblGrid>
              <a:tr h="24608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3001~4000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A0095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51244" y="1172487"/>
            <a:ext cx="30779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基于数据库或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Zookeeper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定义全局序列号表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表里序列号表存储表名及其最大值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每个节点自动分配一段自增序列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如果越界的时候更新数据中的序列号表记录申请新的序列号区间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确保在分表情况下序列的唯一性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567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聚合函数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43" y="1172487"/>
            <a:ext cx="803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语句查询项中支持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等聚合函数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操作需要修改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动态增加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Count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42" y="2126813"/>
            <a:ext cx="94744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改写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如下：</a:t>
            </a:r>
          </a:p>
          <a:p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t_order_0;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t_order_1;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max(price),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avg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(price),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count(1)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as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auto_key_count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t_order_2;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17289" y="4293396"/>
            <a:ext cx="1694839" cy="2149920"/>
            <a:chOff x="317289" y="4293396"/>
            <a:chExt cx="1694839" cy="2149920"/>
          </a:xfrm>
        </p:grpSpPr>
        <p:sp>
          <p:nvSpPr>
            <p:cNvPr id="5" name="矩形 4"/>
            <p:cNvSpPr/>
            <p:nvPr/>
          </p:nvSpPr>
          <p:spPr>
            <a:xfrm>
              <a:off x="317289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1468" y="429339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Sum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1468" y="4790874"/>
              <a:ext cx="8835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</a:t>
              </a:r>
              <a:r>
                <a:rPr kumimoji="1" lang="en-US" altLang="zh-CN" dirty="0" smtClean="0"/>
                <a:t>um1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+sum3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sumn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142125" y="4293396"/>
            <a:ext cx="1694839" cy="2149920"/>
            <a:chOff x="2266307" y="4293396"/>
            <a:chExt cx="1694839" cy="2149920"/>
          </a:xfrm>
        </p:grpSpPr>
        <p:sp>
          <p:nvSpPr>
            <p:cNvPr id="9" name="矩形 8"/>
            <p:cNvSpPr/>
            <p:nvPr/>
          </p:nvSpPr>
          <p:spPr>
            <a:xfrm>
              <a:off x="2266307" y="429339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316" y="43020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53316" y="4818693"/>
              <a:ext cx="10118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count1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+count2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+count3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+…</a:t>
              </a:r>
              <a:endParaRPr kumimoji="1" lang="zh-CN" altLang="en-US" dirty="0" smtClean="0"/>
            </a:p>
            <a:p>
              <a:r>
                <a:rPr kumimoji="1" lang="en-US" altLang="zh-CN" dirty="0" smtClean="0"/>
                <a:t>+</a:t>
              </a:r>
              <a:r>
                <a:rPr kumimoji="1" lang="en-US" altLang="zh-CN" dirty="0" err="1" smtClean="0"/>
                <a:t>countn</a:t>
              </a:r>
              <a:endParaRPr kumimoji="1" lang="zh-CN" altLang="en-US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966961" y="4310736"/>
            <a:ext cx="1694839" cy="2149920"/>
            <a:chOff x="4267131" y="4310736"/>
            <a:chExt cx="1694839" cy="2149920"/>
          </a:xfrm>
        </p:grpSpPr>
        <p:sp>
          <p:nvSpPr>
            <p:cNvPr id="12" name="矩形 11"/>
            <p:cNvSpPr/>
            <p:nvPr/>
          </p:nvSpPr>
          <p:spPr>
            <a:xfrm>
              <a:off x="4267131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54140" y="431940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Max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54140" y="4836033"/>
              <a:ext cx="127470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Math.max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91797" y="4310736"/>
            <a:ext cx="1694839" cy="2149920"/>
            <a:chOff x="6297014" y="4310736"/>
            <a:chExt cx="1694839" cy="2149920"/>
          </a:xfrm>
        </p:grpSpPr>
        <p:sp>
          <p:nvSpPr>
            <p:cNvPr id="15" name="矩形 14"/>
            <p:cNvSpPr/>
            <p:nvPr/>
          </p:nvSpPr>
          <p:spPr>
            <a:xfrm>
              <a:off x="6297014" y="4310736"/>
              <a:ext cx="1694839" cy="2149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84023" y="431940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Min</a:t>
              </a:r>
              <a:r>
                <a:rPr kumimoji="1" lang="zh-CN" altLang="en-US" dirty="0" smtClean="0"/>
                <a:t>合并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84023" y="4836033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Math.min</a:t>
              </a:r>
              <a:r>
                <a:rPr kumimoji="1" lang="en-US" altLang="zh-CN" dirty="0" smtClean="0"/>
                <a:t>(</a:t>
              </a:r>
              <a:endParaRPr kumimoji="1" lang="zh-CN" altLang="en-US" dirty="0" smtClean="0"/>
            </a:p>
            <a:p>
              <a:r>
                <a:rPr kumimoji="1" lang="en-US" altLang="zh-CN" dirty="0"/>
                <a:t>c</a:t>
              </a:r>
              <a:r>
                <a:rPr kumimoji="1" lang="en-US" altLang="zh-CN" dirty="0" smtClean="0"/>
                <a:t>ount1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count2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smtClean="0"/>
                <a:t>…</a:t>
              </a:r>
              <a:endParaRPr kumimoji="1" lang="zh-CN" altLang="en-US" dirty="0" smtClean="0"/>
            </a:p>
            <a:p>
              <a:r>
                <a:rPr kumimoji="1" lang="en-US" altLang="zh-CN" dirty="0"/>
                <a:t>,</a:t>
              </a:r>
              <a:r>
                <a:rPr kumimoji="1" lang="en-US" altLang="zh-CN" dirty="0" err="1" smtClean="0"/>
                <a:t>countn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7656163" y="4293396"/>
            <a:ext cx="2328575" cy="21499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2952" y="430206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Avg</a:t>
            </a:r>
            <a:r>
              <a:rPr kumimoji="1" lang="zh-CN" altLang="en-US" dirty="0" smtClean="0"/>
              <a:t>合并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8186" y="4818693"/>
            <a:ext cx="1844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(avg1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count1+</a:t>
            </a:r>
            <a:endParaRPr kumimoji="1" lang="zh-CN" altLang="en-US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vg2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count2+</a:t>
            </a:r>
            <a:endParaRPr kumimoji="1" lang="zh-CN" altLang="en-US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(count1+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空心弧 37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1134556" y="1113140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rgbClr val="D60B8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5637" y="1051911"/>
            <a:ext cx="417838" cy="417838"/>
          </a:xfrm>
          <a:prstGeom prst="ellipse">
            <a:avLst/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任意形状 33"/>
          <p:cNvSpPr>
            <a:spLocks/>
          </p:cNvSpPr>
          <p:nvPr/>
        </p:nvSpPr>
        <p:spPr>
          <a:xfrm>
            <a:off x="1334613" y="1628175"/>
            <a:ext cx="75495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25694" y="156911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形状 31"/>
          <p:cNvSpPr/>
          <p:nvPr/>
        </p:nvSpPr>
        <p:spPr>
          <a:xfrm>
            <a:off x="1473925" y="2143292"/>
            <a:ext cx="741023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分片数据源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265006" y="208631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形状 29"/>
          <p:cNvSpPr/>
          <p:nvPr/>
        </p:nvSpPr>
        <p:spPr>
          <a:xfrm>
            <a:off x="1588284" y="2662990"/>
            <a:ext cx="7315084" cy="311276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379365" y="260351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形状 27"/>
          <p:cNvSpPr/>
          <p:nvPr/>
        </p:nvSpPr>
        <p:spPr>
          <a:xfrm>
            <a:off x="1651326" y="3192380"/>
            <a:ext cx="7252043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业务逻辑表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44189" y="3120719"/>
            <a:ext cx="414274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形状 25"/>
          <p:cNvSpPr/>
          <p:nvPr/>
        </p:nvSpPr>
        <p:spPr>
          <a:xfrm>
            <a:off x="1669149" y="3705725"/>
            <a:ext cx="7234219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全局序列号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60230" y="3637921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形状 23"/>
          <p:cNvSpPr/>
          <p:nvPr/>
        </p:nvSpPr>
        <p:spPr>
          <a:xfrm>
            <a:off x="1656323" y="4206961"/>
            <a:ext cx="7247045" cy="309600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47404" y="4155123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形状 21"/>
          <p:cNvSpPr/>
          <p:nvPr/>
        </p:nvSpPr>
        <p:spPr>
          <a:xfrm>
            <a:off x="1610780" y="4733550"/>
            <a:ext cx="7292588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事务处理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1861" y="4672325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1350967" y="5767954"/>
            <a:ext cx="7552401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42048" y="5706729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1492181" y="5250752"/>
            <a:ext cx="7411187" cy="309523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83262" y="51895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1156828" y="6285156"/>
            <a:ext cx="7727330" cy="309519"/>
          </a:xfrm>
          <a:custGeom>
            <a:avLst/>
            <a:gdLst>
              <a:gd name="connsiteX0" fmla="*/ 0 w 7727330"/>
              <a:gd name="connsiteY0" fmla="*/ 0 h 468166"/>
              <a:gd name="connsiteX1" fmla="*/ 7727330 w 7727330"/>
              <a:gd name="connsiteY1" fmla="*/ 0 h 468166"/>
              <a:gd name="connsiteX2" fmla="*/ 7727330 w 7727330"/>
              <a:gd name="connsiteY2" fmla="*/ 468166 h 468166"/>
              <a:gd name="connsiteX3" fmla="*/ 0 w 7727330"/>
              <a:gd name="connsiteY3" fmla="*/ 468166 h 468166"/>
              <a:gd name="connsiteX4" fmla="*/ 0 w 7727330"/>
              <a:gd name="connsiteY4" fmla="*/ 0 h 4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30" h="468166">
                <a:moveTo>
                  <a:pt x="0" y="0"/>
                </a:moveTo>
                <a:lnTo>
                  <a:pt x="7727330" y="0"/>
                </a:lnTo>
                <a:lnTo>
                  <a:pt x="7727330" y="468166"/>
                </a:lnTo>
                <a:lnTo>
                  <a:pt x="0" y="4681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0726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47909" y="6223927"/>
            <a:ext cx="417838" cy="41783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排序和分组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93" y="2057602"/>
            <a:ext cx="1464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排序聚合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243" y="5082664"/>
            <a:ext cx="149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分组聚合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51243" y="3945304"/>
            <a:ext cx="976419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683"/>
              </p:ext>
            </p:extLst>
          </p:nvPr>
        </p:nvGraphicFramePr>
        <p:xfrm>
          <a:off x="3011601" y="1089894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40"/>
              </p:ext>
            </p:extLst>
          </p:nvPr>
        </p:nvGraphicFramePr>
        <p:xfrm>
          <a:off x="3011601" y="205760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06215"/>
              </p:ext>
            </p:extLst>
          </p:nvPr>
        </p:nvGraphicFramePr>
        <p:xfrm>
          <a:off x="3011601" y="2962752"/>
          <a:ext cx="280928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7732"/>
              </p:ext>
            </p:extLst>
          </p:nvPr>
        </p:nvGraphicFramePr>
        <p:xfrm>
          <a:off x="6800259" y="1323534"/>
          <a:ext cx="280928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3"/>
                <a:gridCol w="412294"/>
                <a:gridCol w="1008462"/>
                <a:gridCol w="1152529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code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600789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500104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467001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300001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207862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000002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62264" y="3319625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03553" y="318067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553" y="2289323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5982" y="1285217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00736"/>
              </p:ext>
            </p:extLst>
          </p:nvPr>
        </p:nvGraphicFramePr>
        <p:xfrm>
          <a:off x="3011600" y="4558939"/>
          <a:ext cx="25211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3327"/>
              </p:ext>
            </p:extLst>
          </p:nvPr>
        </p:nvGraphicFramePr>
        <p:xfrm>
          <a:off x="3011600" y="5818861"/>
          <a:ext cx="252115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1008462"/>
                <a:gridCol w="129659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03552" y="6036786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3552" y="4980259"/>
            <a:ext cx="963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89155"/>
              </p:ext>
            </p:extLst>
          </p:nvPr>
        </p:nvGraphicFramePr>
        <p:xfrm>
          <a:off x="6872291" y="4869660"/>
          <a:ext cx="2521156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0"/>
                <a:gridCol w="989672"/>
                <a:gridCol w="1315384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city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count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beijing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356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shanghai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guangzhou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78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shenzhen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307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390230" y="6240531"/>
            <a:ext cx="14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Merge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892922" y="1373745"/>
            <a:ext cx="772578" cy="2026420"/>
          </a:xfrm>
          <a:prstGeom prst="rightBrace">
            <a:avLst>
              <a:gd name="adj1" fmla="val 8333"/>
              <a:gd name="adj2" fmla="val 49260"/>
            </a:avLst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731220" y="4805651"/>
            <a:ext cx="809998" cy="1569689"/>
          </a:xfrm>
          <a:prstGeom prst="rightBrac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68758" y="667589"/>
            <a:ext cx="22349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code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0768" y="412019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groupby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832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Best Efforts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1PC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MultipleDataSourceTransaction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4541351" y="1227205"/>
            <a:ext cx="5250752" cy="1723600"/>
            <a:chOff x="1765606" y="1412077"/>
            <a:chExt cx="5250752" cy="1723600"/>
          </a:xfrm>
        </p:grpSpPr>
        <p:sp>
          <p:nvSpPr>
            <p:cNvPr id="10" name="矩形 9"/>
            <p:cNvSpPr/>
            <p:nvPr/>
          </p:nvSpPr>
          <p:spPr>
            <a:xfrm>
              <a:off x="1911263" y="2610030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conn1.setAutoCommit(false)</a:t>
              </a:r>
              <a:endParaRPr kumimoji="1"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11264" y="1862858"/>
              <a:ext cx="4890176" cy="390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ShardingConnection.setAutoCommit</a:t>
              </a:r>
              <a:r>
                <a:rPr lang="en-US" altLang="zh-CN" sz="1400" dirty="0" smtClean="0"/>
                <a:t>(false</a:t>
              </a:r>
              <a:r>
                <a:rPr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5382216" y="2239858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904176" y="2241653"/>
              <a:ext cx="504231" cy="36016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90872" y="1490350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67226" y="2618397"/>
              <a:ext cx="2334213" cy="386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conn2.setAutoCommit(false)</a:t>
              </a:r>
              <a:endParaRPr kumimoji="1" lang="zh-CN" altLang="en-US" sz="14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65606" y="1412077"/>
              <a:ext cx="5250752" cy="17236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713763" y="4472212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conn1.commit()/rollback();</a:t>
            </a:r>
            <a:endParaRPr kumimoji="1" lang="zh-CN" altLang="en-US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4713764" y="3647414"/>
            <a:ext cx="4890176" cy="43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ShardingConnection.setAutoCommit</a:t>
            </a:r>
            <a:r>
              <a:rPr lang="en-US" altLang="zh-CN" sz="1400" dirty="0" smtClean="0"/>
              <a:t>(false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8184716" y="4063582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5706676" y="4065563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545237" y="3236686"/>
            <a:ext cx="1173719" cy="305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回滚事务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9726" y="4481448"/>
            <a:ext cx="2334213" cy="4264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conn2.commit()/rollback();</a:t>
            </a:r>
            <a:endParaRPr kumimoji="1" lang="zh-CN" altLang="en-US" sz="1400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4568106" y="3149799"/>
            <a:ext cx="5250752" cy="26562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3762" y="5207342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conn1.setAutoCommit(true)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269726" y="5218639"/>
            <a:ext cx="2334213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conn2.setAutoCommit(true)</a:t>
            </a:r>
            <a:endParaRPr kumimoji="1"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>
            <a:off x="5706676" y="4861026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8181301" y="4898691"/>
            <a:ext cx="504231" cy="3975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51243" y="1172487"/>
            <a:ext cx="3855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业务开启事务的时候会设置代理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把真正的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对代理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做事务提交或回滚时，对真正的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分别做事务提交或回滚，且把自动提交属性设置成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柔性事务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863542" y="835812"/>
            <a:ext cx="8930131" cy="5959639"/>
            <a:chOff x="739328" y="944316"/>
            <a:chExt cx="8930131" cy="5959639"/>
          </a:xfrm>
        </p:grpSpPr>
        <p:sp>
          <p:nvSpPr>
            <p:cNvPr id="3" name="矩形 2"/>
            <p:cNvSpPr/>
            <p:nvPr/>
          </p:nvSpPr>
          <p:spPr>
            <a:xfrm>
              <a:off x="965342" y="1514462"/>
              <a:ext cx="2717430" cy="43219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业务代码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65342" y="1941888"/>
              <a:ext cx="2717430" cy="11065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9487" y="944316"/>
              <a:ext cx="3169451" cy="2192003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31510" y="1066901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业务应用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罐形 7"/>
            <p:cNvSpPr/>
            <p:nvPr/>
          </p:nvSpPr>
          <p:spPr>
            <a:xfrm>
              <a:off x="965342" y="3565707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罐形 8"/>
            <p:cNvSpPr/>
            <p:nvPr/>
          </p:nvSpPr>
          <p:spPr>
            <a:xfrm>
              <a:off x="2551006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9330" y="3283540"/>
              <a:ext cx="3169451" cy="144205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23945" y="4265869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业务库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3" name="直线箭头连接符 12"/>
            <p:cNvCxnSpPr>
              <a:stCxn id="5" idx="2"/>
              <a:endCxn id="8" idx="1"/>
            </p:cNvCxnSpPr>
            <p:nvPr/>
          </p:nvCxnSpPr>
          <p:spPr>
            <a:xfrm flipH="1">
              <a:off x="1531225" y="3048465"/>
              <a:ext cx="792832" cy="517242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5" idx="2"/>
              <a:endCxn id="9" idx="1"/>
            </p:cNvCxnSpPr>
            <p:nvPr/>
          </p:nvCxnSpPr>
          <p:spPr>
            <a:xfrm>
              <a:off x="2324057" y="3048465"/>
              <a:ext cx="792832" cy="540046"/>
            </a:xfrm>
            <a:prstGeom prst="straightConnector1">
              <a:avLst/>
            </a:prstGeom>
            <a:ln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079170" y="944316"/>
              <a:ext cx="2665221" cy="3997377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95269" y="2033471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记录事务日志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304182" y="2621647"/>
              <a:ext cx="2187095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监听执行事件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46386" y="1070377"/>
              <a:ext cx="14157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事务同步送达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18233" y="3531230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062" y="4365429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11968" y="944316"/>
              <a:ext cx="1457491" cy="5851135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9328" y="4834098"/>
              <a:ext cx="3169451" cy="202390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2048" y="4958862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读取事务库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9080" y="5642923"/>
              <a:ext cx="1489730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重试执行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970476" y="6363253"/>
              <a:ext cx="1611302" cy="43219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清理事务日志</a:t>
              </a:r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40603" y="1073098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smtClean="0">
                  <a:latin typeface="Microsoft YaHei" charset="0"/>
                  <a:ea typeface="Microsoft YaHei" charset="0"/>
                  <a:cs typeface="Microsoft YaHei" charset="0"/>
                </a:rPr>
                <a:t>事务库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3682772" y="1978607"/>
              <a:ext cx="1584562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执行前事件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3673390" y="2533408"/>
              <a:ext cx="159394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执行结果事件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482364" y="1969079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5778008" y="3048465"/>
              <a:ext cx="576264" cy="517242"/>
            </a:xfrm>
            <a:prstGeom prst="down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6807963" y="3068835"/>
              <a:ext cx="576264" cy="1296594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6151962" y="3933231"/>
              <a:ext cx="576264" cy="517242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1" name="上弧形箭头 40"/>
            <p:cNvSpPr/>
            <p:nvPr/>
          </p:nvSpPr>
          <p:spPr>
            <a:xfrm>
              <a:off x="5330357" y="3992526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10412" y="3964258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2190147" y="5373891"/>
              <a:ext cx="576264" cy="349856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2177545" y="6042162"/>
              <a:ext cx="576264" cy="490410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成功</a:t>
              </a:r>
            </a:p>
          </p:txBody>
        </p:sp>
        <p:sp>
          <p:nvSpPr>
            <p:cNvPr id="45" name="上弧形箭头 44"/>
            <p:cNvSpPr/>
            <p:nvPr/>
          </p:nvSpPr>
          <p:spPr>
            <a:xfrm>
              <a:off x="1293763" y="6075121"/>
              <a:ext cx="741868" cy="372904"/>
            </a:xfrm>
            <a:prstGeom prst="curvedUpArrow">
              <a:avLst/>
            </a:prstGeom>
            <a:solidFill>
              <a:srgbClr val="C0000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3818" y="6046853"/>
              <a:ext cx="543739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失败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3603084" y="4880873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7468478" y="4298100"/>
              <a:ext cx="72960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3603084" y="6315779"/>
              <a:ext cx="4608884" cy="588176"/>
            </a:xfrm>
            <a:prstGeom prst="rightArrow">
              <a:avLst/>
            </a:prstGeom>
            <a:solidFill>
              <a:srgbClr val="92D050"/>
            </a:solidFill>
            <a:ln w="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罐形 50"/>
            <p:cNvSpPr/>
            <p:nvPr/>
          </p:nvSpPr>
          <p:spPr>
            <a:xfrm>
              <a:off x="8374830" y="3588511"/>
              <a:ext cx="1131766" cy="59165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3813787" y="3443676"/>
              <a:ext cx="1508573" cy="590467"/>
            </a:xfrm>
            <a:prstGeom prst="left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  <p:sp>
          <p:nvSpPr>
            <p:cNvPr id="53" name="上箭头 52"/>
            <p:cNvSpPr/>
            <p:nvPr/>
          </p:nvSpPr>
          <p:spPr>
            <a:xfrm>
              <a:off x="1340028" y="4746462"/>
              <a:ext cx="596658" cy="890416"/>
            </a:xfrm>
            <a:prstGeom prst="upArrow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2370" y="292476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下一次专题介绍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1253718" y="1232530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500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横向等积扩容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1853040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95848"/>
              </p:ext>
            </p:extLst>
          </p:nvPr>
        </p:nvGraphicFramePr>
        <p:xfrm>
          <a:off x="389322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Jerry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Jim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3191" y="62341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11581"/>
              </p:ext>
            </p:extLst>
          </p:nvPr>
        </p:nvGraphicFramePr>
        <p:xfrm>
          <a:off x="2702223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Tomas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Cat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Green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8223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t_order_1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257" y="2835758"/>
            <a:ext cx="4682144" cy="38712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罐形 11"/>
          <p:cNvSpPr/>
          <p:nvPr/>
        </p:nvSpPr>
        <p:spPr>
          <a:xfrm>
            <a:off x="6751283" y="3026399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4524"/>
              </p:ext>
            </p:extLst>
          </p:nvPr>
        </p:nvGraphicFramePr>
        <p:xfrm>
          <a:off x="5287565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202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Lily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204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Lilei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206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Hanmei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7222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76050"/>
              </p:ext>
            </p:extLst>
          </p:nvPr>
        </p:nvGraphicFramePr>
        <p:xfrm>
          <a:off x="7600466" y="4873429"/>
          <a:ext cx="2061533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04"/>
                <a:gridCol w="934981"/>
                <a:gridCol w="885148"/>
              </a:tblGrid>
              <a:tr h="0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10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1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Obama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1519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203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205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Jamth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247181">
                <a:tc>
                  <a:txBody>
                    <a:bodyPr/>
                    <a:lstStyle/>
                    <a:p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  <a:endParaRPr lang="zh-CN" altLang="en-US" sz="10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141319" y="6231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t_order_3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3500" y="2835758"/>
            <a:ext cx="4682144" cy="38712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>
            <a:stCxn id="5" idx="3"/>
            <a:endCxn id="6" idx="0"/>
          </p:cNvCxnSpPr>
          <p:nvPr/>
        </p:nvCxnSpPr>
        <p:spPr>
          <a:xfrm flipH="1">
            <a:off x="1420088" y="3793088"/>
            <a:ext cx="1166241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0644" y="4181582"/>
            <a:ext cx="399468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elect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=6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箭头连接符 23"/>
          <p:cNvCxnSpPr>
            <a:stCxn id="12" idx="3"/>
            <a:endCxn id="15" idx="0"/>
          </p:cNvCxnSpPr>
          <p:nvPr/>
        </p:nvCxnSpPr>
        <p:spPr>
          <a:xfrm>
            <a:off x="7484572" y="3793088"/>
            <a:ext cx="1146660" cy="108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6955" y="3997922"/>
            <a:ext cx="31091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nsert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order_id,name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algn="ctr"/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values(313,”hongtao”)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463" y="874114"/>
            <a:ext cx="9626180" cy="18264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8911614" y="2940420"/>
            <a:ext cx="793345" cy="793345"/>
          </a:xfrm>
          <a:prstGeom prst="plus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扩容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规定每个库中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条记录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库中对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分割成两个表，每个表最多存储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库中的两个表按奇偶数分布数据防止热点访问问题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数据库路由规则：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DB${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表路由规则：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t_order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_${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200)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order_id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扩容时新一个数据库和对应两种表即可，不需要修改任何规则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扩容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两库四表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643" y="915119"/>
            <a:ext cx="8321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初始状态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数据库：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业务表：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03474"/>
              </p:ext>
            </p:extLst>
          </p:nvPr>
        </p:nvGraphicFramePr>
        <p:xfrm>
          <a:off x="821520" y="270867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罐形 7"/>
          <p:cNvSpPr/>
          <p:nvPr/>
        </p:nvSpPr>
        <p:spPr>
          <a:xfrm>
            <a:off x="1701284" y="4431866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5257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6751283" y="4412004"/>
            <a:ext cx="1466578" cy="76668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43500" y="4221363"/>
            <a:ext cx="4682144" cy="22330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1516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0852" y="5470675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0184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79520" y="5495479"/>
            <a:ext cx="1214021" cy="8314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四库八表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40422"/>
              </p:ext>
            </p:extLst>
          </p:nvPr>
        </p:nvGraphicFramePr>
        <p:xfrm>
          <a:off x="2415410" y="1102144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罐形 32"/>
          <p:cNvSpPr/>
          <p:nvPr/>
        </p:nvSpPr>
        <p:spPr>
          <a:xfrm>
            <a:off x="1796946" y="2968253"/>
            <a:ext cx="1257597" cy="6574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DB0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0919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6880164" y="2944178"/>
            <a:ext cx="1321941" cy="69107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39162" y="2792689"/>
            <a:ext cx="4682144" cy="1860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7179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6515" y="3769758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2602" y="3769758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25636" y="3763661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340919" y="4786142"/>
            <a:ext cx="4682144" cy="1860706"/>
            <a:chOff x="340919" y="4786142"/>
            <a:chExt cx="4682144" cy="1860706"/>
          </a:xfrm>
        </p:grpSpPr>
        <p:sp>
          <p:nvSpPr>
            <p:cNvPr id="50" name="罐形 49"/>
            <p:cNvSpPr/>
            <p:nvPr/>
          </p:nvSpPr>
          <p:spPr>
            <a:xfrm>
              <a:off x="1796946" y="4961706"/>
              <a:ext cx="1257597" cy="657439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DB2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40919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239162" y="4786142"/>
            <a:ext cx="4682144" cy="1860706"/>
            <a:chOff x="5239162" y="4786142"/>
            <a:chExt cx="4682144" cy="1860706"/>
          </a:xfrm>
        </p:grpSpPr>
        <p:sp>
          <p:nvSpPr>
            <p:cNvPr id="52" name="罐形 51"/>
            <p:cNvSpPr/>
            <p:nvPr/>
          </p:nvSpPr>
          <p:spPr>
            <a:xfrm>
              <a:off x="6880164" y="4937631"/>
              <a:ext cx="1321941" cy="691077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DB3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9162" y="4786142"/>
              <a:ext cx="4682144" cy="18607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56515" y="3786330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56515" y="5763211"/>
            <a:ext cx="1080936" cy="740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44347" y="3787810"/>
            <a:ext cx="1076611" cy="7373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25636" y="5757114"/>
            <a:ext cx="1114034" cy="763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1.48148E-6 L -0.15772 0.287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6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1.48148E-6 L -0.14737 0.287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7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横向翻倍扩容 </a:t>
            </a: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--</a:t>
            </a:r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八库十六表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049" y="1023556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55212"/>
              </p:ext>
            </p:extLst>
          </p:nvPr>
        </p:nvGraphicFramePr>
        <p:xfrm>
          <a:off x="2415410" y="1102144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数据量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分库规则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分表规则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id&lt;=1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2}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_1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&lt;=id&lt;=8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${id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8}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_3</a:t>
                      </a:r>
                      <a:endParaRPr lang="zh-CN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罐形 9"/>
          <p:cNvSpPr/>
          <p:nvPr/>
        </p:nvSpPr>
        <p:spPr>
          <a:xfrm>
            <a:off x="925343" y="3324869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DB0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8318" y="3144738"/>
            <a:ext cx="2224629" cy="16214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0693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384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0845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221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43931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罐形 19"/>
          <p:cNvSpPr/>
          <p:nvPr/>
        </p:nvSpPr>
        <p:spPr>
          <a:xfrm>
            <a:off x="3392891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DB1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95146" y="3144738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5827344" y="3343861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29599" y="3141987"/>
            <a:ext cx="2159775" cy="1621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罐形 31"/>
          <p:cNvSpPr/>
          <p:nvPr/>
        </p:nvSpPr>
        <p:spPr>
          <a:xfrm>
            <a:off x="8261797" y="3341110"/>
            <a:ext cx="1291766" cy="50493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DB3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88318" y="4961810"/>
            <a:ext cx="2224629" cy="1621495"/>
            <a:chOff x="488318" y="4961810"/>
            <a:chExt cx="2224629" cy="1621495"/>
          </a:xfrm>
        </p:grpSpPr>
        <p:sp>
          <p:nvSpPr>
            <p:cNvPr id="18" name="罐形 17"/>
            <p:cNvSpPr/>
            <p:nvPr/>
          </p:nvSpPr>
          <p:spPr>
            <a:xfrm>
              <a:off x="925343" y="5141941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DB0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318" y="4961810"/>
              <a:ext cx="2224629" cy="162149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55563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091" y="3973871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4110" y="3973870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24820" y="3973871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T1_1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960693" y="4961810"/>
            <a:ext cx="2159775" cy="1621496"/>
            <a:chOff x="2960693" y="4961810"/>
            <a:chExt cx="2159775" cy="1621496"/>
          </a:xfrm>
        </p:grpSpPr>
        <p:sp>
          <p:nvSpPr>
            <p:cNvPr id="22" name="矩形 21"/>
            <p:cNvSpPr/>
            <p:nvPr/>
          </p:nvSpPr>
          <p:spPr>
            <a:xfrm>
              <a:off x="2960693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罐形 29"/>
            <p:cNvSpPr/>
            <p:nvPr/>
          </p:nvSpPr>
          <p:spPr>
            <a:xfrm>
              <a:off x="3392891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DB5</a:t>
              </a:r>
              <a:endParaRPr kumimoji="1" lang="zh-CN" altLang="en-US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395146" y="4961810"/>
            <a:ext cx="2159775" cy="1621496"/>
            <a:chOff x="5395146" y="4961810"/>
            <a:chExt cx="2159775" cy="1621496"/>
          </a:xfrm>
        </p:grpSpPr>
        <p:sp>
          <p:nvSpPr>
            <p:cNvPr id="31" name="矩形 30"/>
            <p:cNvSpPr/>
            <p:nvPr/>
          </p:nvSpPr>
          <p:spPr>
            <a:xfrm>
              <a:off x="5395146" y="4961810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罐形 32"/>
            <p:cNvSpPr/>
            <p:nvPr/>
          </p:nvSpPr>
          <p:spPr>
            <a:xfrm>
              <a:off x="5827344" y="5160933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DB6</a:t>
              </a:r>
              <a:endParaRPr kumimoji="1" lang="zh-CN" altLang="en-US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829599" y="4959059"/>
            <a:ext cx="2159775" cy="1621496"/>
            <a:chOff x="7829599" y="4959059"/>
            <a:chExt cx="2159775" cy="1621496"/>
          </a:xfrm>
        </p:grpSpPr>
        <p:sp>
          <p:nvSpPr>
            <p:cNvPr id="34" name="矩形 33"/>
            <p:cNvSpPr/>
            <p:nvPr/>
          </p:nvSpPr>
          <p:spPr>
            <a:xfrm>
              <a:off x="7829599" y="4959059"/>
              <a:ext cx="2159775" cy="1621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罐形 34"/>
            <p:cNvSpPr/>
            <p:nvPr/>
          </p:nvSpPr>
          <p:spPr>
            <a:xfrm>
              <a:off x="8261797" y="5158182"/>
              <a:ext cx="1291766" cy="50493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DB7</a:t>
              </a:r>
              <a:endParaRPr kumimoji="1" lang="zh-CN" altLang="en-US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620688" y="3964163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T0_2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0845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T4_3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3221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T5_3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1697" y="3984437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T1_2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4091" y="3964162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T2_2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64091" y="5809583"/>
            <a:ext cx="864397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T6_3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4110" y="5809582"/>
            <a:ext cx="864396" cy="5920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T7_3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4110" y="3984436"/>
            <a:ext cx="864396" cy="5920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T3_2</a:t>
            </a:r>
            <a:endParaRPr kumimoji="1"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 0.00163 L -0.09815 0.269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5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4.07407E-6 L -0.09413 0.2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7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24 L -0.09691 0.2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3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531E-6 -0.00277 L -0.09321 0.269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0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业务痛点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1613883" y="979878"/>
            <a:ext cx="445368" cy="636241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5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1</a:t>
            </a:r>
            <a:endParaRPr lang="zh-CN" altLang="en-US" sz="1200" kern="1200" dirty="0"/>
          </a:p>
        </p:txBody>
      </p:sp>
      <p:sp>
        <p:nvSpPr>
          <p:cNvPr id="5" name="任意形状 4"/>
          <p:cNvSpPr/>
          <p:nvPr/>
        </p:nvSpPr>
        <p:spPr>
          <a:xfrm>
            <a:off x="2059251" y="97987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数据量越来越大查询速度变慢</a:t>
            </a:r>
            <a:endParaRPr lang="zh-CN" altLang="en-US" sz="2300" kern="1200" dirty="0"/>
          </a:p>
        </p:txBody>
      </p:sp>
      <p:sp>
        <p:nvSpPr>
          <p:cNvPr id="6" name="任意形状 5"/>
          <p:cNvSpPr/>
          <p:nvPr/>
        </p:nvSpPr>
        <p:spPr>
          <a:xfrm>
            <a:off x="1613883" y="154157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2059251" y="154157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多租户需要实现数据隔离</a:t>
            </a:r>
            <a:endParaRPr lang="zh-CN" altLang="en-US" sz="2300" kern="1200" dirty="0"/>
          </a:p>
        </p:txBody>
      </p:sp>
      <p:sp>
        <p:nvSpPr>
          <p:cNvPr id="8" name="任意形状 7"/>
          <p:cNvSpPr/>
          <p:nvPr/>
        </p:nvSpPr>
        <p:spPr>
          <a:xfrm>
            <a:off x="1613883" y="210326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2</a:t>
            </a:r>
            <a:endParaRPr lang="zh-CN" altLang="en-US" sz="12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2059251" y="210326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需要实现读写分离和读数据负载均衡</a:t>
            </a:r>
            <a:endParaRPr lang="zh-CN" altLang="en-US" sz="23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1613883" y="266496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3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2059251" y="266496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需要提供数据垂直和水平拆分的方案</a:t>
            </a:r>
            <a:endParaRPr lang="zh-CN" altLang="en-US" sz="23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1613883" y="322665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4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2059251" y="3226659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/>
              <a:t>不需要改变现有业务</a:t>
            </a:r>
            <a:r>
              <a:rPr lang="zh-CN" altLang="en-US" sz="2300" dirty="0" smtClean="0"/>
              <a:t>代码</a:t>
            </a:r>
            <a:endParaRPr lang="zh-CN" altLang="en-US" sz="2300" dirty="0"/>
          </a:p>
        </p:txBody>
      </p:sp>
      <p:sp>
        <p:nvSpPr>
          <p:cNvPr id="14" name="任意形状 13"/>
          <p:cNvSpPr/>
          <p:nvPr/>
        </p:nvSpPr>
        <p:spPr>
          <a:xfrm>
            <a:off x="1613883" y="378835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5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2059251" y="3788354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zh-CN" altLang="en-US" sz="2300" dirty="0" smtClean="0"/>
              <a:t>需要数据路由规则配置化</a:t>
            </a:r>
            <a:endParaRPr lang="zh-CN" altLang="en-US" sz="2300" dirty="0"/>
          </a:p>
        </p:txBody>
      </p:sp>
      <p:sp>
        <p:nvSpPr>
          <p:cNvPr id="16" name="任意形状 15"/>
          <p:cNvSpPr/>
          <p:nvPr/>
        </p:nvSpPr>
        <p:spPr>
          <a:xfrm>
            <a:off x="1613883" y="4350049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6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2059251" y="4350048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zh-CN" altLang="en-US" sz="2300" dirty="0" smtClean="0"/>
              <a:t>需要提供无数据迁移的扩容方案</a:t>
            </a:r>
            <a:endParaRPr lang="zh-CN" altLang="en-US" sz="2300" dirty="0"/>
          </a:p>
        </p:txBody>
      </p:sp>
      <p:sp>
        <p:nvSpPr>
          <p:cNvPr id="18" name="任意形状 17"/>
          <p:cNvSpPr/>
          <p:nvPr/>
        </p:nvSpPr>
        <p:spPr>
          <a:xfrm>
            <a:off x="1613883" y="4911744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7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2059251" y="4911743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需要监控系统数据的状态</a:t>
            </a:r>
            <a:endParaRPr lang="zh-CN" altLang="en-US" sz="2300" kern="1200" dirty="0"/>
          </a:p>
        </p:txBody>
      </p:sp>
      <p:sp>
        <p:nvSpPr>
          <p:cNvPr id="20" name="任意形状 19"/>
          <p:cNvSpPr/>
          <p:nvPr/>
        </p:nvSpPr>
        <p:spPr>
          <a:xfrm>
            <a:off x="1613883" y="5472787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1" name="任意形状 20"/>
          <p:cNvSpPr/>
          <p:nvPr/>
        </p:nvSpPr>
        <p:spPr>
          <a:xfrm>
            <a:off x="2059251" y="5472786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需要支持分布式事务</a:t>
            </a:r>
            <a:endParaRPr lang="zh-CN" altLang="en-US" sz="2300" kern="1200" dirty="0"/>
          </a:p>
        </p:txBody>
      </p:sp>
      <p:sp>
        <p:nvSpPr>
          <p:cNvPr id="22" name="任意形状 21"/>
          <p:cNvSpPr/>
          <p:nvPr/>
        </p:nvSpPr>
        <p:spPr>
          <a:xfrm>
            <a:off x="1613883" y="6049736"/>
            <a:ext cx="445368" cy="636240"/>
          </a:xfrm>
          <a:custGeom>
            <a:avLst/>
            <a:gdLst>
              <a:gd name="connsiteX0" fmla="*/ 0 w 636240"/>
              <a:gd name="connsiteY0" fmla="*/ 0 h 445368"/>
              <a:gd name="connsiteX1" fmla="*/ 413556 w 636240"/>
              <a:gd name="connsiteY1" fmla="*/ 0 h 445368"/>
              <a:gd name="connsiteX2" fmla="*/ 636240 w 636240"/>
              <a:gd name="connsiteY2" fmla="*/ 222684 h 445368"/>
              <a:gd name="connsiteX3" fmla="*/ 413556 w 636240"/>
              <a:gd name="connsiteY3" fmla="*/ 445368 h 445368"/>
              <a:gd name="connsiteX4" fmla="*/ 0 w 636240"/>
              <a:gd name="connsiteY4" fmla="*/ 445368 h 445368"/>
              <a:gd name="connsiteX5" fmla="*/ 222684 w 636240"/>
              <a:gd name="connsiteY5" fmla="*/ 222684 h 445368"/>
              <a:gd name="connsiteX6" fmla="*/ 0 w 636240"/>
              <a:gd name="connsiteY6" fmla="*/ 0 h 4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240" h="445368">
                <a:moveTo>
                  <a:pt x="636240" y="0"/>
                </a:moveTo>
                <a:lnTo>
                  <a:pt x="636240" y="289489"/>
                </a:lnTo>
                <a:lnTo>
                  <a:pt x="318120" y="445368"/>
                </a:lnTo>
                <a:lnTo>
                  <a:pt x="0" y="289489"/>
                </a:lnTo>
                <a:lnTo>
                  <a:pt x="0" y="0"/>
                </a:lnTo>
                <a:lnTo>
                  <a:pt x="318120" y="155879"/>
                </a:lnTo>
                <a:lnTo>
                  <a:pt x="63624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230304" rIns="7620" bIns="2303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8</a:t>
            </a:r>
            <a:endParaRPr lang="zh-CN" altLang="en-US" sz="12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2059251" y="6049735"/>
            <a:ext cx="6412632" cy="413557"/>
          </a:xfrm>
          <a:custGeom>
            <a:avLst/>
            <a:gdLst>
              <a:gd name="connsiteX0" fmla="*/ 68927 w 413556"/>
              <a:gd name="connsiteY0" fmla="*/ 0 h 6412631"/>
              <a:gd name="connsiteX1" fmla="*/ 344629 w 413556"/>
              <a:gd name="connsiteY1" fmla="*/ 0 h 6412631"/>
              <a:gd name="connsiteX2" fmla="*/ 413556 w 413556"/>
              <a:gd name="connsiteY2" fmla="*/ 68927 h 6412631"/>
              <a:gd name="connsiteX3" fmla="*/ 413556 w 413556"/>
              <a:gd name="connsiteY3" fmla="*/ 6412631 h 6412631"/>
              <a:gd name="connsiteX4" fmla="*/ 413556 w 413556"/>
              <a:gd name="connsiteY4" fmla="*/ 6412631 h 6412631"/>
              <a:gd name="connsiteX5" fmla="*/ 0 w 413556"/>
              <a:gd name="connsiteY5" fmla="*/ 6412631 h 6412631"/>
              <a:gd name="connsiteX6" fmla="*/ 0 w 413556"/>
              <a:gd name="connsiteY6" fmla="*/ 6412631 h 6412631"/>
              <a:gd name="connsiteX7" fmla="*/ 0 w 413556"/>
              <a:gd name="connsiteY7" fmla="*/ 68927 h 6412631"/>
              <a:gd name="connsiteX8" fmla="*/ 68927 w 413556"/>
              <a:gd name="connsiteY8" fmla="*/ 0 h 6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56" h="6412631">
                <a:moveTo>
                  <a:pt x="413556" y="1068793"/>
                </a:moveTo>
                <a:lnTo>
                  <a:pt x="413556" y="5343838"/>
                </a:lnTo>
                <a:cubicBezTo>
                  <a:pt x="413556" y="5934107"/>
                  <a:pt x="411566" y="6412623"/>
                  <a:pt x="409111" y="6412623"/>
                </a:cubicBezTo>
                <a:lnTo>
                  <a:pt x="0" y="6412623"/>
                </a:lnTo>
                <a:lnTo>
                  <a:pt x="0" y="6412623"/>
                </a:lnTo>
                <a:lnTo>
                  <a:pt x="0" y="8"/>
                </a:lnTo>
                <a:lnTo>
                  <a:pt x="0" y="8"/>
                </a:lnTo>
                <a:lnTo>
                  <a:pt x="409111" y="8"/>
                </a:lnTo>
                <a:cubicBezTo>
                  <a:pt x="411566" y="8"/>
                  <a:pt x="413556" y="478524"/>
                  <a:pt x="413556" y="1068793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7" tIns="34793" rIns="34793" bIns="34794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300" kern="1200" dirty="0" smtClean="0"/>
              <a:t>能够支持</a:t>
            </a:r>
            <a:r>
              <a:rPr lang="en-US" altLang="zh-CN" sz="2300" kern="1200" dirty="0" smtClean="0"/>
              <a:t>PostgreSQL</a:t>
            </a:r>
            <a:r>
              <a:rPr lang="zh-CN" altLang="en-US" sz="2300" kern="1200" dirty="0" smtClean="0"/>
              <a:t>数据库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653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892973" y="2747865"/>
            <a:ext cx="6135013" cy="330715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限流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5233"/>
              </p:ext>
            </p:extLst>
          </p:nvPr>
        </p:nvGraphicFramePr>
        <p:xfrm>
          <a:off x="3918938" y="1556142"/>
          <a:ext cx="605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  <a:gridCol w="504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3918936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69711" y="1926982"/>
            <a:ext cx="0" cy="5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3918936" y="2204439"/>
            <a:ext cx="6050774" cy="30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4750" y="2081546"/>
            <a:ext cx="27302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时间片（最少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分钟）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7088391" y="2996802"/>
            <a:ext cx="2809287" cy="2809287"/>
            <a:chOff x="5863830" y="3284934"/>
            <a:chExt cx="2809287" cy="2809287"/>
          </a:xfrm>
        </p:grpSpPr>
        <p:sp>
          <p:nvSpPr>
            <p:cNvPr id="13" name="椭圆 12"/>
            <p:cNvSpPr/>
            <p:nvPr/>
          </p:nvSpPr>
          <p:spPr>
            <a:xfrm>
              <a:off x="5863830" y="3284934"/>
              <a:ext cx="2809287" cy="2809287"/>
            </a:xfrm>
            <a:prstGeom prst="ellipse">
              <a:avLst/>
            </a:prstGeom>
            <a:solidFill>
              <a:schemeClr val="accent5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5" name="直线连接符 14"/>
            <p:cNvCxnSpPr>
              <a:stCxn id="13" idx="0"/>
              <a:endCxn id="13" idx="4"/>
            </p:cNvCxnSpPr>
            <p:nvPr/>
          </p:nvCxnSpPr>
          <p:spPr>
            <a:xfrm>
              <a:off x="7268474" y="3284934"/>
              <a:ext cx="0" cy="280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stCxn id="13" idx="2"/>
              <a:endCxn id="13" idx="6"/>
            </p:cNvCxnSpPr>
            <p:nvPr/>
          </p:nvCxnSpPr>
          <p:spPr>
            <a:xfrm>
              <a:off x="5863830" y="4689578"/>
              <a:ext cx="2809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V="1">
              <a:off x="6079929" y="3933232"/>
              <a:ext cx="2391722" cy="1530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6620178" y="3438821"/>
              <a:ext cx="13433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6620178" y="3438821"/>
              <a:ext cx="1314602" cy="251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6079929" y="3933231"/>
              <a:ext cx="2391722" cy="153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318736" y="3716484"/>
              <a:ext cx="1946185" cy="1946185"/>
            </a:xfrm>
            <a:prstGeom prst="ellipse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时间槽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418489" y="340314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940637" y="363293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266512" y="418174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47698" y="489198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89266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62045" y="56951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70012" y="566266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23635" y="541591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7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5144" y="487248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8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85144" y="4230607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9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23995" y="3666710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smtClean="0"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91843" y="337246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Microsoft YaHei" charset="0"/>
                  <a:ea typeface="Microsoft YaHei" charset="0"/>
                  <a:cs typeface="Microsoft YaHei" charset="0"/>
                </a:rPr>
                <a:t>11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>
            <a:off x="9506395" y="2968619"/>
            <a:ext cx="361336" cy="429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224361" y="28416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游标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892973" y="594506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因为采用的是按照时间取模计算，所以观察的时间片相当于一个环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游标序号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%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时间片时长</a:t>
            </a:r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时间槽时长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58994" y="2988367"/>
            <a:ext cx="2842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逻辑：</a:t>
            </a:r>
          </a:p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对每个时间槽进行计数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统计每个时间片中各槽计数器的总数，判断是否超出阈值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超出阈值后返回“不允许”的标志，然后再重试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5256" y="1172487"/>
            <a:ext cx="350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将考察的时间片（最少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秒，默认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分钟）分多个槽（最多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个槽，每个槽的时间最少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毫秒）。然后构造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AtomicInteger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环形数组。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每次执行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之前，首先判断在此段时间片内执行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的次数，如果超出了设置的阈值，则不允许执行。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在不执行时，可以重试，如果再重试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次依然不成功，则报异常，此次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执行失败。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7559" y="63300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对单位时间内读写次数的限制，即限流控制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2784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数据库连接监控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43" y="915979"/>
            <a:ext cx="833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查看各数据源连接池的使用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情况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拦截器，在过滤链方法调用后检查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4" y="2047673"/>
            <a:ext cx="34925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2076922"/>
            <a:ext cx="3479800" cy="166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2" y="4293396"/>
            <a:ext cx="77343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0807" y="643742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泄露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6937" y="383366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查看使用过的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52" y="3814472"/>
            <a:ext cx="372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查看正在被使用的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Connection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个数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执行监控与统计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159" y="979878"/>
            <a:ext cx="833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Metrics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在框架中埋点统计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执行情况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统计执行时间（包括数据源名称、业务编号、用户和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入参等信息）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收集执行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的出错信息，包括异常信息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统一存储在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influxdb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中，做实时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" y="4581528"/>
            <a:ext cx="8102600" cy="187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553" y="2935603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102" y="2935602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平均耗时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1552" y="2935601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执行次数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1002" y="2935600"/>
            <a:ext cx="1584726" cy="1368627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执行出错</a:t>
            </a:r>
          </a:p>
          <a:p>
            <a:pPr algn="ctr"/>
            <a:r>
              <a:rPr kumimoji="1"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Top10</a:t>
            </a:r>
            <a:endParaRPr kumimoji="1"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549" y="2852736"/>
            <a:ext cx="5965479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lang="zh-CN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lang="zh-CN" alt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数据切分原则</a:t>
            </a:r>
          </a:p>
        </p:txBody>
      </p:sp>
      <p:sp>
        <p:nvSpPr>
          <p:cNvPr id="4" name="矩形 3"/>
          <p:cNvSpPr/>
          <p:nvPr/>
        </p:nvSpPr>
        <p:spPr>
          <a:xfrm>
            <a:off x="770351" y="954994"/>
            <a:ext cx="8479030" cy="564345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154" y="2714125"/>
            <a:ext cx="432198" cy="345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604561" y="425825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Application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 rot="16200000">
            <a:off x="1881011" y="4051745"/>
            <a:ext cx="1625752" cy="782344"/>
            <a:chOff x="1847569" y="2754052"/>
            <a:chExt cx="1625752" cy="782344"/>
          </a:xfrm>
        </p:grpSpPr>
        <p:sp>
          <p:nvSpPr>
            <p:cNvPr id="11" name="罐形 1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8347" y="29605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单数据库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 rot="16200000">
            <a:off x="3645659" y="2838968"/>
            <a:ext cx="1139108" cy="782344"/>
            <a:chOff x="1847569" y="2754052"/>
            <a:chExt cx="1625752" cy="782344"/>
          </a:xfrm>
        </p:grpSpPr>
        <p:sp>
          <p:nvSpPr>
            <p:cNvPr id="14" name="罐形 1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05307" y="2822059"/>
              <a:ext cx="977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 rot="16200000">
            <a:off x="3645657" y="4135478"/>
            <a:ext cx="1139110" cy="782344"/>
            <a:chOff x="1847569" y="2754052"/>
            <a:chExt cx="1625752" cy="782344"/>
          </a:xfrm>
        </p:grpSpPr>
        <p:sp>
          <p:nvSpPr>
            <p:cNvPr id="17" name="罐形 1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28613" y="2822059"/>
              <a:ext cx="11764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 rot="16200000">
            <a:off x="3656076" y="5399893"/>
            <a:ext cx="1139108" cy="782344"/>
            <a:chOff x="1847569" y="2754052"/>
            <a:chExt cx="1625752" cy="782344"/>
          </a:xfrm>
        </p:grpSpPr>
        <p:sp>
          <p:nvSpPr>
            <p:cNvPr id="20" name="罐形 1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74967" y="2822058"/>
              <a:ext cx="922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2" name="下箭头 21"/>
          <p:cNvSpPr/>
          <p:nvPr/>
        </p:nvSpPr>
        <p:spPr>
          <a:xfrm rot="16200000">
            <a:off x="1593496" y="3960573"/>
            <a:ext cx="576264" cy="84217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030545" y="5033782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4030545" y="3716325"/>
            <a:ext cx="361133" cy="46626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上下箭头 24"/>
          <p:cNvSpPr/>
          <p:nvPr/>
        </p:nvSpPr>
        <p:spPr>
          <a:xfrm rot="16200000">
            <a:off x="3200275" y="4061879"/>
            <a:ext cx="545797" cy="762075"/>
          </a:xfrm>
          <a:prstGeom prst="upDownArrow">
            <a:avLst>
              <a:gd name="adj1" fmla="val 5698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412613" y="2043373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下箭头 26"/>
          <p:cNvSpPr/>
          <p:nvPr/>
        </p:nvSpPr>
        <p:spPr>
          <a:xfrm rot="16200000">
            <a:off x="2438227" y="4540249"/>
            <a:ext cx="449306" cy="235628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0350" y="954994"/>
            <a:ext cx="3964808" cy="3201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垂直切分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35159" y="954995"/>
            <a:ext cx="4514221" cy="320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水平切分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 rot="16200000">
            <a:off x="5591936" y="2838968"/>
            <a:ext cx="1139108" cy="782344"/>
            <a:chOff x="1847569" y="2754052"/>
            <a:chExt cx="1625752" cy="782344"/>
          </a:xfrm>
        </p:grpSpPr>
        <p:sp>
          <p:nvSpPr>
            <p:cNvPr id="31" name="罐形 30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 rot="16200000">
            <a:off x="6672430" y="2838968"/>
            <a:ext cx="1139108" cy="782344"/>
            <a:chOff x="1847569" y="2754052"/>
            <a:chExt cx="1625752" cy="782344"/>
          </a:xfrm>
        </p:grpSpPr>
        <p:sp>
          <p:nvSpPr>
            <p:cNvPr id="34" name="罐形 33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 rot="16200000">
            <a:off x="7754517" y="2825601"/>
            <a:ext cx="1139108" cy="782344"/>
            <a:chOff x="1847569" y="2754052"/>
            <a:chExt cx="1625752" cy="782344"/>
          </a:xfrm>
        </p:grpSpPr>
        <p:sp>
          <p:nvSpPr>
            <p:cNvPr id="37" name="罐形 36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09218" y="2822059"/>
              <a:ext cx="116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User3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 rot="16200000">
            <a:off x="5583692" y="4140748"/>
            <a:ext cx="1149651" cy="782344"/>
            <a:chOff x="1832525" y="2754052"/>
            <a:chExt cx="1640796" cy="782344"/>
          </a:xfrm>
        </p:grpSpPr>
        <p:sp>
          <p:nvSpPr>
            <p:cNvPr id="40" name="罐形 39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 rot="16200000">
            <a:off x="6667159" y="4140748"/>
            <a:ext cx="1149651" cy="782344"/>
            <a:chOff x="1832525" y="2754052"/>
            <a:chExt cx="1640796" cy="782344"/>
          </a:xfrm>
        </p:grpSpPr>
        <p:sp>
          <p:nvSpPr>
            <p:cNvPr id="43" name="罐形 42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 rot="16200000">
            <a:off x="7750626" y="4140748"/>
            <a:ext cx="1149651" cy="782344"/>
            <a:chOff x="1832525" y="2754052"/>
            <a:chExt cx="1640796" cy="782344"/>
          </a:xfrm>
        </p:grpSpPr>
        <p:sp>
          <p:nvSpPr>
            <p:cNvPr id="46" name="罐形 45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2525" y="2822059"/>
              <a:ext cx="136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Order3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 rot="16200000">
            <a:off x="5576525" y="5399893"/>
            <a:ext cx="1139108" cy="782344"/>
            <a:chOff x="1847569" y="2754052"/>
            <a:chExt cx="1625752" cy="782344"/>
          </a:xfrm>
        </p:grpSpPr>
        <p:sp>
          <p:nvSpPr>
            <p:cNvPr id="49" name="罐形 48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Pay1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rot="16200000">
            <a:off x="6672430" y="5399893"/>
            <a:ext cx="1139108" cy="782344"/>
            <a:chOff x="1847569" y="2754052"/>
            <a:chExt cx="1625752" cy="782344"/>
          </a:xfrm>
        </p:grpSpPr>
        <p:sp>
          <p:nvSpPr>
            <p:cNvPr id="52" name="罐形 51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Pay2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 rot="16200000">
            <a:off x="7784424" y="5421627"/>
            <a:ext cx="1139108" cy="782344"/>
            <a:chOff x="1847569" y="2754052"/>
            <a:chExt cx="1625752" cy="782344"/>
          </a:xfrm>
        </p:grpSpPr>
        <p:sp>
          <p:nvSpPr>
            <p:cNvPr id="55" name="罐形 54"/>
            <p:cNvSpPr/>
            <p:nvPr/>
          </p:nvSpPr>
          <p:spPr>
            <a:xfrm rot="5400000">
              <a:off x="2269273" y="2332348"/>
              <a:ext cx="782344" cy="1625752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29211" y="2822058"/>
              <a:ext cx="1013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支付</a:t>
              </a:r>
            </a:p>
            <a:p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Pay3</a:t>
              </a:r>
              <a:endParaRPr kumimoji="1"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7" name="下箭头 56"/>
          <p:cNvSpPr/>
          <p:nvPr/>
        </p:nvSpPr>
        <p:spPr>
          <a:xfrm rot="16200000">
            <a:off x="4904444" y="2672958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4904444" y="396580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4888197" y="5245510"/>
            <a:ext cx="576264" cy="11246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1" name="直线连接符 60"/>
          <p:cNvCxnSpPr/>
          <p:nvPr/>
        </p:nvCxnSpPr>
        <p:spPr>
          <a:xfrm>
            <a:off x="4734452" y="979878"/>
            <a:ext cx="0" cy="56185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755984" y="2479999"/>
            <a:ext cx="8479031" cy="17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48425" y="1437961"/>
            <a:ext cx="372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垂直切分按照业务将表进行分类，分布到不同的数据库上面，把压力分担到不同数据库上面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67065" y="1437961"/>
            <a:ext cx="44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水平切分不是将表分类，而是按照某个字段的规则分散到多个库中，每个表中只包含一部分数据，进一步访问数据分担压力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业内解决方案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4384"/>
              </p:ext>
            </p:extLst>
          </p:nvPr>
        </p:nvGraphicFramePr>
        <p:xfrm>
          <a:off x="700928" y="979878"/>
          <a:ext cx="8775032" cy="56590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3758"/>
                <a:gridCol w="2193758"/>
                <a:gridCol w="2193758"/>
                <a:gridCol w="2193758"/>
              </a:tblGrid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来源</a:t>
                      </a:r>
                      <a:endParaRPr lang="zh-CN" altLang="en-US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支持的数据库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类型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TDDL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MySQL/Oracle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10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DRDS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</a:p>
                  </a:txBody>
                  <a:tcPr anchor="ctr"/>
                </a:tc>
              </a:tr>
              <a:tr h="662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MyCat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社区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MySQL/PostgreSQL(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不成熟有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Atlas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360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TDSQL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腾讯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分布式数据库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Heisenberg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百度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蓝海豚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京东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中间件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Sharding-Jdbc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当当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438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CobarClient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阿里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客户端</a:t>
                      </a:r>
                    </a:p>
                  </a:txBody>
                  <a:tcPr anchor="ctr"/>
                </a:tc>
              </a:tr>
              <a:tr h="522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OneProxy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平民软件</a:t>
                      </a:r>
                      <a:endParaRPr lang="zh-CN" altLang="en-US" sz="1800" b="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MySQL/PostgreSQL</a:t>
                      </a:r>
                      <a:endParaRPr lang="zh-CN" altLang="en-US" sz="1800" b="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商业版中间件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结论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页脚占位符 3"/>
          <p:cNvSpPr txBox="1">
            <a:spLocks/>
          </p:cNvSpPr>
          <p:nvPr/>
        </p:nvSpPr>
        <p:spPr bwMode="auto">
          <a:xfrm>
            <a:off x="7618413" y="638175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</a:p>
          <a:p>
            <a:pPr eaLnBrk="1" hangingPunct="1"/>
            <a:r>
              <a:rPr lang="en-US" altLang="zh-CN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endParaRPr lang="en-US" altLang="zh-CN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7265" y="4648199"/>
            <a:ext cx="911116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所以需要提供一个实施简单、路由可配置并且支持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PostgreSQL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的数据路由方案</a:t>
            </a: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2514602" y="1828800"/>
            <a:ext cx="5559429" cy="609600"/>
            <a:chOff x="1440" y="1296"/>
            <a:chExt cx="3502" cy="384"/>
          </a:xfrm>
        </p:grpSpPr>
        <p:grpSp>
          <p:nvGrpSpPr>
            <p:cNvPr id="65" name="Group 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8" name="Freeform 4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Freeform 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2092" y="1302"/>
              <a:ext cx="28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大部分支持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MySQL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不支持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PostgreSQL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2514600" y="2498725"/>
            <a:ext cx="6657982" cy="625475"/>
            <a:chOff x="1440" y="1286"/>
            <a:chExt cx="4194" cy="394"/>
          </a:xfrm>
        </p:grpSpPr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2092" y="1286"/>
              <a:ext cx="35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CobarClient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只能依赖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Ibatis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使用，且不支持分表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86" name="Group 24"/>
          <p:cNvGrpSpPr>
            <a:grpSpLocks/>
          </p:cNvGrpSpPr>
          <p:nvPr/>
        </p:nvGrpSpPr>
        <p:grpSpPr bwMode="auto">
          <a:xfrm>
            <a:off x="2514600" y="3235325"/>
            <a:ext cx="4225925" cy="650875"/>
            <a:chOff x="1440" y="1270"/>
            <a:chExt cx="2662" cy="410"/>
          </a:xfrm>
        </p:grpSpPr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1215" y="214"/>
                <a:ext cx="298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982" y="625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1210" y="648"/>
                <a:ext cx="298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>
                <a:off x="1348" y="625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Freeform 3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1233" y="536"/>
                <a:ext cx="262" cy="227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2105" y="1270"/>
              <a:ext cx="19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 dirty="0" err="1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OneProxy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商业软件不开源</a:t>
              </a:r>
              <a:endParaRPr lang="en-US" altLang="zh-CN" sz="20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大纲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-5577912" y="-1109079"/>
            <a:ext cx="7263828" cy="9940554"/>
          </a:xfrm>
          <a:prstGeom prst="blockArc">
            <a:avLst>
              <a:gd name="adj1" fmla="val 18900000"/>
              <a:gd name="adj2" fmla="val 2700000"/>
              <a:gd name="adj3" fmla="val 346"/>
            </a:avLst>
          </a:prstGeom>
          <a:ln>
            <a:solidFill>
              <a:srgbClr val="D60B8C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组 47"/>
          <p:cNvGrpSpPr/>
          <p:nvPr/>
        </p:nvGrpSpPr>
        <p:grpSpPr>
          <a:xfrm>
            <a:off x="925637" y="1051911"/>
            <a:ext cx="7977732" cy="5589854"/>
            <a:chOff x="925637" y="1051911"/>
            <a:chExt cx="7977732" cy="5589854"/>
          </a:xfrm>
        </p:grpSpPr>
        <p:grpSp>
          <p:nvGrpSpPr>
            <p:cNvPr id="17" name="组 16"/>
            <p:cNvGrpSpPr/>
            <p:nvPr/>
          </p:nvGrpSpPr>
          <p:grpSpPr>
            <a:xfrm>
              <a:off x="925637" y="1051911"/>
              <a:ext cx="7936249" cy="417838"/>
              <a:chOff x="965586" y="1159114"/>
              <a:chExt cx="7936249" cy="417838"/>
            </a:xfrm>
          </p:grpSpPr>
          <p:sp>
            <p:nvSpPr>
              <p:cNvPr id="7" name="任意形状 6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hy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8" name="组 17"/>
            <p:cNvGrpSpPr/>
            <p:nvPr/>
          </p:nvGrpSpPr>
          <p:grpSpPr>
            <a:xfrm>
              <a:off x="1125694" y="1569113"/>
              <a:ext cx="7758464" cy="417838"/>
              <a:chOff x="965586" y="1159114"/>
              <a:chExt cx="7758464" cy="417838"/>
            </a:xfrm>
          </p:grpSpPr>
          <p:sp>
            <p:nvSpPr>
              <p:cNvPr id="19" name="任意形状 18"/>
              <p:cNvSpPr>
                <a:spLocks/>
              </p:cNvSpPr>
              <p:nvPr/>
            </p:nvSpPr>
            <p:spPr>
              <a:xfrm>
                <a:off x="1174505" y="1218176"/>
                <a:ext cx="75495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B8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我们的方案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rgbClr val="D60B8C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1" name="组 20"/>
            <p:cNvGrpSpPr/>
            <p:nvPr/>
          </p:nvGrpSpPr>
          <p:grpSpPr>
            <a:xfrm>
              <a:off x="1265006" y="2086315"/>
              <a:ext cx="7619152" cy="417838"/>
              <a:chOff x="965586" y="1159114"/>
              <a:chExt cx="7619152" cy="417838"/>
            </a:xfrm>
          </p:grpSpPr>
          <p:sp>
            <p:nvSpPr>
              <p:cNvPr id="22" name="任意形状 21"/>
              <p:cNvSpPr/>
              <p:nvPr/>
            </p:nvSpPr>
            <p:spPr>
              <a:xfrm>
                <a:off x="1174505" y="1216091"/>
                <a:ext cx="7410233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分片数据源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4" name="组 23"/>
            <p:cNvGrpSpPr/>
            <p:nvPr/>
          </p:nvGrpSpPr>
          <p:grpSpPr>
            <a:xfrm>
              <a:off x="1379365" y="2603517"/>
              <a:ext cx="7524003" cy="417838"/>
              <a:chOff x="965586" y="1159114"/>
              <a:chExt cx="7524003" cy="417838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1174505" y="1218587"/>
                <a:ext cx="7315084" cy="311276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组 26"/>
            <p:cNvGrpSpPr/>
            <p:nvPr/>
          </p:nvGrpSpPr>
          <p:grpSpPr>
            <a:xfrm>
              <a:off x="1444189" y="3120719"/>
              <a:ext cx="7459180" cy="417838"/>
              <a:chOff x="965586" y="1159114"/>
              <a:chExt cx="7523349" cy="417838"/>
            </a:xfrm>
          </p:grpSpPr>
          <p:sp>
            <p:nvSpPr>
              <p:cNvPr id="28" name="任意形状 27"/>
              <p:cNvSpPr/>
              <p:nvPr/>
            </p:nvSpPr>
            <p:spPr>
              <a:xfrm>
                <a:off x="1174505" y="1230775"/>
                <a:ext cx="7314430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业务逻辑表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0" name="组 29"/>
            <p:cNvGrpSpPr/>
            <p:nvPr/>
          </p:nvGrpSpPr>
          <p:grpSpPr>
            <a:xfrm>
              <a:off x="1460230" y="3637921"/>
              <a:ext cx="7443138" cy="417838"/>
              <a:chOff x="965586" y="1159114"/>
              <a:chExt cx="7443138" cy="417838"/>
            </a:xfrm>
          </p:grpSpPr>
          <p:sp>
            <p:nvSpPr>
              <p:cNvPr id="31" name="任意形状 30"/>
              <p:cNvSpPr/>
              <p:nvPr/>
            </p:nvSpPr>
            <p:spPr>
              <a:xfrm>
                <a:off x="1174505" y="1226918"/>
                <a:ext cx="7234219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全局序列号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3" name="组 32"/>
            <p:cNvGrpSpPr/>
            <p:nvPr/>
          </p:nvGrpSpPr>
          <p:grpSpPr>
            <a:xfrm>
              <a:off x="1447404" y="4155123"/>
              <a:ext cx="7455964" cy="417838"/>
              <a:chOff x="965586" y="1159114"/>
              <a:chExt cx="7455964" cy="417838"/>
            </a:xfrm>
          </p:grpSpPr>
          <p:sp>
            <p:nvSpPr>
              <p:cNvPr id="34" name="任意形状 33"/>
              <p:cNvSpPr/>
              <p:nvPr/>
            </p:nvSpPr>
            <p:spPr>
              <a:xfrm>
                <a:off x="1174505" y="1210952"/>
                <a:ext cx="7247045" cy="309600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数据聚合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6" name="组 35"/>
            <p:cNvGrpSpPr/>
            <p:nvPr/>
          </p:nvGrpSpPr>
          <p:grpSpPr>
            <a:xfrm>
              <a:off x="1401861" y="4672325"/>
              <a:ext cx="7501507" cy="417838"/>
              <a:chOff x="965586" y="1159114"/>
              <a:chExt cx="7501507" cy="417838"/>
            </a:xfrm>
          </p:grpSpPr>
          <p:sp>
            <p:nvSpPr>
              <p:cNvPr id="37" name="任意形状 36"/>
              <p:cNvSpPr/>
              <p:nvPr/>
            </p:nvSpPr>
            <p:spPr>
              <a:xfrm>
                <a:off x="1174505" y="1220339"/>
                <a:ext cx="7292588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事务处理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39" name="组 38"/>
            <p:cNvGrpSpPr/>
            <p:nvPr/>
          </p:nvGrpSpPr>
          <p:grpSpPr>
            <a:xfrm>
              <a:off x="1142048" y="5706729"/>
              <a:ext cx="7761320" cy="417838"/>
              <a:chOff x="965586" y="1159114"/>
              <a:chExt cx="7761320" cy="417838"/>
            </a:xfrm>
          </p:grpSpPr>
          <p:sp>
            <p:nvSpPr>
              <p:cNvPr id="40" name="任意形状 39"/>
              <p:cNvSpPr/>
              <p:nvPr/>
            </p:nvSpPr>
            <p:spPr>
              <a:xfrm>
                <a:off x="1174505" y="1220339"/>
                <a:ext cx="7552401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2" name="组 41"/>
            <p:cNvGrpSpPr/>
            <p:nvPr/>
          </p:nvGrpSpPr>
          <p:grpSpPr>
            <a:xfrm>
              <a:off x="1283262" y="5189527"/>
              <a:ext cx="7620106" cy="417838"/>
              <a:chOff x="965586" y="1159114"/>
              <a:chExt cx="7620106" cy="417838"/>
            </a:xfrm>
          </p:grpSpPr>
          <p:sp>
            <p:nvSpPr>
              <p:cNvPr id="43" name="任意形状 42"/>
              <p:cNvSpPr/>
              <p:nvPr/>
            </p:nvSpPr>
            <p:spPr>
              <a:xfrm>
                <a:off x="1174505" y="1220339"/>
                <a:ext cx="7411187" cy="309523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数据扩容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5" name="组 44"/>
            <p:cNvGrpSpPr/>
            <p:nvPr/>
          </p:nvGrpSpPr>
          <p:grpSpPr>
            <a:xfrm>
              <a:off x="947909" y="6223927"/>
              <a:ext cx="7936249" cy="417838"/>
              <a:chOff x="965586" y="1159114"/>
              <a:chExt cx="7936249" cy="417838"/>
            </a:xfrm>
          </p:grpSpPr>
          <p:sp>
            <p:nvSpPr>
              <p:cNvPr id="46" name="任意形状 45"/>
              <p:cNvSpPr/>
              <p:nvPr/>
            </p:nvSpPr>
            <p:spPr>
              <a:xfrm>
                <a:off x="1174505" y="1220343"/>
                <a:ext cx="7727330" cy="309519"/>
              </a:xfrm>
              <a:custGeom>
                <a:avLst/>
                <a:gdLst>
                  <a:gd name="connsiteX0" fmla="*/ 0 w 7727330"/>
                  <a:gd name="connsiteY0" fmla="*/ 0 h 468166"/>
                  <a:gd name="connsiteX1" fmla="*/ 7727330 w 7727330"/>
                  <a:gd name="connsiteY1" fmla="*/ 0 h 468166"/>
                  <a:gd name="connsiteX2" fmla="*/ 7727330 w 7727330"/>
                  <a:gd name="connsiteY2" fmla="*/ 468166 h 468166"/>
                  <a:gd name="connsiteX3" fmla="*/ 0 w 7727330"/>
                  <a:gd name="connsiteY3" fmla="*/ 468166 h 468166"/>
                  <a:gd name="connsiteX4" fmla="*/ 0 w 7727330"/>
                  <a:gd name="connsiteY4" fmla="*/ 0 h 46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330" h="468166">
                    <a:moveTo>
                      <a:pt x="0" y="0"/>
                    </a:moveTo>
                    <a:lnTo>
                      <a:pt x="7727330" y="0"/>
                    </a:lnTo>
                    <a:lnTo>
                      <a:pt x="7727330" y="468166"/>
                    </a:lnTo>
                    <a:lnTo>
                      <a:pt x="0" y="468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60726" tIns="71120" rIns="71120" bIns="71120" numCol="1" spcCol="1270" anchor="ctr" anchorCtr="0">
                <a:noAutofit/>
              </a:bodyPr>
              <a:lstStyle/>
              <a:p>
                <a:pPr lvl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zh-CN" altLang="en-US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65586" y="1159114"/>
                <a:ext cx="417838" cy="41783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整体架构图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40543" y="431447"/>
            <a:ext cx="9185102" cy="6094972"/>
            <a:chOff x="605421" y="930989"/>
            <a:chExt cx="9185102" cy="6094972"/>
          </a:xfrm>
        </p:grpSpPr>
        <p:sp>
          <p:nvSpPr>
            <p:cNvPr id="72" name="罐形 71"/>
            <p:cNvSpPr/>
            <p:nvPr/>
          </p:nvSpPr>
          <p:spPr>
            <a:xfrm>
              <a:off x="4532114" y="6431312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罐形 73"/>
            <p:cNvSpPr/>
            <p:nvPr/>
          </p:nvSpPr>
          <p:spPr>
            <a:xfrm>
              <a:off x="6209861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罐形 75"/>
            <p:cNvSpPr/>
            <p:nvPr/>
          </p:nvSpPr>
          <p:spPr>
            <a:xfrm>
              <a:off x="7866619" y="6449697"/>
              <a:ext cx="782344" cy="576264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slave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5421" y="1604998"/>
              <a:ext cx="9185102" cy="4489223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8820" y="2125945"/>
              <a:ext cx="6410725" cy="46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JDBC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规范改写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98821" y="2812643"/>
              <a:ext cx="1584876" cy="42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解析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8972" y="3501033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 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改写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421" y="1604998"/>
              <a:ext cx="9185102" cy="372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  </a:t>
              </a:r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PDDL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8820" y="4154850"/>
              <a:ext cx="1584877" cy="442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路由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99434" y="2780384"/>
              <a:ext cx="1418473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atin typeface="Microsoft YaHei" charset="0"/>
                  <a:ea typeface="Microsoft YaHei" charset="0"/>
                  <a:cs typeface="Microsoft YaHei" charset="0"/>
                </a:rPr>
                <a:t>OrderBy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84160" y="2782790"/>
              <a:ext cx="1438549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atin typeface="Microsoft YaHei" charset="0"/>
                  <a:ea typeface="Microsoft YaHei" charset="0"/>
                  <a:cs typeface="Microsoft YaHei" charset="0"/>
                </a:rPr>
                <a:t>GroupBy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218369" y="2782790"/>
              <a:ext cx="1391177" cy="182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结果集合并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65649" y="4812991"/>
              <a:ext cx="6443896" cy="439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执行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65649" y="5478578"/>
              <a:ext cx="6443896" cy="4394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数据库连接池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43211" y="2118152"/>
              <a:ext cx="2032143" cy="379991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36116" y="21853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>
                  <a:latin typeface="Microsoft YaHei" charset="0"/>
                  <a:ea typeface="Microsoft YaHei" charset="0"/>
                  <a:cs typeface="Microsoft YaHei" charset="0"/>
                </a:rPr>
                <a:t>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66443" y="2688220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监控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6443" y="4581528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事务管理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66443" y="3326306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统计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66443" y="3953962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SQL</a:t>
              </a:r>
              <a:r>
                <a:rPr kumimoji="1"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 限流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66443" y="5158427"/>
              <a:ext cx="1585678" cy="41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630807" y="2586346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613245" y="3229927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下箭头 61"/>
            <p:cNvSpPr/>
            <p:nvPr/>
          </p:nvSpPr>
          <p:spPr>
            <a:xfrm>
              <a:off x="3630807" y="3882940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630807" y="4587228"/>
              <a:ext cx="648297" cy="2663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6151962" y="51237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下箭头 64"/>
            <p:cNvSpPr/>
            <p:nvPr/>
          </p:nvSpPr>
          <p:spPr>
            <a:xfrm rot="10800000">
              <a:off x="5384521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 rot="10800000">
              <a:off x="6953804" y="4536454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0800000">
              <a:off x="8589808" y="454454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 rot="10800000">
              <a:off x="5392479" y="2498787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 rot="10800000">
              <a:off x="6979465" y="2508613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 rot="10800000">
              <a:off x="8611566" y="2498786"/>
              <a:ext cx="648297" cy="29302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罐形 70"/>
            <p:cNvSpPr/>
            <p:nvPr/>
          </p:nvSpPr>
          <p:spPr>
            <a:xfrm>
              <a:off x="4237521" y="6275697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罐形 72"/>
            <p:cNvSpPr/>
            <p:nvPr/>
          </p:nvSpPr>
          <p:spPr>
            <a:xfrm>
              <a:off x="5915268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罐形 74"/>
            <p:cNvSpPr/>
            <p:nvPr/>
          </p:nvSpPr>
          <p:spPr>
            <a:xfrm>
              <a:off x="7572026" y="6294082"/>
              <a:ext cx="782344" cy="57626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master</a:t>
              </a:r>
              <a:endParaRPr kumimoji="1"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上下箭头 77"/>
            <p:cNvSpPr/>
            <p:nvPr/>
          </p:nvSpPr>
          <p:spPr>
            <a:xfrm>
              <a:off x="4448126" y="5870025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上下箭头 78"/>
            <p:cNvSpPr/>
            <p:nvPr/>
          </p:nvSpPr>
          <p:spPr>
            <a:xfrm>
              <a:off x="6140309" y="588468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上下箭头 79"/>
            <p:cNvSpPr/>
            <p:nvPr/>
          </p:nvSpPr>
          <p:spPr>
            <a:xfrm>
              <a:off x="7787561" y="5878712"/>
              <a:ext cx="361133" cy="466265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219113" y="930989"/>
              <a:ext cx="2226830" cy="4394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0"/>
                  <a:ea typeface="Microsoft YaHei" charset="0"/>
                  <a:cs typeface="Microsoft YaHei" charset="0"/>
                </a:rPr>
                <a:t>Application(Java)</a:t>
              </a:r>
              <a:endParaRPr kumimoji="1"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上下箭头 83"/>
            <p:cNvSpPr/>
            <p:nvPr/>
          </p:nvSpPr>
          <p:spPr>
            <a:xfrm>
              <a:off x="6140309" y="1340251"/>
              <a:ext cx="406116" cy="820431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prstDash val="dash"/>
        </a:ln>
      </a:spPr>
      <a:bodyPr rtlCol="0" anchor="ctr"/>
      <a:lstStyle>
        <a:defPPr algn="ctr">
          <a:defRPr kumimoji="1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50049</TotalTime>
  <Pages>0</Pages>
  <Words>3336</Words>
  <Characters>0</Characters>
  <Application>Microsoft Macintosh PowerPoint</Application>
  <DocSecurity>0</DocSecurity>
  <PresentationFormat>35 毫米幻灯片</PresentationFormat>
  <Lines>0</Lines>
  <Paragraphs>1266</Paragraphs>
  <Slides>45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Avenir LT 45 Book</vt:lpstr>
      <vt:lpstr>Avenir LT 65 Medium</vt:lpstr>
      <vt:lpstr>Calibri</vt:lpstr>
      <vt:lpstr>Microsoft YaHei</vt:lpstr>
      <vt:lpstr>Monaco</vt:lpstr>
      <vt:lpstr>Verdana</vt:lpstr>
      <vt:lpstr>Wingdings</vt:lpstr>
      <vt:lpstr>方正兰亭中黑_GBK</vt:lpstr>
      <vt:lpstr>宋体</vt:lpstr>
      <vt:lpstr>微软雅黑</vt:lpstr>
      <vt:lpstr>Arial</vt:lpstr>
      <vt:lpstr>Office 主题​​</vt:lpstr>
      <vt:lpstr>PowerPoint 演示文稿</vt:lpstr>
      <vt:lpstr>大纲</vt:lpstr>
      <vt:lpstr>大纲</vt:lpstr>
      <vt:lpstr>业务痛点</vt:lpstr>
      <vt:lpstr>数据切分原则</vt:lpstr>
      <vt:lpstr>业内解决方案</vt:lpstr>
      <vt:lpstr>结论</vt:lpstr>
      <vt:lpstr>大纲</vt:lpstr>
      <vt:lpstr>整体架构图</vt:lpstr>
      <vt:lpstr>JDBC 规范改写</vt:lpstr>
      <vt:lpstr>SQL解析</vt:lpstr>
      <vt:lpstr>部署图</vt:lpstr>
      <vt:lpstr>大纲</vt:lpstr>
      <vt:lpstr>分片数据源声明</vt:lpstr>
      <vt:lpstr>读写分离</vt:lpstr>
      <vt:lpstr>读数据负载均衡</vt:lpstr>
      <vt:lpstr>大纲</vt:lpstr>
      <vt:lpstr>全局表</vt:lpstr>
      <vt:lpstr>全局表</vt:lpstr>
      <vt:lpstr>大纲</vt:lpstr>
      <vt:lpstr>逻辑表定义</vt:lpstr>
      <vt:lpstr>路由规则</vt:lpstr>
      <vt:lpstr>逻辑表ER分片</vt:lpstr>
      <vt:lpstr>逻辑子表路由</vt:lpstr>
      <vt:lpstr>并行执行SQL</vt:lpstr>
      <vt:lpstr>大纲</vt:lpstr>
      <vt:lpstr>全局序列号</vt:lpstr>
      <vt:lpstr>大纲</vt:lpstr>
      <vt:lpstr>聚合函数</vt:lpstr>
      <vt:lpstr>排序和分组</vt:lpstr>
      <vt:lpstr>大纲</vt:lpstr>
      <vt:lpstr>Best Efforts 1PC MultipleDataSourceTransaction</vt:lpstr>
      <vt:lpstr>柔性事务</vt:lpstr>
      <vt:lpstr>TCC分布式事务</vt:lpstr>
      <vt:lpstr>大纲</vt:lpstr>
      <vt:lpstr>横向等积扩容</vt:lpstr>
      <vt:lpstr>横向翻倍扩容 -- 两库四表</vt:lpstr>
      <vt:lpstr>横向翻倍扩容 -- 四库八表</vt:lpstr>
      <vt:lpstr>横向翻倍扩容 -- 八库十六表</vt:lpstr>
      <vt:lpstr>大纲</vt:lpstr>
      <vt:lpstr>SQL限流</vt:lpstr>
      <vt:lpstr>大纲</vt:lpstr>
      <vt:lpstr>数据库连接监控</vt:lpstr>
      <vt:lpstr>SQL执行监控与统计</vt:lpstr>
      <vt:lpstr>PowerPoint 演示文稿</vt:lpstr>
    </vt:vector>
  </TitlesOfParts>
  <Company>Admin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王科</dc:creator>
  <cp:lastModifiedBy>Microsoft Office 用户</cp:lastModifiedBy>
  <cp:revision>1824</cp:revision>
  <dcterms:created xsi:type="dcterms:W3CDTF">2012-03-08T23:23:00Z</dcterms:created>
  <dcterms:modified xsi:type="dcterms:W3CDTF">2016-06-22T08:45:46Z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