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68" r:id="rId2"/>
    <p:sldId id="270" r:id="rId3"/>
    <p:sldId id="256" r:id="rId4"/>
    <p:sldId id="257" r:id="rId5"/>
    <p:sldId id="258" r:id="rId6"/>
    <p:sldId id="260" r:id="rId7"/>
    <p:sldId id="261" r:id="rId8"/>
    <p:sldId id="263" r:id="rId9"/>
    <p:sldId id="265" r:id="rId10"/>
    <p:sldId id="262" r:id="rId11"/>
    <p:sldId id="264" r:id="rId12"/>
    <p:sldId id="266"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 Nageswari Gopparaju" userId="8fa9d9e6f4d02fc7" providerId="LiveId" clId="{A9FA07F4-5CB8-4634-9B83-E18AE018D7AE}"/>
    <pc:docChg chg="addSld delSld modSld">
      <pc:chgData name="Bala Nageswari Gopparaju" userId="8fa9d9e6f4d02fc7" providerId="LiveId" clId="{A9FA07F4-5CB8-4634-9B83-E18AE018D7AE}" dt="2024-06-21T11:51:19.093" v="4" actId="1076"/>
      <pc:docMkLst>
        <pc:docMk/>
      </pc:docMkLst>
      <pc:sldChg chg="modSp mod">
        <pc:chgData name="Bala Nageswari Gopparaju" userId="8fa9d9e6f4d02fc7" providerId="LiveId" clId="{A9FA07F4-5CB8-4634-9B83-E18AE018D7AE}" dt="2024-06-21T11:51:19.093" v="4" actId="1076"/>
        <pc:sldMkLst>
          <pc:docMk/>
          <pc:sldMk cId="1408662205" sldId="268"/>
        </pc:sldMkLst>
        <pc:spChg chg="mod">
          <ac:chgData name="Bala Nageswari Gopparaju" userId="8fa9d9e6f4d02fc7" providerId="LiveId" clId="{A9FA07F4-5CB8-4634-9B83-E18AE018D7AE}" dt="2024-06-21T11:51:19.093" v="4" actId="1076"/>
          <ac:spMkLst>
            <pc:docMk/>
            <pc:sldMk cId="1408662205" sldId="268"/>
            <ac:spMk id="2" creationId="{D65735BE-8041-4AE0-A849-1EE6C3EBE52C}"/>
          </ac:spMkLst>
        </pc:spChg>
        <pc:spChg chg="mod">
          <ac:chgData name="Bala Nageswari Gopparaju" userId="8fa9d9e6f4d02fc7" providerId="LiveId" clId="{A9FA07F4-5CB8-4634-9B83-E18AE018D7AE}" dt="2024-06-21T11:51:13.956" v="3" actId="1076"/>
          <ac:spMkLst>
            <pc:docMk/>
            <pc:sldMk cId="1408662205" sldId="268"/>
            <ac:spMk id="3" creationId="{4F680832-B037-4AD9-9981-BB76ACEB636C}"/>
          </ac:spMkLst>
        </pc:spChg>
      </pc:sldChg>
      <pc:sldChg chg="del">
        <pc:chgData name="Bala Nageswari Gopparaju" userId="8fa9d9e6f4d02fc7" providerId="LiveId" clId="{A9FA07F4-5CB8-4634-9B83-E18AE018D7AE}" dt="2024-06-21T11:32:37.327" v="0" actId="2696"/>
        <pc:sldMkLst>
          <pc:docMk/>
          <pc:sldMk cId="810304054" sldId="269"/>
        </pc:sldMkLst>
      </pc:sldChg>
      <pc:sldChg chg="modSp new mod">
        <pc:chgData name="Bala Nageswari Gopparaju" userId="8fa9d9e6f4d02fc7" providerId="LiveId" clId="{A9FA07F4-5CB8-4634-9B83-E18AE018D7AE}" dt="2024-06-21T11:50:20.012" v="2"/>
        <pc:sldMkLst>
          <pc:docMk/>
          <pc:sldMk cId="1717577871" sldId="271"/>
        </pc:sldMkLst>
        <pc:spChg chg="mod">
          <ac:chgData name="Bala Nageswari Gopparaju" userId="8fa9d9e6f4d02fc7" providerId="LiveId" clId="{A9FA07F4-5CB8-4634-9B83-E18AE018D7AE}" dt="2024-06-21T11:50:20.012" v="2"/>
          <ac:spMkLst>
            <pc:docMk/>
            <pc:sldMk cId="1717577871" sldId="271"/>
            <ac:spMk id="3" creationId="{4D93CC4F-211B-2F12-2530-5F67B931975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585B1E-6A1C-4366-BE47-54885C9EB8B2}" type="datetimeFigureOut">
              <a:rPr lang="en-IN" smtClean="0"/>
              <a:pPr/>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val="347041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85B1E-6A1C-4366-BE47-54885C9EB8B2}" type="datetimeFigureOut">
              <a:rPr lang="en-IN" smtClean="0"/>
              <a:pPr/>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val="4306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85B1E-6A1C-4366-BE47-54885C9EB8B2}" type="datetimeFigureOut">
              <a:rPr lang="en-IN" smtClean="0"/>
              <a:pPr/>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66324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85B1E-6A1C-4366-BE47-54885C9EB8B2}" type="datetimeFigureOut">
              <a:rPr lang="en-IN" smtClean="0"/>
              <a:pPr/>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val="1419637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85B1E-6A1C-4366-BE47-54885C9EB8B2}" type="datetimeFigureOut">
              <a:rPr lang="en-IN" smtClean="0"/>
              <a:pPr/>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3701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85B1E-6A1C-4366-BE47-54885C9EB8B2}" type="datetimeFigureOut">
              <a:rPr lang="en-IN" smtClean="0"/>
              <a:pPr/>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val="2667158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85B1E-6A1C-4366-BE47-54885C9EB8B2}" type="datetimeFigureOut">
              <a:rPr lang="en-IN" smtClean="0"/>
              <a:pPr/>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val="847178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85B1E-6A1C-4366-BE47-54885C9EB8B2}" type="datetimeFigureOut">
              <a:rPr lang="en-IN" smtClean="0"/>
              <a:pPr/>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val="5282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85B1E-6A1C-4366-BE47-54885C9EB8B2}" type="datetimeFigureOut">
              <a:rPr lang="en-IN" smtClean="0"/>
              <a:pPr/>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val="399511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85B1E-6A1C-4366-BE47-54885C9EB8B2}" type="datetimeFigureOut">
              <a:rPr lang="en-IN" smtClean="0"/>
              <a:pPr/>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val="1698358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585B1E-6A1C-4366-BE47-54885C9EB8B2}" type="datetimeFigureOut">
              <a:rPr lang="en-IN" smtClean="0"/>
              <a:pPr/>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val="277065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585B1E-6A1C-4366-BE47-54885C9EB8B2}" type="datetimeFigureOut">
              <a:rPr lang="en-IN" smtClean="0"/>
              <a:pPr/>
              <a:t>21-06-2024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val="298313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585B1E-6A1C-4366-BE47-54885C9EB8B2}" type="datetimeFigureOut">
              <a:rPr lang="en-IN" smtClean="0"/>
              <a:pPr/>
              <a:t>21-06-2024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val="107296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5B1E-6A1C-4366-BE47-54885C9EB8B2}" type="datetimeFigureOut">
              <a:rPr lang="en-IN" smtClean="0"/>
              <a:pPr/>
              <a:t>21-06-2024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val="54180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585B1E-6A1C-4366-BE47-54885C9EB8B2}" type="datetimeFigureOut">
              <a:rPr lang="en-IN" smtClean="0"/>
              <a:pPr/>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val="218654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585B1E-6A1C-4366-BE47-54885C9EB8B2}" type="datetimeFigureOut">
              <a:rPr lang="en-IN" smtClean="0"/>
              <a:pPr/>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val="3073489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585B1E-6A1C-4366-BE47-54885C9EB8B2}" type="datetimeFigureOut">
              <a:rPr lang="en-IN" smtClean="0"/>
              <a:pPr/>
              <a:t>21-06-2024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191C99-3F4B-4E9A-A3DA-F6E6A42753B2}" type="slidenum">
              <a:rPr lang="en-IN" smtClean="0"/>
              <a:pPr/>
              <a:t>‹#›</a:t>
            </a:fld>
            <a:endParaRPr lang="en-IN"/>
          </a:p>
        </p:txBody>
      </p:sp>
    </p:spTree>
    <p:extLst>
      <p:ext uri="{BB962C8B-B14F-4D97-AF65-F5344CB8AC3E}">
        <p14:creationId xmlns:p14="http://schemas.microsoft.com/office/powerpoint/2010/main" val="636165223"/>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735BE-8041-4AE0-A849-1EE6C3EBE52C}"/>
              </a:ext>
            </a:extLst>
          </p:cNvPr>
          <p:cNvSpPr>
            <a:spLocks noGrp="1"/>
          </p:cNvSpPr>
          <p:nvPr>
            <p:ph type="ctrTitle"/>
          </p:nvPr>
        </p:nvSpPr>
        <p:spPr>
          <a:xfrm>
            <a:off x="2015413" y="3051111"/>
            <a:ext cx="4322989" cy="1220171"/>
          </a:xfrm>
        </p:spPr>
        <p:style>
          <a:lnRef idx="0">
            <a:schemeClr val="accent3"/>
          </a:lnRef>
          <a:fillRef idx="3">
            <a:schemeClr val="accent3"/>
          </a:fillRef>
          <a:effectRef idx="3">
            <a:schemeClr val="accent3"/>
          </a:effectRef>
          <a:fontRef idx="minor">
            <a:schemeClr val="lt1"/>
          </a:fontRef>
        </p:style>
        <p:txBody>
          <a:bodyPr/>
          <a:lstStyle/>
          <a:p>
            <a:pPr algn="ctr"/>
            <a:r>
              <a:rPr lang="en-IN" sz="3600" dirty="0">
                <a:solidFill>
                  <a:schemeClr val="tx1"/>
                </a:solidFill>
                <a:latin typeface="Times New Roman" panose="02020603050405020304" pitchFamily="18" charset="0"/>
                <a:cs typeface="Times New Roman" panose="02020603050405020304" pitchFamily="18" charset="0"/>
              </a:rPr>
              <a:t>G.BALA NAGESWARI</a:t>
            </a:r>
          </a:p>
        </p:txBody>
      </p:sp>
      <p:sp>
        <p:nvSpPr>
          <p:cNvPr id="3" name="Subtitle 2">
            <a:extLst>
              <a:ext uri="{FF2B5EF4-FFF2-40B4-BE49-F238E27FC236}">
                <a16:creationId xmlns:a16="http://schemas.microsoft.com/office/drawing/2014/main" id="{4F680832-B037-4AD9-9981-BB76ACEB636C}"/>
              </a:ext>
            </a:extLst>
          </p:cNvPr>
          <p:cNvSpPr>
            <a:spLocks noGrp="1"/>
          </p:cNvSpPr>
          <p:nvPr>
            <p:ph type="subTitle" idx="1"/>
          </p:nvPr>
        </p:nvSpPr>
        <p:spPr>
          <a:xfrm>
            <a:off x="942392" y="326766"/>
            <a:ext cx="4616906" cy="1295401"/>
          </a:xfrm>
        </p:spPr>
        <p:style>
          <a:lnRef idx="1">
            <a:schemeClr val="accent1"/>
          </a:lnRef>
          <a:fillRef idx="3">
            <a:schemeClr val="accent1"/>
          </a:fillRef>
          <a:effectRef idx="2">
            <a:schemeClr val="accent1"/>
          </a:effectRef>
          <a:fontRef idx="minor">
            <a:schemeClr val="lt1"/>
          </a:fontRef>
        </p:style>
        <p:txBody>
          <a:bodyPr>
            <a:normAutofit/>
          </a:bodyPr>
          <a:lstStyle/>
          <a:p>
            <a:pPr algn="ctr"/>
            <a:r>
              <a:rPr lang="en-IN" sz="3200" b="1" dirty="0">
                <a:solidFill>
                  <a:schemeClr val="tx1"/>
                </a:solidFill>
              </a:rPr>
              <a:t>      PROJECT</a:t>
            </a:r>
          </a:p>
          <a:p>
            <a:pPr algn="ctr"/>
            <a:r>
              <a:rPr lang="en-IN" sz="3200" i="1" dirty="0">
                <a:solidFill>
                  <a:schemeClr val="tx1"/>
                </a:solidFill>
              </a:rPr>
              <a:t>       </a:t>
            </a:r>
            <a:r>
              <a:rPr lang="en-IN" sz="3200" dirty="0">
                <a:solidFill>
                  <a:schemeClr val="tx1"/>
                </a:solidFill>
              </a:rPr>
              <a:t>CYBER SECURITY</a:t>
            </a:r>
          </a:p>
        </p:txBody>
      </p:sp>
      <p:pic>
        <p:nvPicPr>
          <p:cNvPr id="6146" name="Picture 2" descr="Premium Photo | Cyber Security with businessman on a black background">
            <a:extLst>
              <a:ext uri="{FF2B5EF4-FFF2-40B4-BE49-F238E27FC236}">
                <a16:creationId xmlns:a16="http://schemas.microsoft.com/office/drawing/2014/main" id="{4557039B-8802-4B53-9DC7-CE605470D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324" y="0"/>
            <a:ext cx="54006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662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7957-91B8-47C0-99A7-487F567086A3}"/>
              </a:ext>
            </a:extLst>
          </p:cNvPr>
          <p:cNvSpPr>
            <a:spLocks noGrp="1"/>
          </p:cNvSpPr>
          <p:nvPr>
            <p:ph type="title"/>
          </p:nvPr>
        </p:nvSpPr>
        <p:spPr/>
        <p:txBody>
          <a:bodyPr/>
          <a:lstStyle/>
          <a:p>
            <a:r>
              <a:rPr lang="en-IN" i="1" u="sng" dirty="0">
                <a:solidFill>
                  <a:srgbClr val="FF0000"/>
                </a:solidFill>
              </a:rPr>
              <a:t>Wow in the solution</a:t>
            </a:r>
          </a:p>
        </p:txBody>
      </p:sp>
      <p:sp>
        <p:nvSpPr>
          <p:cNvPr id="3" name="Content Placeholder 2">
            <a:extLst>
              <a:ext uri="{FF2B5EF4-FFF2-40B4-BE49-F238E27FC236}">
                <a16:creationId xmlns:a16="http://schemas.microsoft.com/office/drawing/2014/main" id="{AA69FA14-149C-4452-90C4-DCC1050CB0D7}"/>
              </a:ext>
            </a:extLst>
          </p:cNvPr>
          <p:cNvSpPr>
            <a:spLocks noGrp="1"/>
          </p:cNvSpPr>
          <p:nvPr>
            <p:ph idx="1"/>
          </p:nvPr>
        </p:nvSpPr>
        <p:spPr/>
        <p:txBody>
          <a:bodyPr>
            <a:normAutofit fontScale="47500" lnSpcReduction="20000"/>
          </a:bodyPr>
          <a:lstStyle/>
          <a:p>
            <a:pPr>
              <a:lnSpc>
                <a:spcPct val="170000"/>
              </a:lnSpc>
            </a:pPr>
            <a:r>
              <a:rPr lang="en-US" sz="2900" b="1" dirty="0">
                <a:latin typeface="Times New Roman" panose="02020603050405020304" pitchFamily="18" charset="0"/>
                <a:cs typeface="Times New Roman" panose="02020603050405020304" pitchFamily="18" charset="0"/>
              </a:rPr>
              <a:t>1. Firewalls</a:t>
            </a:r>
          </a:p>
          <a:p>
            <a:pPr>
              <a:lnSpc>
                <a:spcPct val="170000"/>
              </a:lnSpc>
            </a:pPr>
            <a:r>
              <a:rPr lang="en-US" sz="2900" b="1" dirty="0">
                <a:latin typeface="Times New Roman" panose="02020603050405020304" pitchFamily="18" charset="0"/>
                <a:cs typeface="Times New Roman" panose="02020603050405020304" pitchFamily="18" charset="0"/>
              </a:rPr>
              <a:t>Purpose:</a:t>
            </a:r>
            <a:r>
              <a:rPr lang="en-US" sz="2900" dirty="0">
                <a:latin typeface="Times New Roman" panose="02020603050405020304" pitchFamily="18" charset="0"/>
                <a:cs typeface="Times New Roman" panose="02020603050405020304" pitchFamily="18" charset="0"/>
              </a:rPr>
              <a:t> Control incoming and outgoing network traffic based on predetermined security rules.</a:t>
            </a:r>
          </a:p>
          <a:p>
            <a:pPr>
              <a:lnSpc>
                <a:spcPct val="170000"/>
              </a:lnSpc>
            </a:pPr>
            <a:r>
              <a:rPr lang="en-US" sz="2900" b="1" dirty="0">
                <a:latin typeface="Times New Roman" panose="02020603050405020304" pitchFamily="18" charset="0"/>
                <a:cs typeface="Times New Roman" panose="02020603050405020304" pitchFamily="18" charset="0"/>
              </a:rPr>
              <a:t>Types:</a:t>
            </a:r>
            <a:r>
              <a:rPr lang="en-US" sz="2900" dirty="0">
                <a:latin typeface="Times New Roman" panose="02020603050405020304" pitchFamily="18" charset="0"/>
                <a:cs typeface="Times New Roman" panose="02020603050405020304" pitchFamily="18" charset="0"/>
              </a:rPr>
              <a:t> Hardware firewalls, software firewalls, and next-generation firewalls (NGFW).</a:t>
            </a:r>
          </a:p>
          <a:p>
            <a:pPr>
              <a:lnSpc>
                <a:spcPct val="170000"/>
              </a:lnSpc>
            </a:pPr>
            <a:r>
              <a:rPr lang="en-US" sz="2900" b="1" dirty="0">
                <a:latin typeface="Times New Roman" panose="02020603050405020304" pitchFamily="18" charset="0"/>
                <a:cs typeface="Times New Roman" panose="02020603050405020304" pitchFamily="18" charset="0"/>
              </a:rPr>
              <a:t>2. Antivirus and Anti-malware Software</a:t>
            </a:r>
          </a:p>
          <a:p>
            <a:pPr>
              <a:lnSpc>
                <a:spcPct val="170000"/>
              </a:lnSpc>
            </a:pPr>
            <a:r>
              <a:rPr lang="en-US" sz="2900" b="1" dirty="0">
                <a:latin typeface="Times New Roman" panose="02020603050405020304" pitchFamily="18" charset="0"/>
                <a:cs typeface="Times New Roman" panose="02020603050405020304" pitchFamily="18" charset="0"/>
              </a:rPr>
              <a:t>Purpose:</a:t>
            </a:r>
            <a:r>
              <a:rPr lang="en-US" sz="2900" dirty="0">
                <a:latin typeface="Times New Roman" panose="02020603050405020304" pitchFamily="18" charset="0"/>
                <a:cs typeface="Times New Roman" panose="02020603050405020304" pitchFamily="18" charset="0"/>
              </a:rPr>
              <a:t> Detect and remove malicious software such as viruses, worms, and trojans.</a:t>
            </a:r>
          </a:p>
          <a:p>
            <a:pPr>
              <a:lnSpc>
                <a:spcPct val="170000"/>
              </a:lnSpc>
            </a:pPr>
            <a:r>
              <a:rPr lang="en-US" sz="2900" b="1" dirty="0">
                <a:latin typeface="Times New Roman" panose="02020603050405020304" pitchFamily="18" charset="0"/>
                <a:cs typeface="Times New Roman" panose="02020603050405020304" pitchFamily="18" charset="0"/>
              </a:rPr>
              <a:t>Features:</a:t>
            </a:r>
            <a:r>
              <a:rPr lang="en-US" sz="2900" dirty="0">
                <a:latin typeface="Times New Roman" panose="02020603050405020304" pitchFamily="18" charset="0"/>
                <a:cs typeface="Times New Roman" panose="02020603050405020304" pitchFamily="18" charset="0"/>
              </a:rPr>
              <a:t> Real-time scanning, automatic updates, and heuristic analysis.</a:t>
            </a:r>
          </a:p>
          <a:p>
            <a:pPr>
              <a:lnSpc>
                <a:spcPct val="170000"/>
              </a:lnSpc>
            </a:pPr>
            <a:r>
              <a:rPr lang="en-US" sz="2900" b="1" dirty="0">
                <a:latin typeface="Times New Roman" panose="02020603050405020304" pitchFamily="18" charset="0"/>
                <a:cs typeface="Times New Roman" panose="02020603050405020304" pitchFamily="18" charset="0"/>
              </a:rPr>
              <a:t>3. Intrusion Detection and Prevention Systems (IDPS)</a:t>
            </a:r>
          </a:p>
          <a:p>
            <a:pPr>
              <a:lnSpc>
                <a:spcPct val="170000"/>
              </a:lnSpc>
            </a:pPr>
            <a:r>
              <a:rPr lang="en-US" sz="2900" b="1" dirty="0">
                <a:latin typeface="Times New Roman" panose="02020603050405020304" pitchFamily="18" charset="0"/>
                <a:cs typeface="Times New Roman" panose="02020603050405020304" pitchFamily="18" charset="0"/>
              </a:rPr>
              <a:t>Purpose:</a:t>
            </a:r>
            <a:r>
              <a:rPr lang="en-US" sz="2900" dirty="0">
                <a:latin typeface="Times New Roman" panose="02020603050405020304" pitchFamily="18" charset="0"/>
                <a:cs typeface="Times New Roman" panose="02020603050405020304" pitchFamily="18" charset="0"/>
              </a:rPr>
              <a:t> Monitor network or system activities for malicious activities or policy violations.</a:t>
            </a:r>
          </a:p>
          <a:p>
            <a:endParaRPr lang="en-IN" dirty="0"/>
          </a:p>
        </p:txBody>
      </p:sp>
    </p:spTree>
    <p:extLst>
      <p:ext uri="{BB962C8B-B14F-4D97-AF65-F5344CB8AC3E}">
        <p14:creationId xmlns:p14="http://schemas.microsoft.com/office/powerpoint/2010/main" val="143823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4EAB-F3C5-4736-837B-3D416996EF1E}"/>
              </a:ext>
            </a:extLst>
          </p:cNvPr>
          <p:cNvSpPr>
            <a:spLocks noGrp="1"/>
          </p:cNvSpPr>
          <p:nvPr>
            <p:ph type="title"/>
          </p:nvPr>
        </p:nvSpPr>
        <p:spPr/>
        <p:txBody>
          <a:bodyPr/>
          <a:lstStyle/>
          <a:p>
            <a:r>
              <a:rPr lang="en-IN" i="1" u="sng" dirty="0">
                <a:solidFill>
                  <a:srgbClr val="FF0000"/>
                </a:solidFill>
              </a:rPr>
              <a:t>MODELLING</a:t>
            </a:r>
          </a:p>
        </p:txBody>
      </p:sp>
      <p:sp>
        <p:nvSpPr>
          <p:cNvPr id="3" name="Content Placeholder 2">
            <a:extLst>
              <a:ext uri="{FF2B5EF4-FFF2-40B4-BE49-F238E27FC236}">
                <a16:creationId xmlns:a16="http://schemas.microsoft.com/office/drawing/2014/main" id="{48364AA1-CE23-4250-A704-7C2030EF7A93}"/>
              </a:ext>
            </a:extLst>
          </p:cNvPr>
          <p:cNvSpPr>
            <a:spLocks noGrp="1"/>
          </p:cNvSpPr>
          <p:nvPr>
            <p:ph idx="1"/>
          </p:nvPr>
        </p:nvSpPr>
        <p:spPr>
          <a:xfrm>
            <a:off x="677334" y="1524001"/>
            <a:ext cx="8596668" cy="4517362"/>
          </a:xfrm>
        </p:spPr>
        <p:txBody>
          <a:bodyPr/>
          <a:lstStyle/>
          <a:p>
            <a:endParaRPr lang="en-IN" dirty="0"/>
          </a:p>
        </p:txBody>
      </p:sp>
      <p:pic>
        <p:nvPicPr>
          <p:cNvPr id="7170" name="Picture 2" descr="Python projects for cybersecurity | by Paritosh | Medium">
            <a:extLst>
              <a:ext uri="{FF2B5EF4-FFF2-40B4-BE49-F238E27FC236}">
                <a16:creationId xmlns:a16="http://schemas.microsoft.com/office/drawing/2014/main" id="{6D76385E-B54D-4C55-8A9E-3594DBE9E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362076"/>
            <a:ext cx="10019241" cy="5276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409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62FC-749A-44D0-B1CF-D367FB7C9095}"/>
              </a:ext>
            </a:extLst>
          </p:cNvPr>
          <p:cNvSpPr>
            <a:spLocks noGrp="1"/>
          </p:cNvSpPr>
          <p:nvPr>
            <p:ph type="title"/>
          </p:nvPr>
        </p:nvSpPr>
        <p:spPr/>
        <p:txBody>
          <a:bodyPr/>
          <a:lstStyle/>
          <a:p>
            <a:r>
              <a:rPr lang="en-IN" i="1" u="sng" dirty="0">
                <a:solidFill>
                  <a:srgbClr val="FF0000"/>
                </a:solidFill>
              </a:rPr>
              <a:t>RESULTS:</a:t>
            </a:r>
          </a:p>
        </p:txBody>
      </p:sp>
      <p:sp>
        <p:nvSpPr>
          <p:cNvPr id="3" name="Content Placeholder 2">
            <a:extLst>
              <a:ext uri="{FF2B5EF4-FFF2-40B4-BE49-F238E27FC236}">
                <a16:creationId xmlns:a16="http://schemas.microsoft.com/office/drawing/2014/main" id="{25FFA77D-FEA0-4565-9F45-A7DE3EC54495}"/>
              </a:ext>
            </a:extLst>
          </p:cNvPr>
          <p:cNvSpPr>
            <a:spLocks noGrp="1"/>
          </p:cNvSpPr>
          <p:nvPr>
            <p:ph idx="1"/>
          </p:nvPr>
        </p:nvSpPr>
        <p:spPr>
          <a:xfrm>
            <a:off x="677334" y="2160589"/>
            <a:ext cx="8596668" cy="4154486"/>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Implementing cybersecurity measures for end users enhances data protection and prevents unauthorized access, ensuring confidentiality and operational continuity. This fosters trust, improves productivity, and ensures compliance with regulatory standards.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937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9A0D-31FE-888B-0359-1DBD306D8C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93CC4F-211B-2F12-2530-5F67B931975F}"/>
              </a:ext>
            </a:extLst>
          </p:cNvPr>
          <p:cNvSpPr>
            <a:spLocks noGrp="1"/>
          </p:cNvSpPr>
          <p:nvPr>
            <p:ph idx="1"/>
          </p:nvPr>
        </p:nvSpPr>
        <p:spPr/>
        <p:txBody>
          <a:bodyPr/>
          <a:lstStyle/>
          <a:p>
            <a:r>
              <a:rPr lang="en-IN" dirty="0"/>
              <a:t>https://github.com/balanageswari/kavya/upload/main</a:t>
            </a:r>
          </a:p>
        </p:txBody>
      </p:sp>
    </p:spTree>
    <p:extLst>
      <p:ext uri="{BB962C8B-B14F-4D97-AF65-F5344CB8AC3E}">
        <p14:creationId xmlns:p14="http://schemas.microsoft.com/office/powerpoint/2010/main" val="1717577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6409-AE4F-F984-B711-AFE9314C4303}"/>
              </a:ext>
            </a:extLst>
          </p:cNvPr>
          <p:cNvSpPr>
            <a:spLocks noGrp="1"/>
          </p:cNvSpPr>
          <p:nvPr>
            <p:ph type="title"/>
          </p:nvPr>
        </p:nvSpPr>
        <p:spPr>
          <a:xfrm>
            <a:off x="220134" y="82925"/>
            <a:ext cx="8596668" cy="1320800"/>
          </a:xfrm>
        </p:spPr>
        <p:txBody>
          <a:bodyPr/>
          <a:lstStyle/>
          <a:p>
            <a:r>
              <a:rPr lang="en-IN" dirty="0"/>
              <a:t>What is cyber security ?</a:t>
            </a:r>
          </a:p>
        </p:txBody>
      </p:sp>
      <p:sp>
        <p:nvSpPr>
          <p:cNvPr id="3" name="Content Placeholder 2">
            <a:extLst>
              <a:ext uri="{FF2B5EF4-FFF2-40B4-BE49-F238E27FC236}">
                <a16:creationId xmlns:a16="http://schemas.microsoft.com/office/drawing/2014/main" id="{F6139BF5-6377-48AD-D24D-D1ED2FA03358}"/>
              </a:ext>
            </a:extLst>
          </p:cNvPr>
          <p:cNvSpPr>
            <a:spLocks noGrp="1"/>
          </p:cNvSpPr>
          <p:nvPr>
            <p:ph idx="1"/>
          </p:nvPr>
        </p:nvSpPr>
        <p:spPr>
          <a:xfrm>
            <a:off x="373225" y="709127"/>
            <a:ext cx="4814596" cy="5812971"/>
          </a:xfrm>
        </p:spPr>
        <p:txBody>
          <a:bodyPr>
            <a:normAutofit fontScale="25000" lnSpcReduction="20000"/>
          </a:bodyPr>
          <a:lstStyle/>
          <a:p>
            <a:pPr>
              <a:lnSpc>
                <a:spcPct val="170000"/>
              </a:lnSpc>
            </a:pPr>
            <a:r>
              <a:rPr lang="en-US" sz="6200" b="0" i="0" dirty="0">
                <a:effectLst/>
                <a:latin typeface="Times New Roman" panose="02020603050405020304" pitchFamily="18" charset="0"/>
                <a:cs typeface="Times New Roman" panose="02020603050405020304" pitchFamily="18" charset="0"/>
              </a:rPr>
              <a:t>A successful cybersecurity approach has multiple layers of protection spread across the computers, networks, programs, or data that one intends to keep safe. In an organization, the people, processes, and technology must all complement one another to create an effective defense from cyber attacks.</a:t>
            </a:r>
          </a:p>
          <a:p>
            <a:pPr>
              <a:lnSpc>
                <a:spcPct val="170000"/>
              </a:lnSpc>
            </a:pPr>
            <a:r>
              <a:rPr lang="en-US" sz="6200" b="0" i="0" dirty="0">
                <a:effectLst/>
                <a:latin typeface="Times New Roman" panose="02020603050405020304" pitchFamily="18" charset="0"/>
                <a:cs typeface="Times New Roman" panose="02020603050405020304" pitchFamily="18" charset="0"/>
              </a:rPr>
              <a:t>Users must understand and comply with basic data security principles like choosing strong passwords, being wary of attachments in email, and backing up data</a:t>
            </a:r>
            <a:r>
              <a:rPr lang="en-US" sz="6200" dirty="0">
                <a:solidFill>
                  <a:srgbClr val="4D4C4C"/>
                </a:solidFill>
                <a:latin typeface="Times New Roman" panose="02020603050405020304" pitchFamily="18" charset="0"/>
                <a:cs typeface="Times New Roman" panose="02020603050405020304" pitchFamily="18" charset="0"/>
              </a:rPr>
              <a:t>.</a:t>
            </a:r>
          </a:p>
          <a:p>
            <a:pPr>
              <a:lnSpc>
                <a:spcPct val="170000"/>
              </a:lnSpc>
            </a:pPr>
            <a:r>
              <a:rPr lang="en-US" sz="6200" b="0" i="0" dirty="0">
                <a:effectLst/>
                <a:latin typeface="Times New Roman" panose="02020603050405020304" pitchFamily="18" charset="0"/>
                <a:cs typeface="Times New Roman" panose="02020603050405020304" pitchFamily="18" charset="0"/>
              </a:rPr>
              <a:t>Gathering data from a variety of sources, including open-source intelligence, dark web monitoring, and internal network logs. This data can include indicators of compromise (</a:t>
            </a:r>
            <a:r>
              <a:rPr lang="en-US" sz="6200" b="0" i="0" dirty="0" err="1">
                <a:effectLst/>
                <a:latin typeface="Times New Roman" panose="02020603050405020304" pitchFamily="18" charset="0"/>
                <a:cs typeface="Times New Roman" panose="02020603050405020304" pitchFamily="18" charset="0"/>
              </a:rPr>
              <a:t>IoCs</a:t>
            </a:r>
            <a:r>
              <a:rPr lang="en-US" sz="6200" b="0" i="0" dirty="0">
                <a:effectLst/>
                <a:latin typeface="Times New Roman" panose="02020603050405020304" pitchFamily="18" charset="0"/>
                <a:cs typeface="Times New Roman" panose="02020603050405020304" pitchFamily="18" charset="0"/>
              </a:rPr>
              <a:t>), tactics, techniques, and procedures (TTPs) used by cyber adversaries</a:t>
            </a:r>
            <a:r>
              <a:rPr lang="en-US" sz="6200" b="0" i="0" dirty="0">
                <a:solidFill>
                  <a:srgbClr val="D1D5DB"/>
                </a:solidFill>
                <a:effectLst/>
                <a:latin typeface="Times New Roman" panose="02020603050405020304" pitchFamily="18" charset="0"/>
                <a:cs typeface="Times New Roman" panose="02020603050405020304" pitchFamily="18" charset="0"/>
              </a:rPr>
              <a:t>.</a:t>
            </a:r>
            <a:endParaRPr lang="en-IN" sz="62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D52D290-0D17-5345-AA31-D8B65558F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8792" y="2182441"/>
            <a:ext cx="3769567" cy="4592634"/>
          </a:xfrm>
          <a:prstGeom prst="rect">
            <a:avLst/>
          </a:prstGeom>
        </p:spPr>
      </p:pic>
    </p:spTree>
    <p:extLst>
      <p:ext uri="{BB962C8B-B14F-4D97-AF65-F5344CB8AC3E}">
        <p14:creationId xmlns:p14="http://schemas.microsoft.com/office/powerpoint/2010/main" val="1621927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6E2E-764F-4A13-A2D0-7AC542852FD3}"/>
              </a:ext>
            </a:extLst>
          </p:cNvPr>
          <p:cNvSpPr>
            <a:spLocks noGrp="1"/>
          </p:cNvSpPr>
          <p:nvPr>
            <p:ph type="ctrTitle"/>
          </p:nvPr>
        </p:nvSpPr>
        <p:spPr>
          <a:xfrm>
            <a:off x="400050" y="333376"/>
            <a:ext cx="4991100" cy="781049"/>
          </a:xfrm>
        </p:spPr>
        <p:txBody>
          <a:bodyPr>
            <a:normAutofit/>
          </a:bodyPr>
          <a:lstStyle/>
          <a:p>
            <a:r>
              <a:rPr lang="en-IN" sz="4000" b="1" i="1" u="sng" dirty="0">
                <a:solidFill>
                  <a:srgbClr val="C00000"/>
                </a:solidFill>
              </a:rPr>
              <a:t>INTRODUCTION:</a:t>
            </a:r>
          </a:p>
        </p:txBody>
      </p:sp>
      <p:sp>
        <p:nvSpPr>
          <p:cNvPr id="3" name="Subtitle 2">
            <a:extLst>
              <a:ext uri="{FF2B5EF4-FFF2-40B4-BE49-F238E27FC236}">
                <a16:creationId xmlns:a16="http://schemas.microsoft.com/office/drawing/2014/main" id="{C13401AF-1721-4A72-8113-7FB2F12A65A7}"/>
              </a:ext>
            </a:extLst>
          </p:cNvPr>
          <p:cNvSpPr>
            <a:spLocks noGrp="1"/>
          </p:cNvSpPr>
          <p:nvPr>
            <p:ph type="subTitle" idx="1"/>
          </p:nvPr>
        </p:nvSpPr>
        <p:spPr>
          <a:xfrm>
            <a:off x="739645" y="1234752"/>
            <a:ext cx="5981700" cy="4667250"/>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today's interconnected digital world, cybersecurity plays a crucial role in safeguarding our data, systems, and networks from malicious attacks. It encompasses technologies, processes, and practices designed to protect against unauthorized access, data breaches, and cyber threats that pose risks to individuals, organizations, and nations.</a:t>
            </a:r>
            <a:endParaRPr lang="en-IN" sz="2000" dirty="0">
              <a:latin typeface="Times New Roman" panose="02020603050405020304" pitchFamily="18" charset="0"/>
              <a:cs typeface="Times New Roman" panose="02020603050405020304" pitchFamily="18" charset="0"/>
            </a:endParaRPr>
          </a:p>
        </p:txBody>
      </p:sp>
      <p:pic>
        <p:nvPicPr>
          <p:cNvPr id="3074" name="Picture 2" descr="Cyber Security Images - Free Download ...">
            <a:extLst>
              <a:ext uri="{FF2B5EF4-FFF2-40B4-BE49-F238E27FC236}">
                <a16:creationId xmlns:a16="http://schemas.microsoft.com/office/drawing/2014/main" id="{98A5AE81-4AA6-4190-BA96-0C49B93C3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675" y="1685923"/>
            <a:ext cx="4229100"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36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B21F-C336-4687-87A2-4A0A3AE42E1E}"/>
              </a:ext>
            </a:extLst>
          </p:cNvPr>
          <p:cNvSpPr>
            <a:spLocks noGrp="1"/>
          </p:cNvSpPr>
          <p:nvPr>
            <p:ph type="title"/>
          </p:nvPr>
        </p:nvSpPr>
        <p:spPr>
          <a:xfrm>
            <a:off x="419100" y="365125"/>
            <a:ext cx="4972050" cy="1273175"/>
          </a:xfrm>
        </p:spPr>
        <p:txBody>
          <a:bodyPr>
            <a:normAutofit/>
          </a:bodyPr>
          <a:lstStyle/>
          <a:p>
            <a:r>
              <a:rPr lang="en-IN" sz="2400" b="1" i="1" u="sng" dirty="0">
                <a:solidFill>
                  <a:srgbClr val="FF0000"/>
                </a:solidFill>
              </a:rPr>
              <a:t>UNDERSTANDING OF CYBERSECURITY :</a:t>
            </a:r>
          </a:p>
        </p:txBody>
      </p:sp>
      <p:sp>
        <p:nvSpPr>
          <p:cNvPr id="4" name="Rectangle 1">
            <a:extLst>
              <a:ext uri="{FF2B5EF4-FFF2-40B4-BE49-F238E27FC236}">
                <a16:creationId xmlns:a16="http://schemas.microsoft.com/office/drawing/2014/main" id="{43E8ED76-8404-4645-A05C-24D7C51EDEBC}"/>
              </a:ext>
            </a:extLst>
          </p:cNvPr>
          <p:cNvSpPr>
            <a:spLocks noGrp="1" noChangeArrowheads="1"/>
          </p:cNvSpPr>
          <p:nvPr>
            <p:ph idx="1"/>
          </p:nvPr>
        </p:nvSpPr>
        <p:spPr bwMode="auto">
          <a:xfrm>
            <a:off x="0" y="2597800"/>
            <a:ext cx="6448425" cy="280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marR="0" lvl="0" indent="-571500" defTabSz="914400" rtl="0" eaLnBrk="0" fontAlgn="base" latinLnBrk="0" hangingPunct="0">
              <a:lnSpc>
                <a:spcPct val="150000"/>
              </a:lnSpc>
              <a:spcBef>
                <a:spcPct val="0"/>
              </a:spcBef>
              <a:spcAft>
                <a:spcPct val="0"/>
              </a:spcAft>
              <a:buClrTx/>
              <a:buSzTx/>
              <a:buFont typeface="+mj-lt"/>
              <a:buAutoNum type="romanU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Confidentiality: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that data is accessible only to authorized individuals or systems.</a:t>
            </a:r>
          </a:p>
          <a:p>
            <a:pPr marL="571500" marR="0" lvl="0" indent="-571500" defTabSz="914400" rtl="0" eaLnBrk="0" fontAlgn="base" latinLnBrk="0" hangingPunct="0">
              <a:lnSpc>
                <a:spcPct val="150000"/>
              </a:lnSpc>
              <a:spcBef>
                <a:spcPct val="0"/>
              </a:spcBef>
              <a:spcAft>
                <a:spcPct val="0"/>
              </a:spcAft>
              <a:buClrTx/>
              <a:buSzTx/>
              <a:buFont typeface="+mj-lt"/>
              <a:buAutoNum type="romanU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Maintaining the accuracy and trustworthiness of data throughout its lifecycle.</a:t>
            </a:r>
          </a:p>
          <a:p>
            <a:pPr marL="571500" marR="0" lvl="0" indent="-571500" defTabSz="914400" rtl="0" eaLnBrk="0" fontAlgn="base" latinLnBrk="0" hangingPunct="0">
              <a:lnSpc>
                <a:spcPct val="150000"/>
              </a:lnSpc>
              <a:spcBef>
                <a:spcPct val="0"/>
              </a:spcBef>
              <a:spcAft>
                <a:spcPct val="0"/>
              </a:spcAft>
              <a:buClrTx/>
              <a:buSzTx/>
              <a:buFont typeface="+mj-lt"/>
              <a:buAutoNum type="romanU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Availability: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that data and systems are accessible and usable when needed.</a:t>
            </a:r>
          </a:p>
        </p:txBody>
      </p:sp>
      <p:pic>
        <p:nvPicPr>
          <p:cNvPr id="5" name="Picture 4">
            <a:extLst>
              <a:ext uri="{FF2B5EF4-FFF2-40B4-BE49-F238E27FC236}">
                <a16:creationId xmlns:a16="http://schemas.microsoft.com/office/drawing/2014/main" id="{F3B0C1D7-5724-4E0F-85CD-A52025CA422B}"/>
              </a:ext>
            </a:extLst>
          </p:cNvPr>
          <p:cNvPicPr>
            <a:picLocks noChangeAspect="1"/>
          </p:cNvPicPr>
          <p:nvPr/>
        </p:nvPicPr>
        <p:blipFill>
          <a:blip r:embed="rId2"/>
          <a:stretch>
            <a:fillRect/>
          </a:stretch>
        </p:blipFill>
        <p:spPr>
          <a:xfrm>
            <a:off x="6515100" y="1082934"/>
            <a:ext cx="5095875" cy="4832092"/>
          </a:xfrm>
          <a:prstGeom prst="rect">
            <a:avLst/>
          </a:prstGeom>
        </p:spPr>
      </p:pic>
    </p:spTree>
    <p:extLst>
      <p:ext uri="{BB962C8B-B14F-4D97-AF65-F5344CB8AC3E}">
        <p14:creationId xmlns:p14="http://schemas.microsoft.com/office/powerpoint/2010/main" val="243878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6F3E1-6EE4-4C8F-9F22-80C0B7A7B4C7}"/>
              </a:ext>
            </a:extLst>
          </p:cNvPr>
          <p:cNvSpPr>
            <a:spLocks noGrp="1"/>
          </p:cNvSpPr>
          <p:nvPr>
            <p:ph type="title"/>
          </p:nvPr>
        </p:nvSpPr>
        <p:spPr/>
        <p:txBody>
          <a:bodyPr/>
          <a:lstStyle/>
          <a:p>
            <a:r>
              <a:rPr lang="en-IN" i="1" u="sng" dirty="0">
                <a:solidFill>
                  <a:srgbClr val="FF0000"/>
                </a:solidFill>
              </a:rPr>
              <a:t>BENFITS OF CYBERSECURITY:</a:t>
            </a:r>
          </a:p>
        </p:txBody>
      </p:sp>
      <p:sp>
        <p:nvSpPr>
          <p:cNvPr id="3" name="Content Placeholder 2">
            <a:extLst>
              <a:ext uri="{FF2B5EF4-FFF2-40B4-BE49-F238E27FC236}">
                <a16:creationId xmlns:a16="http://schemas.microsoft.com/office/drawing/2014/main" id="{F00CDB54-8BD1-4617-AFFD-12302F91DFE4}"/>
              </a:ext>
            </a:extLst>
          </p:cNvPr>
          <p:cNvSpPr>
            <a:spLocks noGrp="1"/>
          </p:cNvSpPr>
          <p:nvPr>
            <p:ph idx="1"/>
          </p:nvPr>
        </p:nvSpPr>
        <p:spPr>
          <a:xfrm>
            <a:off x="838200" y="1825624"/>
            <a:ext cx="6305550" cy="4422775"/>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1. Protection Against Cyber Threats</a:t>
            </a:r>
          </a:p>
          <a:p>
            <a:pPr>
              <a:lnSpc>
                <a:spcPct val="150000"/>
              </a:lnSpc>
            </a:pPr>
            <a:r>
              <a:rPr lang="en-US" sz="2000" dirty="0">
                <a:latin typeface="Times New Roman" panose="02020603050405020304" pitchFamily="18" charset="0"/>
                <a:cs typeface="Times New Roman" panose="02020603050405020304" pitchFamily="18" charset="0"/>
              </a:rPr>
              <a:t>2. Safeguarding Personal and Business Information</a:t>
            </a:r>
          </a:p>
          <a:p>
            <a:pPr>
              <a:lnSpc>
                <a:spcPct val="150000"/>
              </a:lnSpc>
            </a:pPr>
            <a:r>
              <a:rPr lang="en-IN" sz="2000" dirty="0">
                <a:latin typeface="Times New Roman" panose="02020603050405020304" pitchFamily="18" charset="0"/>
                <a:cs typeface="Times New Roman" panose="02020603050405020304" pitchFamily="18" charset="0"/>
              </a:rPr>
              <a:t>3. Ensuring Business Continuity</a:t>
            </a:r>
          </a:p>
          <a:p>
            <a:pPr>
              <a:lnSpc>
                <a:spcPct val="150000"/>
              </a:lnSpc>
            </a:pPr>
            <a:r>
              <a:rPr lang="en-IN" sz="2000" dirty="0">
                <a:latin typeface="Times New Roman" panose="02020603050405020304" pitchFamily="18" charset="0"/>
                <a:cs typeface="Times New Roman" panose="02020603050405020304" pitchFamily="18" charset="0"/>
              </a:rPr>
              <a:t>4. Support for Digital Transformation and Innovation</a:t>
            </a:r>
          </a:p>
        </p:txBody>
      </p:sp>
      <p:pic>
        <p:nvPicPr>
          <p:cNvPr id="4098" name="Picture 2" descr="Benefits of cyber security">
            <a:extLst>
              <a:ext uri="{FF2B5EF4-FFF2-40B4-BE49-F238E27FC236}">
                <a16:creationId xmlns:a16="http://schemas.microsoft.com/office/drawing/2014/main" id="{323DE25D-0F82-4E29-BCAE-19CD75105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49" y="1411286"/>
            <a:ext cx="47339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395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32C3-74B0-4240-8565-7DB7DA5D2D23}"/>
              </a:ext>
            </a:extLst>
          </p:cNvPr>
          <p:cNvSpPr>
            <a:spLocks noGrp="1"/>
          </p:cNvSpPr>
          <p:nvPr>
            <p:ph type="title"/>
          </p:nvPr>
        </p:nvSpPr>
        <p:spPr>
          <a:xfrm>
            <a:off x="677334" y="609600"/>
            <a:ext cx="8596668" cy="1066800"/>
          </a:xfrm>
        </p:spPr>
        <p:txBody>
          <a:bodyPr/>
          <a:lstStyle/>
          <a:p>
            <a:r>
              <a:rPr lang="en-IN" i="1" u="sng" dirty="0">
                <a:solidFill>
                  <a:srgbClr val="FF0000"/>
                </a:solidFill>
              </a:rPr>
              <a:t>PROBLEM STATEMENT:</a:t>
            </a:r>
          </a:p>
        </p:txBody>
      </p:sp>
      <p:sp>
        <p:nvSpPr>
          <p:cNvPr id="3" name="Content Placeholder 2">
            <a:extLst>
              <a:ext uri="{FF2B5EF4-FFF2-40B4-BE49-F238E27FC236}">
                <a16:creationId xmlns:a16="http://schemas.microsoft.com/office/drawing/2014/main" id="{896C17D7-2BDA-4E46-AF4F-2D82C2C87A11}"/>
              </a:ext>
            </a:extLst>
          </p:cNvPr>
          <p:cNvSpPr>
            <a:spLocks noGrp="1"/>
          </p:cNvSpPr>
          <p:nvPr>
            <p:ph idx="1"/>
          </p:nvPr>
        </p:nvSpPr>
        <p:spPr>
          <a:xfrm>
            <a:off x="677335" y="1676400"/>
            <a:ext cx="6161616" cy="4029076"/>
          </a:xfrm>
        </p:spPr>
        <p:txBody>
          <a:bodyPr>
            <a:normAutofit/>
          </a:bodyPr>
          <a:lstStyle/>
          <a:p>
            <a:pPr marL="0" indent="0">
              <a:buNone/>
            </a:pPr>
            <a:endParaRPr lang="en-US" sz="2800" dirty="0"/>
          </a:p>
          <a:p>
            <a:pPr>
              <a:lnSpc>
                <a:spcPct val="150000"/>
              </a:lnSpc>
            </a:pPr>
            <a:r>
              <a:rPr lang="en-US" sz="2000" dirty="0">
                <a:latin typeface="Times New Roman" panose="02020603050405020304" pitchFamily="18" charset="0"/>
                <a:cs typeface="Times New Roman" panose="02020603050405020304" pitchFamily="18" charset="0"/>
              </a:rPr>
              <a:t>Cybersecurity is a critical field focused on protecting digital systems, networks, and data from cyber threats. It encompasses technologies, processes, and practices designed to ensure the confidentiality, integrity, and availability of information.</a:t>
            </a:r>
          </a:p>
          <a:p>
            <a:endParaRPr lang="en-IN" dirty="0"/>
          </a:p>
        </p:txBody>
      </p:sp>
      <p:pic>
        <p:nvPicPr>
          <p:cNvPr id="5122" name="Picture 2" descr="Cyber Images – Browse 3,142,219 Stock Photos, Vectors, and Video | Adobe  Stock">
            <a:extLst>
              <a:ext uri="{FF2B5EF4-FFF2-40B4-BE49-F238E27FC236}">
                <a16:creationId xmlns:a16="http://schemas.microsoft.com/office/drawing/2014/main" id="{17188FD4-E752-466E-A977-FE1F5F412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3725" y="1438275"/>
            <a:ext cx="4343399" cy="426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74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AC83-2FF2-4971-887C-0B69616A8337}"/>
              </a:ext>
            </a:extLst>
          </p:cNvPr>
          <p:cNvSpPr>
            <a:spLocks noGrp="1"/>
          </p:cNvSpPr>
          <p:nvPr>
            <p:ph type="title"/>
          </p:nvPr>
        </p:nvSpPr>
        <p:spPr/>
        <p:txBody>
          <a:bodyPr>
            <a:normAutofit/>
          </a:bodyPr>
          <a:lstStyle/>
          <a:p>
            <a:r>
              <a:rPr lang="en-IN" sz="3200" i="1" u="sng" dirty="0">
                <a:solidFill>
                  <a:srgbClr val="FF0000"/>
                </a:solidFill>
              </a:rPr>
              <a:t>BENFITS OF CYBERSECURITY IMPLEMENTS:</a:t>
            </a:r>
          </a:p>
        </p:txBody>
      </p:sp>
      <p:sp>
        <p:nvSpPr>
          <p:cNvPr id="3" name="Content Placeholder 2">
            <a:extLst>
              <a:ext uri="{FF2B5EF4-FFF2-40B4-BE49-F238E27FC236}">
                <a16:creationId xmlns:a16="http://schemas.microsoft.com/office/drawing/2014/main" id="{5DE948ED-C191-4D7E-87E3-60B72C8F4018}"/>
              </a:ext>
            </a:extLst>
          </p:cNvPr>
          <p:cNvSpPr>
            <a:spLocks noGrp="1"/>
          </p:cNvSpPr>
          <p:nvPr>
            <p:ph idx="1"/>
          </p:nvPr>
        </p:nvSpPr>
        <p:spPr>
          <a:xfrm>
            <a:off x="677334" y="1428751"/>
            <a:ext cx="10066866" cy="4612612"/>
          </a:xfrm>
        </p:spPr>
        <p:txBody>
          <a:bodyPr>
            <a:normAutofit/>
          </a:bodyPr>
          <a:lstStyle/>
          <a:p>
            <a:pPr>
              <a:lnSpc>
                <a:spcPct val="150000"/>
              </a:lnSpc>
            </a:pPr>
            <a:r>
              <a:rPr lang="en-US" sz="2000" b="1" dirty="0">
                <a:latin typeface="Times New Roman" panose="02020603050405020304" pitchFamily="18" charset="0"/>
                <a:cs typeface="Times New Roman" panose="02020603050405020304" pitchFamily="18" charset="0"/>
              </a:rPr>
              <a:t>Prevention of Cyber Attacks</a:t>
            </a:r>
          </a:p>
          <a:p>
            <a:pPr>
              <a:lnSpc>
                <a:spcPct val="150000"/>
              </a:lnSpc>
            </a:pPr>
            <a:r>
              <a:rPr lang="en-US" sz="2000" b="1" dirty="0">
                <a:latin typeface="Times New Roman" panose="02020603050405020304" pitchFamily="18" charset="0"/>
                <a:cs typeface="Times New Roman" panose="02020603050405020304" pitchFamily="18" charset="0"/>
              </a:rPr>
              <a:t>Benefit:</a:t>
            </a:r>
            <a:r>
              <a:rPr lang="en-US" sz="2000" dirty="0">
                <a:latin typeface="Times New Roman" panose="02020603050405020304" pitchFamily="18" charset="0"/>
                <a:cs typeface="Times New Roman" panose="02020603050405020304" pitchFamily="18" charset="0"/>
              </a:rPr>
              <a:t> Blocks malicious attacks such as malware, ransomware, and phishing.</a:t>
            </a:r>
          </a:p>
          <a:p>
            <a:pPr>
              <a:lnSpc>
                <a:spcPct val="150000"/>
              </a:lnSpc>
            </a:pPr>
            <a:r>
              <a:rPr lang="en-US" sz="2000" b="1" dirty="0">
                <a:latin typeface="Times New Roman" panose="02020603050405020304" pitchFamily="18" charset="0"/>
                <a:cs typeface="Times New Roman" panose="02020603050405020304" pitchFamily="18" charset="0"/>
              </a:rPr>
              <a:t>Protection of Sensitive Data</a:t>
            </a:r>
          </a:p>
          <a:p>
            <a:pPr>
              <a:lnSpc>
                <a:spcPct val="150000"/>
              </a:lnSpc>
            </a:pPr>
            <a:r>
              <a:rPr lang="en-US" sz="2000" b="1" dirty="0">
                <a:latin typeface="Times New Roman" panose="02020603050405020304" pitchFamily="18" charset="0"/>
                <a:cs typeface="Times New Roman" panose="02020603050405020304" pitchFamily="18" charset="0"/>
              </a:rPr>
              <a:t>Benefit:</a:t>
            </a:r>
            <a:r>
              <a:rPr lang="en-US" sz="2000" dirty="0">
                <a:latin typeface="Times New Roman" panose="02020603050405020304" pitchFamily="18" charset="0"/>
                <a:cs typeface="Times New Roman" panose="02020603050405020304" pitchFamily="18" charset="0"/>
              </a:rPr>
              <a:t> Safeguards personal, financial, and business-critical information from unauthorized access and breaches.</a:t>
            </a:r>
          </a:p>
          <a:p>
            <a:pPr>
              <a:lnSpc>
                <a:spcPct val="150000"/>
              </a:lnSpc>
            </a:pPr>
            <a:r>
              <a:rPr lang="en-US" sz="2000" b="1" dirty="0">
                <a:latin typeface="Times New Roman" panose="02020603050405020304" pitchFamily="18" charset="0"/>
                <a:cs typeface="Times New Roman" panose="02020603050405020304" pitchFamily="18" charset="0"/>
              </a:rPr>
              <a:t>Improved Employee Productivity</a:t>
            </a:r>
          </a:p>
          <a:p>
            <a:pPr>
              <a:lnSpc>
                <a:spcPct val="150000"/>
              </a:lnSpc>
            </a:pPr>
            <a:r>
              <a:rPr lang="en-US" sz="2000" b="1" dirty="0">
                <a:latin typeface="Times New Roman" panose="02020603050405020304" pitchFamily="18" charset="0"/>
                <a:cs typeface="Times New Roman" panose="02020603050405020304" pitchFamily="18" charset="0"/>
              </a:rPr>
              <a:t>Benefit:</a:t>
            </a:r>
            <a:r>
              <a:rPr lang="en-US" sz="2000" dirty="0">
                <a:latin typeface="Times New Roman" panose="02020603050405020304" pitchFamily="18" charset="0"/>
                <a:cs typeface="Times New Roman" panose="02020603050405020304" pitchFamily="18" charset="0"/>
              </a:rPr>
              <a:t> Reduces downtime and disruptions caused by cyber threats</a:t>
            </a:r>
          </a:p>
          <a:p>
            <a:pPr>
              <a:lnSpc>
                <a:spcPct val="150000"/>
              </a:lnSpc>
            </a:pPr>
            <a:endParaRPr lang="en-US" sz="2000" dirty="0">
              <a:latin typeface="Times New Roman" panose="02020603050405020304" pitchFamily="18" charset="0"/>
              <a:cs typeface="Times New Roman" panose="02020603050405020304" pitchFamily="18" charset="0"/>
            </a:endParaRPr>
          </a:p>
          <a:p>
            <a:endParaRPr lang="en-US" dirty="0"/>
          </a:p>
          <a:p>
            <a:pPr marL="0" indent="0">
              <a:buNone/>
            </a:pPr>
            <a:endParaRPr lang="en-IN" dirty="0"/>
          </a:p>
        </p:txBody>
      </p:sp>
    </p:spTree>
    <p:extLst>
      <p:ext uri="{BB962C8B-B14F-4D97-AF65-F5344CB8AC3E}">
        <p14:creationId xmlns:p14="http://schemas.microsoft.com/office/powerpoint/2010/main" val="166308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D8D45-8920-4FE5-B82F-D69744C2E718}"/>
              </a:ext>
            </a:extLst>
          </p:cNvPr>
          <p:cNvSpPr>
            <a:spLocks noGrp="1"/>
          </p:cNvSpPr>
          <p:nvPr>
            <p:ph type="title"/>
          </p:nvPr>
        </p:nvSpPr>
        <p:spPr/>
        <p:txBody>
          <a:bodyPr>
            <a:normAutofit/>
          </a:bodyPr>
          <a:lstStyle/>
          <a:p>
            <a:r>
              <a:rPr lang="en-IN" sz="2800" i="1" u="sng" dirty="0">
                <a:solidFill>
                  <a:srgbClr val="FF0000"/>
                </a:solidFill>
              </a:rPr>
              <a:t>PROBLEM</a:t>
            </a:r>
            <a:r>
              <a:rPr lang="en-IN" sz="2000" i="1" u="sng" dirty="0">
                <a:solidFill>
                  <a:srgbClr val="FF0000"/>
                </a:solidFill>
              </a:rPr>
              <a:t> STATEMENT:</a:t>
            </a:r>
          </a:p>
        </p:txBody>
      </p:sp>
      <p:sp>
        <p:nvSpPr>
          <p:cNvPr id="3" name="Content Placeholder 2">
            <a:extLst>
              <a:ext uri="{FF2B5EF4-FFF2-40B4-BE49-F238E27FC236}">
                <a16:creationId xmlns:a16="http://schemas.microsoft.com/office/drawing/2014/main" id="{A83C6B19-0266-4BA5-A5F7-6817026E30E7}"/>
              </a:ext>
            </a:extLst>
          </p:cNvPr>
          <p:cNvSpPr>
            <a:spLocks noGrp="1"/>
          </p:cNvSpPr>
          <p:nvPr>
            <p:ph idx="1"/>
          </p:nvPr>
        </p:nvSpPr>
        <p:spPr>
          <a:xfrm>
            <a:off x="677334" y="1466850"/>
            <a:ext cx="8596668" cy="4574513"/>
          </a:xfrm>
        </p:spPr>
        <p:txBody>
          <a:bodyPr>
            <a:noAutofit/>
          </a:bodyPr>
          <a:lstStyle/>
          <a:p>
            <a:endParaRPr lang="en-US" sz="3200" dirty="0"/>
          </a:p>
          <a:p>
            <a:pPr lvl="1">
              <a:lnSpc>
                <a:spcPct val="150000"/>
              </a:lnSpc>
            </a:pPr>
            <a:r>
              <a:rPr lang="en-US" sz="2000" dirty="0">
                <a:latin typeface="Times New Roman" panose="02020603050405020304" pitchFamily="18" charset="0"/>
                <a:cs typeface="Times New Roman" panose="02020603050405020304" pitchFamily="18" charset="0"/>
              </a:rPr>
              <a:t>Cybersecurity solutions are crucial for protecting information systems, networks, and data from cyber threats. These solutions encompass a wide range of tools, practices, and strategies designed to safeguard digital assets.</a:t>
            </a:r>
          </a:p>
          <a:p>
            <a:endParaRPr lang="en-IN" sz="3200" dirty="0"/>
          </a:p>
        </p:txBody>
      </p:sp>
    </p:spTree>
    <p:extLst>
      <p:ext uri="{BB962C8B-B14F-4D97-AF65-F5344CB8AC3E}">
        <p14:creationId xmlns:p14="http://schemas.microsoft.com/office/powerpoint/2010/main" val="122353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0129-D80D-43A2-9E49-A9ECD405A297}"/>
              </a:ext>
            </a:extLst>
          </p:cNvPr>
          <p:cNvSpPr>
            <a:spLocks noGrp="1"/>
          </p:cNvSpPr>
          <p:nvPr>
            <p:ph type="title"/>
          </p:nvPr>
        </p:nvSpPr>
        <p:spPr/>
        <p:txBody>
          <a:bodyPr/>
          <a:lstStyle/>
          <a:p>
            <a:r>
              <a:rPr lang="en-IN" i="1" u="sng" dirty="0">
                <a:solidFill>
                  <a:srgbClr val="FF0000"/>
                </a:solidFill>
              </a:rPr>
              <a:t>END USERS:</a:t>
            </a:r>
          </a:p>
        </p:txBody>
      </p:sp>
      <p:sp>
        <p:nvSpPr>
          <p:cNvPr id="3" name="Content Placeholder 2">
            <a:extLst>
              <a:ext uri="{FF2B5EF4-FFF2-40B4-BE49-F238E27FC236}">
                <a16:creationId xmlns:a16="http://schemas.microsoft.com/office/drawing/2014/main" id="{98C6F5CB-BBB5-44AD-A306-D4165A0E8182}"/>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GOVERNAMENT INSTITUTIONS</a:t>
            </a:r>
          </a:p>
          <a:p>
            <a:r>
              <a:rPr lang="en-IN" sz="2000" dirty="0">
                <a:latin typeface="Times New Roman" panose="02020603050405020304" pitchFamily="18" charset="0"/>
                <a:cs typeface="Times New Roman" panose="02020603050405020304" pitchFamily="18" charset="0"/>
              </a:rPr>
              <a:t>PRIVATE ORGANISATIONS</a:t>
            </a:r>
          </a:p>
          <a:p>
            <a:r>
              <a:rPr lang="en-IN" sz="2000" dirty="0">
                <a:latin typeface="Times New Roman" panose="02020603050405020304" pitchFamily="18" charset="0"/>
                <a:cs typeface="Times New Roman" panose="02020603050405020304" pitchFamily="18" charset="0"/>
              </a:rPr>
              <a:t>PUBLIC AND PRIVATE SECTOR BANKS</a:t>
            </a:r>
          </a:p>
          <a:p>
            <a:r>
              <a:rPr lang="en-IN" sz="2000" dirty="0">
                <a:latin typeface="Times New Roman" panose="02020603050405020304" pitchFamily="18" charset="0"/>
                <a:cs typeface="Times New Roman" panose="02020603050405020304" pitchFamily="18" charset="0"/>
              </a:rPr>
              <a:t>GOVERNAMNT EMPLOYEES</a:t>
            </a:r>
          </a:p>
          <a:p>
            <a:r>
              <a:rPr lang="en-IN" sz="2000" dirty="0">
                <a:latin typeface="Times New Roman" panose="02020603050405020304" pitchFamily="18" charset="0"/>
                <a:cs typeface="Times New Roman" panose="02020603050405020304" pitchFamily="18" charset="0"/>
              </a:rPr>
              <a:t>STUDENTS</a:t>
            </a:r>
          </a:p>
          <a:p>
            <a:r>
              <a:rPr lang="en-IN" sz="2000" dirty="0">
                <a:latin typeface="Times New Roman" panose="02020603050405020304" pitchFamily="18" charset="0"/>
                <a:cs typeface="Times New Roman" panose="02020603050405020304" pitchFamily="18" charset="0"/>
              </a:rPr>
              <a:t>SOCIAL NETWORK PLATFORMS</a:t>
            </a:r>
          </a:p>
        </p:txBody>
      </p:sp>
    </p:spTree>
    <p:extLst>
      <p:ext uri="{BB962C8B-B14F-4D97-AF65-F5344CB8AC3E}">
        <p14:creationId xmlns:p14="http://schemas.microsoft.com/office/powerpoint/2010/main" val="9091062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261</TotalTime>
  <Words>570</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Trebuchet MS</vt:lpstr>
      <vt:lpstr>Wingdings 3</vt:lpstr>
      <vt:lpstr>Facet</vt:lpstr>
      <vt:lpstr>G.BALA NAGESWARI</vt:lpstr>
      <vt:lpstr>What is cyber security ?</vt:lpstr>
      <vt:lpstr>INTRODUCTION:</vt:lpstr>
      <vt:lpstr>UNDERSTANDING OF CYBERSECURITY :</vt:lpstr>
      <vt:lpstr>BENFITS OF CYBERSECURITY:</vt:lpstr>
      <vt:lpstr>PROBLEM STATEMENT:</vt:lpstr>
      <vt:lpstr>BENFITS OF CYBERSECURITY IMPLEMENTS:</vt:lpstr>
      <vt:lpstr>PROBLEM STATEMENT:</vt:lpstr>
      <vt:lpstr>END USERS:</vt:lpstr>
      <vt:lpstr>Wow in the solution</vt:lpstr>
      <vt:lpstr>MODELLING</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malle</dc:creator>
  <cp:lastModifiedBy>Bala Nageswari Gopparaju</cp:lastModifiedBy>
  <cp:revision>18</cp:revision>
  <dcterms:created xsi:type="dcterms:W3CDTF">2024-06-17T08:42:50Z</dcterms:created>
  <dcterms:modified xsi:type="dcterms:W3CDTF">2024-06-21T11:51:22Z</dcterms:modified>
</cp:coreProperties>
</file>