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5.jpg" ContentType="image/jpg"/>
  <Override PartName="/ppt/media/image11.jpg" ContentType="image/jpg"/>
  <Override PartName="/ppt/media/image12.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hyperlink" Target="https://creativecommons.org/licenses/by-nd/3.0/" TargetMode="External"/><Relationship Id="rId5" Type="http://schemas.openxmlformats.org/officeDocument/2006/relationships/hyperlink" Target="https://policyoptions.irpp.org/magazines/august-2020/covid-19-and-the-future-of-public-sector-work-surveillance/" TargetMode="Externa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creativecommons.org/licenses/by/3.0/" TargetMode="External"/><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hyperlink" Target="https://www.frontiersin.org/articles/10.3389/fcomp.2020.00025/full" TargetMode="External"/><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hyperlink" Target="https://creativecommons.org/licenses/by/3.0/" TargetMode="External"/><Relationship Id="rId4" Type="http://schemas.openxmlformats.org/officeDocument/2006/relationships/hyperlink" Target="https://geekcraiova.blogspot.com/2015/10/secureaplus-un-antivirus-atipic.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9390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B.M.Mounika Devi</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1B6481E5-3EEA-F895-1E7E-7BDCDF6E12E7}"/>
              </a:ext>
            </a:extLst>
          </p:cNvPr>
          <p:cNvSpPr txBox="1"/>
          <p:nvPr/>
        </p:nvSpPr>
        <p:spPr>
          <a:xfrm>
            <a:off x="381000" y="1726035"/>
            <a:ext cx="8768194" cy="3139321"/>
          </a:xfrm>
          <a:prstGeom prst="rect">
            <a:avLst/>
          </a:prstGeom>
          <a:noFill/>
        </p:spPr>
        <p:txBody>
          <a:bodyPr wrap="square">
            <a:spAutoFit/>
          </a:bodyPr>
          <a:lstStyle/>
          <a:p>
            <a:pPr marL="285750" indent="-285750">
              <a:buFont typeface="Wingdings" panose="05000000000000000000" pitchFamily="2" charset="2"/>
              <a:buChar char="q"/>
            </a:pPr>
            <a:r>
              <a:rPr lang="en-US" b="0" i="0" dirty="0">
                <a:solidFill>
                  <a:srgbClr val="000000"/>
                </a:solidFill>
                <a:effectLst/>
                <a:latin typeface="Whyte"/>
              </a:rPr>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a:p>
            <a:pPr marL="285750" indent="-285750">
              <a:buFont typeface="Wingdings" panose="05000000000000000000" pitchFamily="2" charset="2"/>
              <a:buChar char="q"/>
            </a:pPr>
            <a:endParaRPr lang="en-US" dirty="0">
              <a:solidFill>
                <a:srgbClr val="000000"/>
              </a:solidFill>
              <a:latin typeface="Whyte"/>
            </a:endParaRPr>
          </a:p>
          <a:p>
            <a:endParaRPr lang="en-US" b="0" i="0" dirty="0">
              <a:solidFill>
                <a:srgbClr val="000000"/>
              </a:solidFill>
              <a:effectLst/>
              <a:latin typeface="Whyte"/>
            </a:endParaRPr>
          </a:p>
          <a:p>
            <a:pPr marL="285750" indent="-285750" algn="l">
              <a:buFont typeface="Wingdings" panose="05000000000000000000" pitchFamily="2" charset="2"/>
              <a:buChar char="q"/>
            </a:pPr>
            <a:r>
              <a:rPr lang="en-US" b="0" i="0" dirty="0">
                <a:solidFill>
                  <a:srgbClr val="000000"/>
                </a:solidFill>
                <a:effectLst/>
                <a:latin typeface="Whyte"/>
              </a:rPr>
              <a:t>To protect your enterprise from keyloggers, it’s essential to implement robust cybersecurity measures, including employee education, antivirus and anti-malware software, access controls, encryption, and network monitoring. Furthermore, leveraging advanced solutions such as SentinelOne’s Singularity Platform can provide additional protection against keyloggers and other sophisticated threats.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ctr"/>
            <a:endParaRPr sz="3600" dirty="0">
              <a:latin typeface="Bahnschrift SemiLight Condensed" panose="020B0502040204020203"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6118225" cy="670696"/>
          </a:xfrm>
          <a:prstGeom prst="rect">
            <a:avLst/>
          </a:prstGeom>
        </p:spPr>
        <p:txBody>
          <a:bodyPr vert="horz" wrap="square" lIns="0" tIns="16510" rIns="0" bIns="0" rtlCol="0">
            <a:spAutoFit/>
          </a:bodyPr>
          <a:lstStyle/>
          <a:p>
            <a:pPr marL="12700">
              <a:lnSpc>
                <a:spcPct val="100000"/>
              </a:lnSpc>
              <a:spcBef>
                <a:spcPts val="130"/>
              </a:spcBef>
            </a:pPr>
            <a:r>
              <a:rPr lang="en-IN" sz="4250" spc="5" dirty="0"/>
              <a:t>KEYLOGGER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4" name="Picture 23">
            <a:extLst>
              <a:ext uri="{FF2B5EF4-FFF2-40B4-BE49-F238E27FC236}">
                <a16:creationId xmlns:a16="http://schemas.microsoft.com/office/drawing/2014/main" id="{894FF225-69B5-B04D-5819-2512CDFC505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786380" y="3133894"/>
            <a:ext cx="8665845" cy="3571706"/>
          </a:xfrm>
          <a:prstGeom prst="rect">
            <a:avLst/>
          </a:prstGeom>
        </p:spPr>
      </p:pic>
      <p:sp>
        <p:nvSpPr>
          <p:cNvPr id="25" name="TextBox 24">
            <a:extLst>
              <a:ext uri="{FF2B5EF4-FFF2-40B4-BE49-F238E27FC236}">
                <a16:creationId xmlns:a16="http://schemas.microsoft.com/office/drawing/2014/main" id="{C6027A24-D30A-8E23-972C-7F1B0EE0F062}"/>
              </a:ext>
            </a:extLst>
          </p:cNvPr>
          <p:cNvSpPr txBox="1"/>
          <p:nvPr/>
        </p:nvSpPr>
        <p:spPr>
          <a:xfrm>
            <a:off x="2786380" y="6705600"/>
            <a:ext cx="8665845" cy="230832"/>
          </a:xfrm>
          <a:prstGeom prst="rect">
            <a:avLst/>
          </a:prstGeom>
          <a:noFill/>
        </p:spPr>
        <p:txBody>
          <a:bodyPr wrap="square" rtlCol="0">
            <a:spAutoFit/>
          </a:bodyPr>
          <a:lstStyle/>
          <a:p>
            <a:pPr algn="r"/>
            <a:r>
              <a:rPr lang="en-IN" sz="900">
                <a:hlinkClick r:id="rId5" tooltip="https://policyoptions.irpp.org/magazines/august-2020/covid-19-and-the-future-of-public-sector-work-surveillance/"/>
              </a:rPr>
              <a:t>This Photo</a:t>
            </a:r>
            <a:r>
              <a:rPr lang="en-IN" sz="900"/>
              <a:t> by Unknown Author is licensed under </a:t>
            </a:r>
            <a:r>
              <a:rPr lang="en-IN" sz="900">
                <a:hlinkClick r:id="rId6" tooltip="https://creativecommons.org/licenses/by-nd/3.0/"/>
              </a:rPr>
              <a:t>CC BY-ND</a:t>
            </a:r>
            <a:endParaRPr lang="en-IN" sz="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endParaRPr lang="en-US" dirty="0"/>
          </a:p>
          <a:p>
            <a:endParaRPr lang="en-US" dirty="0"/>
          </a:p>
          <a:p>
            <a:endParaRPr lang="en-US" dirty="0"/>
          </a:p>
          <a:p>
            <a:endParaRPr lang="en-US" dirty="0"/>
          </a:p>
          <a:p>
            <a:endParaRPr lang="en-US" dirty="0"/>
          </a:p>
          <a:p>
            <a:r>
              <a:rPr lang="en-US" dirty="0"/>
              <a:t>A keylogger, short for "keystroke logger," is a software or hardware device that captures and records the</a:t>
            </a:r>
          </a:p>
          <a:p>
            <a:r>
              <a:rPr lang="en-US" dirty="0"/>
              <a:t> keystrokes typed on a computer or other input devices, such as keyboards. The software is installed on a </a:t>
            </a:r>
          </a:p>
          <a:p>
            <a:r>
              <a:rPr lang="en-US" dirty="0"/>
              <a:t>computer and records everything the user types. In a cyberattack, a keylogger records all the passwords </a:t>
            </a:r>
          </a:p>
          <a:p>
            <a:r>
              <a:rPr lang="en-US" dirty="0"/>
              <a:t>and credit card numbers you type and all the web pages you visit. Then, the keylogger sends this</a:t>
            </a:r>
          </a:p>
          <a:p>
            <a:r>
              <a:rPr lang="en-US" dirty="0"/>
              <a:t> information to a server, where cybercriminals wait to use all this sensitive information.</a:t>
            </a:r>
          </a:p>
          <a:p>
            <a:endParaRPr lang="en-US"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pic>
        <p:nvPicPr>
          <p:cNvPr id="24" name="Picture 23">
            <a:extLst>
              <a:ext uri="{FF2B5EF4-FFF2-40B4-BE49-F238E27FC236}">
                <a16:creationId xmlns:a16="http://schemas.microsoft.com/office/drawing/2014/main" id="{4573793E-CC4D-BDF5-D3ED-D41E5B393F51}"/>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3856322" y="3158975"/>
            <a:ext cx="6389395" cy="3267075"/>
          </a:xfrm>
          <a:prstGeom prst="rect">
            <a:avLst/>
          </a:prstGeom>
        </p:spPr>
      </p:pic>
      <p:sp>
        <p:nvSpPr>
          <p:cNvPr id="25" name="TextBox 24">
            <a:extLst>
              <a:ext uri="{FF2B5EF4-FFF2-40B4-BE49-F238E27FC236}">
                <a16:creationId xmlns:a16="http://schemas.microsoft.com/office/drawing/2014/main" id="{0D01E906-0C1C-36F9-0EFB-3AFAC0C8CAB1}"/>
              </a:ext>
            </a:extLst>
          </p:cNvPr>
          <p:cNvSpPr txBox="1"/>
          <p:nvPr/>
        </p:nvSpPr>
        <p:spPr>
          <a:xfrm>
            <a:off x="3819752" y="6858000"/>
            <a:ext cx="6649231" cy="230832"/>
          </a:xfrm>
          <a:prstGeom prst="rect">
            <a:avLst/>
          </a:prstGeom>
          <a:noFill/>
        </p:spPr>
        <p:txBody>
          <a:bodyPr wrap="square" rtlCol="0">
            <a:spAutoFit/>
          </a:bodyPr>
          <a:lstStyle/>
          <a:p>
            <a:r>
              <a:rPr lang="en-IN" sz="900">
                <a:hlinkClick r:id="rId6" tooltip="https://www.frontiersin.org/articles/10.3389/fcomp.2020.00025/full"/>
              </a:rPr>
              <a:t>This Photo</a:t>
            </a:r>
            <a:r>
              <a:rPr lang="en-IN" sz="900"/>
              <a:t> by Unknown Author is licensed under </a:t>
            </a:r>
            <a:r>
              <a:rPr lang="en-IN" sz="900">
                <a:hlinkClick r:id="rId7" tooltip="https://creativecommons.org/licenses/by/3.0/"/>
              </a:rPr>
              <a:t>CC BY</a:t>
            </a:r>
            <a:endParaRPr lang="en-IN" sz="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0" name="TextBox 19">
            <a:extLst>
              <a:ext uri="{FF2B5EF4-FFF2-40B4-BE49-F238E27FC236}">
                <a16:creationId xmlns:a16="http://schemas.microsoft.com/office/drawing/2014/main" id="{EE95B08C-180D-B63C-4FDD-8D4D644F9097}"/>
              </a:ext>
            </a:extLst>
          </p:cNvPr>
          <p:cNvSpPr txBox="1"/>
          <p:nvPr/>
        </p:nvSpPr>
        <p:spPr>
          <a:xfrm>
            <a:off x="-76200" y="1664480"/>
            <a:ext cx="5943600" cy="3539430"/>
          </a:xfrm>
          <a:prstGeom prst="rect">
            <a:avLst/>
          </a:prstGeom>
          <a:noFill/>
        </p:spPr>
        <p:txBody>
          <a:bodyPr wrap="square" anchor="ctr">
            <a:spAutoFit/>
          </a:bodyPr>
          <a:lstStyle/>
          <a:p>
            <a:pPr lvl="1"/>
            <a:r>
              <a:rPr lang="en-US" sz="2800" dirty="0"/>
              <a:t> Keyloggers can be detected using antiviruses. Installation of hardware keyloggers is difficult without the knowledge of the owner of the system. The solution to the above existing problem is that we can build a software keyloggers instead of hardware keyloggers.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EB48FA1D-7169-DC53-3659-F60455AAC656}"/>
              </a:ext>
            </a:extLst>
          </p:cNvPr>
          <p:cNvSpPr txBox="1"/>
          <p:nvPr/>
        </p:nvSpPr>
        <p:spPr>
          <a:xfrm>
            <a:off x="152400" y="1564338"/>
            <a:ext cx="8996794" cy="3970318"/>
          </a:xfrm>
          <a:prstGeom prst="rect">
            <a:avLst/>
          </a:prstGeom>
          <a:noFill/>
        </p:spPr>
        <p:txBody>
          <a:bodyPr wrap="square">
            <a:spAutoFit/>
          </a:bodyPr>
          <a:lstStyle/>
          <a:p>
            <a:pPr marL="342900" indent="-342900">
              <a:buFont typeface="+mj-lt"/>
              <a:buAutoNum type="arabicPeriod"/>
            </a:pPr>
            <a:r>
              <a:rPr lang="en-IN" dirty="0"/>
              <a:t>Keylogger program may enter your system through various channels, either online or offline means, some of which are:</a:t>
            </a:r>
          </a:p>
          <a:p>
            <a:pPr marL="342900" indent="-342900">
              <a:buFont typeface="+mj-lt"/>
              <a:buAutoNum type="arabicPeriod"/>
            </a:pPr>
            <a:endParaRPr lang="en-IN" dirty="0"/>
          </a:p>
          <a:p>
            <a:pPr marL="342900" indent="-342900">
              <a:buFont typeface="+mj-lt"/>
              <a:buAutoNum type="arabicPeriod"/>
            </a:pPr>
            <a:r>
              <a:rPr lang="en-IN" dirty="0"/>
              <a:t>The malware program may get installed when accessing email from an unknown source or an attachment in the email.</a:t>
            </a:r>
          </a:p>
          <a:p>
            <a:pPr marL="342900" indent="-342900">
              <a:buFont typeface="+mj-lt"/>
              <a:buAutoNum type="arabicPeriod"/>
            </a:pPr>
            <a:endParaRPr lang="en-IN" dirty="0"/>
          </a:p>
          <a:p>
            <a:pPr marL="342900" indent="-342900">
              <a:buFont typeface="+mj-lt"/>
              <a:buAutoNum type="arabicPeriod"/>
            </a:pPr>
            <a:r>
              <a:rPr lang="en-IN" dirty="0"/>
              <a:t>Keylogger may also enter the device when surfing the Internet or clicking random pop-ups.</a:t>
            </a:r>
          </a:p>
          <a:p>
            <a:pPr marL="342900" indent="-342900">
              <a:buFont typeface="+mj-lt"/>
              <a:buAutoNum type="arabicPeriod"/>
            </a:pPr>
            <a:endParaRPr lang="en-IN" dirty="0"/>
          </a:p>
          <a:p>
            <a:pPr marL="342900" indent="-342900">
              <a:buFont typeface="+mj-lt"/>
              <a:buAutoNum type="arabicPeriod"/>
            </a:pPr>
            <a:r>
              <a:rPr lang="en-IN" dirty="0"/>
              <a:t>The system may also get infected with the keylogger program when installing applications from uncertified sources</a:t>
            </a:r>
          </a:p>
          <a:p>
            <a:pPr marL="342900" indent="-342900">
              <a:buFont typeface="+mj-lt"/>
              <a:buAutoNum type="arabicPeriod"/>
            </a:pPr>
            <a:endParaRPr lang="en-IN" dirty="0"/>
          </a:p>
          <a:p>
            <a:pPr marL="342900" indent="-342900">
              <a:buFont typeface="+mj-lt"/>
              <a:buAutoNum type="arabicPeriod"/>
            </a:pPr>
            <a:r>
              <a:rPr lang="en-IN" dirty="0"/>
              <a:t>Using unidentified physical storage devices like pen drives and then accessing its content may lead to installing the keylogger program.</a:t>
            </a:r>
          </a:p>
          <a:p>
            <a:pPr marL="342900" indent="-342900">
              <a:buFont typeface="+mj-lt"/>
              <a:buAutoNum type="arabicPeriod"/>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BC841C3D-1A5B-C5DD-9965-2703A2A60AD4}"/>
              </a:ext>
            </a:extLst>
          </p:cNvPr>
          <p:cNvSpPr txBox="1"/>
          <p:nvPr/>
        </p:nvSpPr>
        <p:spPr>
          <a:xfrm>
            <a:off x="914400" y="2418533"/>
            <a:ext cx="5105400" cy="4524315"/>
          </a:xfrm>
          <a:prstGeom prst="rect">
            <a:avLst/>
          </a:prstGeom>
          <a:noFill/>
        </p:spPr>
        <p:txBody>
          <a:bodyPr wrap="square">
            <a:spAutoFit/>
          </a:bodyPr>
          <a:lstStyle/>
          <a:p>
            <a:r>
              <a:rPr lang="en-IN" sz="2400" dirty="0"/>
              <a:t>By employers to observe employees' computer activities.</a:t>
            </a:r>
          </a:p>
          <a:p>
            <a:endParaRPr lang="en-IN" sz="2400" dirty="0"/>
          </a:p>
          <a:p>
            <a:r>
              <a:rPr lang="en-IN" sz="2400" dirty="0"/>
              <a:t>By parents to supervise their children's internet usage.</a:t>
            </a:r>
          </a:p>
          <a:p>
            <a:endParaRPr lang="en-IN" sz="2400" dirty="0"/>
          </a:p>
          <a:p>
            <a:r>
              <a:rPr lang="en-IN" sz="2400" dirty="0"/>
              <a:t>By device owners to track possible unauthorized activity on their devices.</a:t>
            </a:r>
          </a:p>
          <a:p>
            <a:endParaRPr lang="en-IN" sz="2400" dirty="0"/>
          </a:p>
          <a:p>
            <a:r>
              <a:rPr lang="en-IN" sz="2400" dirty="0"/>
              <a:t>By law enforcement agencies to </a:t>
            </a:r>
            <a:r>
              <a:rPr lang="en-IN" sz="2400" dirty="0" err="1"/>
              <a:t>analyze</a:t>
            </a:r>
            <a:r>
              <a:rPr lang="en-IN" sz="2400" dirty="0"/>
              <a:t> incidents involving computer use.</a:t>
            </a:r>
          </a:p>
          <a:p>
            <a:endParaRPr lang="en-IN" sz="2400" dirty="0"/>
          </a:p>
        </p:txBody>
      </p:sp>
      <p:sp>
        <p:nvSpPr>
          <p:cNvPr id="12" name="Arrow: Right 11">
            <a:extLst>
              <a:ext uri="{FF2B5EF4-FFF2-40B4-BE49-F238E27FC236}">
                <a16:creationId xmlns:a16="http://schemas.microsoft.com/office/drawing/2014/main" id="{EE1784C4-0D2C-4085-A954-1AE291ADCEC7}"/>
              </a:ext>
            </a:extLst>
          </p:cNvPr>
          <p:cNvSpPr/>
          <p:nvPr/>
        </p:nvSpPr>
        <p:spPr>
          <a:xfrm>
            <a:off x="304800" y="2514600"/>
            <a:ext cx="394652"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Arrow: Right 12">
            <a:extLst>
              <a:ext uri="{FF2B5EF4-FFF2-40B4-BE49-F238E27FC236}">
                <a16:creationId xmlns:a16="http://schemas.microsoft.com/office/drawing/2014/main" id="{79CA84E4-8C29-CEC5-89CE-AC74AB11A652}"/>
              </a:ext>
            </a:extLst>
          </p:cNvPr>
          <p:cNvSpPr/>
          <p:nvPr/>
        </p:nvSpPr>
        <p:spPr>
          <a:xfrm>
            <a:off x="304800" y="3733800"/>
            <a:ext cx="4191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08923B2A-8B63-C5FC-67F9-D7B23DEC996A}"/>
              </a:ext>
            </a:extLst>
          </p:cNvPr>
          <p:cNvSpPr/>
          <p:nvPr/>
        </p:nvSpPr>
        <p:spPr>
          <a:xfrm>
            <a:off x="304800" y="4800600"/>
            <a:ext cx="4191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Arrow: Right 14">
            <a:extLst>
              <a:ext uri="{FF2B5EF4-FFF2-40B4-BE49-F238E27FC236}">
                <a16:creationId xmlns:a16="http://schemas.microsoft.com/office/drawing/2014/main" id="{CBFA4271-7CFF-B513-C42C-1A17EC71E4DA}"/>
              </a:ext>
            </a:extLst>
          </p:cNvPr>
          <p:cNvSpPr/>
          <p:nvPr/>
        </p:nvSpPr>
        <p:spPr>
          <a:xfrm>
            <a:off x="317024" y="5872162"/>
            <a:ext cx="394652"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7" name="Picture 16">
            <a:extLst>
              <a:ext uri="{FF2B5EF4-FFF2-40B4-BE49-F238E27FC236}">
                <a16:creationId xmlns:a16="http://schemas.microsoft.com/office/drawing/2014/main" id="{1D372422-E9BB-1A71-4444-1EEA957A00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6075" y="2514600"/>
            <a:ext cx="4645223" cy="3562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3" name="TextBox 12">
            <a:extLst>
              <a:ext uri="{FF2B5EF4-FFF2-40B4-BE49-F238E27FC236}">
                <a16:creationId xmlns:a16="http://schemas.microsoft.com/office/drawing/2014/main" id="{91F84881-0FAB-6069-0423-168F57EBE9F2}"/>
              </a:ext>
            </a:extLst>
          </p:cNvPr>
          <p:cNvSpPr txBox="1"/>
          <p:nvPr/>
        </p:nvSpPr>
        <p:spPr>
          <a:xfrm>
            <a:off x="3049732" y="3249529"/>
            <a:ext cx="6099462" cy="3170099"/>
          </a:xfrm>
          <a:prstGeom prst="rect">
            <a:avLst/>
          </a:prstGeom>
          <a:noFill/>
        </p:spPr>
        <p:txBody>
          <a:bodyPr wrap="square">
            <a:spAutoFit/>
          </a:bodyPr>
          <a:lstStyle/>
          <a:p>
            <a:pPr marL="285750" indent="-285750">
              <a:buFont typeface="Wingdings" panose="05000000000000000000" pitchFamily="2" charset="2"/>
              <a:buChar char="v"/>
            </a:pPr>
            <a:r>
              <a:rPr lang="en-IN" sz="2800" dirty="0"/>
              <a:t>To remove the program, you can refer to the following points:</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US" dirty="0"/>
              <a:t>Removing any suspicious add-on from the internet which might be the source of infection.</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US" dirty="0"/>
              <a:t>Deleting unknown data files or folders from the system.</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Uninstallation of uncertified software and applications from the system.</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1224694"/>
          </a:xfrm>
          <a:prstGeom prst="rect">
            <a:avLst/>
          </a:prstGeom>
        </p:spPr>
        <p:txBody>
          <a:bodyPr vert="horz" wrap="square" lIns="0" tIns="16510" rIns="0" bIns="0" rtlCol="0">
            <a:spAutoFit/>
          </a:bodyPr>
          <a:lstStyle/>
          <a:p>
            <a:pPr marL="12700">
              <a:spcBef>
                <a:spcPts val="130"/>
              </a:spcBef>
            </a:pPr>
            <a:r>
              <a:rPr lang="en-IN" sz="3600" dirty="0"/>
              <a:t>Preventing Keylogger Infection:</a:t>
            </a:r>
            <a:br>
              <a:rPr lang="en-IN" sz="4400"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DA4286A1-E839-81F9-5583-20CCA530560E}"/>
              </a:ext>
            </a:extLst>
          </p:cNvPr>
          <p:cNvSpPr txBox="1"/>
          <p:nvPr/>
        </p:nvSpPr>
        <p:spPr>
          <a:xfrm>
            <a:off x="2054630" y="1370970"/>
            <a:ext cx="7777940" cy="5447645"/>
          </a:xfrm>
          <a:prstGeom prst="rect">
            <a:avLst/>
          </a:prstGeom>
          <a:noFill/>
        </p:spPr>
        <p:txBody>
          <a:bodyPr wrap="square">
            <a:spAutoFit/>
          </a:bodyPr>
          <a:lstStyle/>
          <a:p>
            <a:pPr algn="just"/>
            <a:endParaRPr lang="en-IN" sz="1400" dirty="0"/>
          </a:p>
          <a:p>
            <a:pPr marL="285750" indent="-285750" algn="just">
              <a:buFont typeface="Wingdings" panose="05000000000000000000" pitchFamily="2" charset="2"/>
              <a:buChar char="Ø"/>
            </a:pPr>
            <a:r>
              <a:rPr lang="en-IN" sz="1600" dirty="0"/>
              <a:t>Like other malware programs, the keylogger program can be prevented from entering if correct precautions are taken. This might protect your data from getting logged by the keylogger program for malicious purposes.</a:t>
            </a:r>
          </a:p>
          <a:p>
            <a:pPr marL="285750" indent="-285750" algn="just">
              <a:buFont typeface="Wingdings" panose="05000000000000000000" pitchFamily="2" charset="2"/>
              <a:buChar char="Ø"/>
            </a:pPr>
            <a:r>
              <a:rPr lang="en-IN" sz="1600" dirty="0"/>
              <a:t>To prevent the system from getting installed/infected with the keylogger program, you can refer to some of the below-mentioned points as reference:</a:t>
            </a:r>
          </a:p>
          <a:p>
            <a:pPr marL="285750" indent="-285750" algn="just">
              <a:buFont typeface="Wingdings" panose="05000000000000000000" pitchFamily="2" charset="2"/>
              <a:buChar char="Ø"/>
            </a:pPr>
            <a:endParaRPr lang="en-IN" sz="1600" dirty="0"/>
          </a:p>
          <a:p>
            <a:pPr marL="285750" indent="-285750" algn="just">
              <a:buFont typeface="Wingdings" panose="05000000000000000000" pitchFamily="2" charset="2"/>
              <a:buChar char="Ø"/>
            </a:pPr>
            <a:r>
              <a:rPr lang="en-IN" sz="1600" dirty="0"/>
              <a:t>Regular antivirus scans to check any unusual activity from software or an application and prevent it from affecting our system.</a:t>
            </a:r>
          </a:p>
          <a:p>
            <a:pPr marL="285750" indent="-285750" algn="just">
              <a:buFont typeface="Wingdings" panose="05000000000000000000" pitchFamily="2" charset="2"/>
              <a:buChar char="Ø"/>
            </a:pPr>
            <a:endParaRPr lang="en-IN" sz="1600" dirty="0"/>
          </a:p>
          <a:p>
            <a:pPr marL="285750" indent="-285750" algn="just">
              <a:buFont typeface="Wingdings" panose="05000000000000000000" pitchFamily="2" charset="2"/>
              <a:buChar char="Ø"/>
            </a:pPr>
            <a:r>
              <a:rPr lang="en-IN" sz="1600" dirty="0"/>
              <a:t>Visiting trusted and certified websites on the internet to prevent the installation of keylogger programs in the system.</a:t>
            </a:r>
          </a:p>
          <a:p>
            <a:pPr marL="285750" indent="-285750" algn="just">
              <a:buFont typeface="Wingdings" panose="05000000000000000000" pitchFamily="2" charset="2"/>
              <a:buChar char="Ø"/>
            </a:pPr>
            <a:endParaRPr lang="en-IN" sz="1600" dirty="0"/>
          </a:p>
          <a:p>
            <a:pPr marL="285750" indent="-285750" algn="just">
              <a:buFont typeface="Wingdings" panose="05000000000000000000" pitchFamily="2" charset="2"/>
              <a:buChar char="Ø"/>
            </a:pPr>
            <a:r>
              <a:rPr lang="en-IN" sz="1600" dirty="0"/>
              <a:t>Avoid clicking on any random pop-ups from sites</a:t>
            </a:r>
          </a:p>
          <a:p>
            <a:pPr marL="285750" indent="-285750" algn="just">
              <a:buFont typeface="Wingdings" panose="05000000000000000000" pitchFamily="2" charset="2"/>
              <a:buChar char="Ø"/>
            </a:pPr>
            <a:endParaRPr lang="en-IN" sz="1600" dirty="0"/>
          </a:p>
          <a:p>
            <a:pPr marL="285750" indent="-285750" algn="just">
              <a:buFont typeface="Wingdings" panose="05000000000000000000" pitchFamily="2" charset="2"/>
              <a:buChar char="Ø"/>
            </a:pPr>
            <a:r>
              <a:rPr lang="en-IN" sz="1600" dirty="0"/>
              <a:t>Use the Virtual Keyboard (On-Screen Keyboard) when typing sensitive data such as login details, passwords, or bank details.</a:t>
            </a:r>
          </a:p>
          <a:p>
            <a:pPr marL="285750" indent="-285750" algn="just">
              <a:buFont typeface="Wingdings" panose="05000000000000000000" pitchFamily="2" charset="2"/>
              <a:buChar char="Ø"/>
            </a:pPr>
            <a:endParaRPr lang="en-IN" sz="1600" dirty="0"/>
          </a:p>
          <a:p>
            <a:pPr marL="285750" indent="-285750" algn="just">
              <a:buFont typeface="Wingdings" panose="05000000000000000000" pitchFamily="2" charset="2"/>
              <a:buChar char="Ø"/>
            </a:pPr>
            <a:r>
              <a:rPr lang="en-IN" sz="1600" dirty="0"/>
              <a:t>Use certified software and applications from a trusted source to avoid getting infected with the keylogger program.</a:t>
            </a:r>
          </a:p>
          <a:p>
            <a:pPr algn="just"/>
            <a:endParaRPr lang="en-IN" sz="1600" dirty="0"/>
          </a:p>
          <a:p>
            <a:pPr algn="just"/>
            <a:endParaRPr lang="en-IN"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4" y="291147"/>
            <a:ext cx="9775825" cy="752129"/>
          </a:xfrm>
          <a:prstGeom prst="rect">
            <a:avLst/>
          </a:prstGeom>
        </p:spPr>
        <p:txBody>
          <a:bodyPr vert="horz" wrap="square" lIns="0" tIns="13335" rIns="0" bIns="0" rtlCol="0">
            <a:spAutoFit/>
          </a:bodyPr>
          <a:lstStyle/>
          <a:p>
            <a:pPr marL="12700">
              <a:lnSpc>
                <a:spcPct val="100000"/>
              </a:lnSpc>
              <a:spcBef>
                <a:spcPts val="105"/>
              </a:spcBef>
            </a:pPr>
            <a:r>
              <a:rPr lang="en-IN" sz="4800" b="1" spc="15" dirty="0">
                <a:latin typeface="Trebuchet MS"/>
                <a:cs typeface="Trebuchet MS"/>
              </a:rPr>
              <a:t>Some of the Anti-virus </a:t>
            </a:r>
            <a:r>
              <a:rPr lang="en-IN" sz="4800" b="1" spc="15" dirty="0" err="1">
                <a:latin typeface="Trebuchet MS"/>
                <a:cs typeface="Trebuchet MS"/>
              </a:rPr>
              <a:t>softwares</a:t>
            </a:r>
            <a:r>
              <a:rPr lang="en-IN" sz="4800" b="1" spc="15" dirty="0">
                <a:latin typeface="Trebuchet MS"/>
                <a:cs typeface="Trebuchet MS"/>
              </a:rPr>
              <a:t>: </a:t>
            </a:r>
            <a:endParaRPr sz="4800" dirty="0">
              <a:latin typeface="Trebuchet MS"/>
              <a:cs typeface="Trebuchet MS"/>
            </a:endParaRPr>
          </a:p>
        </p:txBody>
      </p:sp>
      <p:pic>
        <p:nvPicPr>
          <p:cNvPr id="17" name="Picture 16">
            <a:extLst>
              <a:ext uri="{FF2B5EF4-FFF2-40B4-BE49-F238E27FC236}">
                <a16:creationId xmlns:a16="http://schemas.microsoft.com/office/drawing/2014/main" id="{7294DBC5-2912-57FC-3510-956DB573A79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81000" y="1295401"/>
            <a:ext cx="10363200" cy="4781550"/>
          </a:xfrm>
          <a:prstGeom prst="rect">
            <a:avLst/>
          </a:prstGeom>
        </p:spPr>
      </p:pic>
      <p:sp>
        <p:nvSpPr>
          <p:cNvPr id="18" name="TextBox 17">
            <a:extLst>
              <a:ext uri="{FF2B5EF4-FFF2-40B4-BE49-F238E27FC236}">
                <a16:creationId xmlns:a16="http://schemas.microsoft.com/office/drawing/2014/main" id="{CC7B375F-7528-7806-A54A-D442FF2F0710}"/>
              </a:ext>
            </a:extLst>
          </p:cNvPr>
          <p:cNvSpPr txBox="1"/>
          <p:nvPr/>
        </p:nvSpPr>
        <p:spPr>
          <a:xfrm>
            <a:off x="4472882" y="6420978"/>
            <a:ext cx="7379970" cy="230832"/>
          </a:xfrm>
          <a:prstGeom prst="rect">
            <a:avLst/>
          </a:prstGeom>
          <a:noFill/>
        </p:spPr>
        <p:txBody>
          <a:bodyPr wrap="square" rtlCol="0">
            <a:spAutoFit/>
          </a:bodyPr>
          <a:lstStyle/>
          <a:p>
            <a:r>
              <a:rPr lang="en-IN" sz="900">
                <a:hlinkClick r:id="rId4" tooltip="https://geekcraiova.blogspot.com/2015/10/secureaplus-un-antivirus-atipic.html"/>
              </a:rPr>
              <a:t>This Photo</a:t>
            </a:r>
            <a:r>
              <a:rPr lang="en-IN" sz="900"/>
              <a:t> by Unknown Author is licensed under </a:t>
            </a:r>
            <a:r>
              <a:rPr lang="en-IN" sz="900">
                <a:hlinkClick r:id="rId5" tooltip="https://creativecommons.org/licenses/by/3.0/"/>
              </a:rPr>
              <a:t>CC BY</a:t>
            </a:r>
            <a:endParaRPr lang="en-IN" sz="9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TotalTime>
  <Words>683</Words>
  <Application>Microsoft Office PowerPoint</Application>
  <PresentationFormat>Widescreen</PresentationFormat>
  <Paragraphs>93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Bahnschrift SemiLight Condensed</vt:lpstr>
      <vt:lpstr>Calibri</vt:lpstr>
      <vt:lpstr>Trebuchet MS</vt:lpstr>
      <vt:lpstr>Whyte</vt:lpstr>
      <vt:lpstr>Wingdings</vt:lpstr>
      <vt:lpstr>Office Theme</vt:lpstr>
      <vt:lpstr>B.M.Mounika Devi</vt:lpstr>
      <vt:lpstr>KEYLOGGER SECURITY</vt:lpstr>
      <vt:lpstr>AGENDA</vt:lpstr>
      <vt:lpstr>PROBLEM STATEMENT</vt:lpstr>
      <vt:lpstr>PROJECT OVERVIEW</vt:lpstr>
      <vt:lpstr>WHO ARE THE END USERS?</vt:lpstr>
      <vt:lpstr>YOUR SOLUTION AND ITS VALUE PROPOSITION</vt:lpstr>
      <vt:lpstr>Preventing Keylogger Infection: </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Jayanth Balanagu</dc:creator>
  <cp:lastModifiedBy>Jayanth Balanagu</cp:lastModifiedBy>
  <cp:revision>2</cp:revision>
  <dcterms:created xsi:type="dcterms:W3CDTF">2024-06-03T05:48:59Z</dcterms:created>
  <dcterms:modified xsi:type="dcterms:W3CDTF">2024-06-06T10:36:08Z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