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9" r:id="rId3"/>
    <p:sldId id="271" r:id="rId4"/>
    <p:sldId id="272" r:id="rId5"/>
    <p:sldId id="257" r:id="rId6"/>
    <p:sldId id="258" r:id="rId7"/>
    <p:sldId id="263" r:id="rId8"/>
    <p:sldId id="261" r:id="rId9"/>
    <p:sldId id="260" r:id="rId10"/>
    <p:sldId id="262" r:id="rId11"/>
    <p:sldId id="265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24E5-5757-BA45-9D38-A2E96806F857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7699-D2FD-F146-814D-AE37FA0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has been taken from “https://</a:t>
            </a:r>
            <a:r>
              <a:rPr lang="en-US" dirty="0" err="1"/>
              <a:t>medium.com</a:t>
            </a:r>
            <a:r>
              <a:rPr lang="en-US" dirty="0"/>
              <a:t>/@pankajgurbani01/machine-learning-model-to-predict-loan-default-9c33f87e1a38”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7699-D2FD-F146-814D-AE37FA0E95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B29E-C6F3-D24B-8FE8-A4C3C63D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EE4E7-F489-5F4D-A52F-D8A0DA61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E4ED-CFAC-194D-B68F-E478077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72B4-4304-0245-AEC0-50D27405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B9FF-03AE-AE46-BE68-19DE66F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05A2-0D81-7A4E-BD17-E96015A2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458E-1EB9-B446-A7E7-A45EC2D1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4B3A-D2CE-4F47-88D0-B049E1F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71F8-5C02-2E4A-A613-516E4DB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4DA3-CDE7-2141-BA48-6ACAA4CD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62547-BACC-5C44-AE88-9831C5410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EED1-4D0D-744D-ACED-9B3958E2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9FFF-B2E6-8543-B57F-01C4243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B494-6135-D543-9F49-4FD44070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D46B-4C4A-3D48-9AB1-640B3DEA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CEB6-6F99-5A4C-AE6B-6360CA5A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632-1894-8544-BE08-AF7733CC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9D2F-462F-B949-8588-A871796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F04-33A5-3547-84AE-6066DE5D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05CB-51E6-2A42-8F6B-7673352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4CF7-CEE4-6D48-82DF-73F9557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62AB-1487-524B-9DFC-B763C4C3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FCFF-8A0B-114F-9A72-BD57A61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9616-D838-6742-911D-750F0B06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974C-7BFC-DD4D-AB7F-AD38AC02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B5F-5701-9C4C-BBC4-520E342C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CCD6-A45D-E148-A390-FF7A2E4FC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FE56-4BBD-2949-9881-4B13681B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F73A-F414-D045-B6D0-2F7F4A10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AE06-25BC-1645-A8DD-2368165D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4C34-364C-C541-8B8E-2ABBE62A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245-C25F-2644-9E72-667AA65B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BE9D-AE96-6B4F-9411-180EA06B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E8852-8058-A544-A409-12D2C02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09A6-CA41-494B-AECA-F0D0A3DD0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1A5B-E60D-3044-9EDB-22EEF041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DE8A4-EF92-A441-9EBD-A96EA1A4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FB4F-C8E5-3F4B-8956-AA4013BC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1F0B6-3315-2D4F-9B90-77E71C5F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0949-0562-0D48-8CD3-48238BA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41D02-A2A8-6F47-8524-32456E7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8680F-16C8-784D-B0EA-0E5387E5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EB31-92C8-1944-82A8-6EE7695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5A385-6345-1242-9D75-F38A511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54158-45FF-764B-945D-31C2AAF3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C42A-A243-1845-8863-0A9BBE5B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9BA9-84AC-9741-9785-E417FD1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1EA2-3FC7-D249-8E86-C22F5026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7FC9-7488-AF4B-9D67-D62A21E5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45C5-E28D-EE4E-9196-17506D0E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B23D-AC59-964B-8414-45089DB5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02ED-BB4C-EA49-B032-89CB4206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37F-D19B-8846-9D4C-7B3E068D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7C69-3B15-8248-921A-88FF75EDD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78435-55E2-C940-AAEB-2306F246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F61A-234B-D14C-9B7E-B583FC8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07A8-FB27-7048-AC8E-F7A1AD8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6F9E-9AE4-ED49-86CD-FD63F879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02D41-8182-2F4C-B922-7E4CACE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D76-EA33-8848-8A40-947E5D15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431F-C6DE-B944-89FC-032052C52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71E-A570-0C47-9B42-30C72A4AC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53E-6140-7541-BFBA-F5109F3BD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chine-learning-model-to-predict-prospective-customers-for-personal-loan-e4f7a60a2739" TargetMode="External"/><Relationship Id="rId2" Type="http://schemas.openxmlformats.org/officeDocument/2006/relationships/hyperlink" Target="https://www.kaggle.com/rajansharma780/personal-loan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nt.intuit.com/" TargetMode="External"/><Relationship Id="rId4" Type="http://schemas.openxmlformats.org/officeDocument/2006/relationships/hyperlink" Target="https://www.productplan.com/learn/business-model-canv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1811-4CB5-9F48-B416-96BE96D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Personal Loan Prediction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05BC-B8B8-8D41-B1A0-A56EBE5C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Product Name: Personal </a:t>
            </a:r>
            <a:r>
              <a:rPr lang="en-US" sz="2000"/>
              <a:t>Loan Prediction on cross-selling Platform.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Submission By: Narendra Venkatesan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EEB642-FEBD-6C41-B536-6F7C9905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67" y="2087034"/>
            <a:ext cx="5579437" cy="39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778E-2612-9E4B-AE5B-97B36DFD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11"/>
            <a:ext cx="10515600" cy="1579477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faced while developing conceptual model / ER Diagram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62B3-EE76-A34D-ACD4-35EBD7BA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context on what kind of customers to focus on while predicting the eligibility of giving clients loan. </a:t>
            </a:r>
          </a:p>
          <a:p>
            <a:endParaRPr lang="en-US" dirty="0"/>
          </a:p>
          <a:p>
            <a:r>
              <a:rPr lang="en-US" dirty="0"/>
              <a:t>Factors depending whether we can consider a particular client. </a:t>
            </a:r>
          </a:p>
          <a:p>
            <a:endParaRPr lang="en-US" dirty="0"/>
          </a:p>
          <a:p>
            <a:r>
              <a:rPr lang="en-US" dirty="0"/>
              <a:t>External factors such as verifications , multiple background checks needs to be carried out before we process application. </a:t>
            </a:r>
          </a:p>
          <a:p>
            <a:endParaRPr lang="en-US" dirty="0"/>
          </a:p>
          <a:p>
            <a:r>
              <a:rPr lang="en-US" dirty="0"/>
              <a:t> The key issue was predicting in what kind of clients to choose from.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44F8-20D5-E84A-B13D-04E0E740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 can we potentially answer these questions? Data sourcing Strategy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23DE-F18B-9B4B-AD17-4733CC4C63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/>
              <a:t>The data from the bank  which indicates previous records of customer. </a:t>
            </a:r>
          </a:p>
          <a:p>
            <a:endParaRPr lang="en-US" dirty="0"/>
          </a:p>
          <a:p>
            <a:r>
              <a:rPr lang="en-US" dirty="0"/>
              <a:t>Organizations provide de-identified data for analyzing and modeling purpose.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data that needs to be analyzed we will have to consider two files train and test. Also, one file which will show the whole data represented. </a:t>
            </a:r>
          </a:p>
        </p:txBody>
      </p:sp>
    </p:spTree>
    <p:extLst>
      <p:ext uri="{BB962C8B-B14F-4D97-AF65-F5344CB8AC3E}">
        <p14:creationId xmlns:p14="http://schemas.microsoft.com/office/powerpoint/2010/main" val="16916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0B5A-0B6A-064E-8C81-607E955D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85"/>
            <a:ext cx="10515600" cy="2044443"/>
          </a:xfrm>
        </p:spPr>
        <p:txBody>
          <a:bodyPr>
            <a:normAutofit/>
          </a:bodyPr>
          <a:lstStyle/>
          <a:p>
            <a:r>
              <a:rPr lang="en-IN" sz="2800" dirty="0"/>
              <a:t>Map these questions against Entities to validate if we will be able to answer the questions hypothetically or do, we need to tap into other data sources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D599-5A24-0647-9248-5625D35B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 we would need to answer these hypothetically as we do not have the original dataset available with us. </a:t>
            </a:r>
          </a:p>
          <a:p>
            <a:endParaRPr lang="en-US" dirty="0"/>
          </a:p>
          <a:p>
            <a:r>
              <a:rPr lang="en-US" dirty="0"/>
              <a:t>Also, the organizations won't be able to share such data as it might lead to data breach.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Potentially we might need to tap into other data sources to fetch hypothetical data and process it through multiple iterations.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0A33-42FE-774F-9035-45049D3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5561-700B-C945-9658-0E0C227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>
                <a:hlinkClick r:id="rId2"/>
              </a:rPr>
              <a:t>https://www.kaggle.com/rajansharma780/personal-loan-prediction</a:t>
            </a:r>
            <a:endParaRPr lang="en-IN" dirty="0"/>
          </a:p>
          <a:p>
            <a:r>
              <a:rPr lang="en-IN" dirty="0">
                <a:hlinkClick r:id="rId3"/>
              </a:rPr>
              <a:t>https://medium.com/analytics-vidhya/machine-learning-model-to-predict-prospective-customers-for-personal-loan-e4f7a60a2739</a:t>
            </a:r>
            <a:endParaRPr lang="en-IN" dirty="0"/>
          </a:p>
          <a:p>
            <a:r>
              <a:rPr lang="en-IN" dirty="0">
                <a:hlinkClick r:id="rId4"/>
              </a:rPr>
              <a:t>https://www.productplan.com/learn/business-model-canvas/</a:t>
            </a:r>
            <a:endParaRPr lang="en-IN" dirty="0"/>
          </a:p>
          <a:p>
            <a:r>
              <a:rPr lang="en-IN" dirty="0">
                <a:hlinkClick r:id="rId5"/>
              </a:rPr>
              <a:t>https://mint.intuit.com/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err="1"/>
              <a:t>www.kaggle.com</a:t>
            </a:r>
            <a:r>
              <a:rPr lang="en-IN" dirty="0"/>
              <a:t>/</a:t>
            </a:r>
            <a:r>
              <a:rPr lang="en-IN" dirty="0" err="1"/>
              <a:t>pritech</a:t>
            </a:r>
            <a:r>
              <a:rPr lang="en-IN" dirty="0"/>
              <a:t>/bank-personal-loan-modelling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53E-4FCA-4B48-AAA5-838F029D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/>
          <a:lstStyle/>
          <a:p>
            <a:pPr algn="ctr"/>
            <a:r>
              <a:rPr lang="en-US" dirty="0"/>
              <a:t>Product Canvas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CBDC-0010-5B4F-9824-FAADFCEA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077212"/>
          </a:xfrm>
        </p:spPr>
        <p:txBody>
          <a:bodyPr/>
          <a:lstStyle/>
          <a:p>
            <a:r>
              <a:rPr lang="en-US" dirty="0"/>
              <a:t>Personal Loan Prediction based on cross-selling platform and Factors influencing the same.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18C92-A273-A44C-98AC-B5137F5E4FF8}"/>
              </a:ext>
            </a:extLst>
          </p:cNvPr>
          <p:cNvSpPr/>
          <p:nvPr/>
        </p:nvSpPr>
        <p:spPr>
          <a:xfrm>
            <a:off x="838200" y="1970302"/>
            <a:ext cx="10344665" cy="4492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477D3-55BA-204B-9565-83CB110AA64D}"/>
              </a:ext>
            </a:extLst>
          </p:cNvPr>
          <p:cNvSpPr/>
          <p:nvPr/>
        </p:nvSpPr>
        <p:spPr>
          <a:xfrm>
            <a:off x="1149177" y="2273643"/>
            <a:ext cx="1359243" cy="1804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Segment/Lead 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9227B-18DE-0049-BE69-AB76EC33754B}"/>
              </a:ext>
            </a:extLst>
          </p:cNvPr>
          <p:cNvSpPr/>
          <p:nvPr/>
        </p:nvSpPr>
        <p:spPr>
          <a:xfrm>
            <a:off x="2879124" y="2273643"/>
            <a:ext cx="1977081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Relationship/Operations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B2D71-7276-1E48-9C0F-4CAC72DE3FE5}"/>
              </a:ext>
            </a:extLst>
          </p:cNvPr>
          <p:cNvSpPr/>
          <p:nvPr/>
        </p:nvSpPr>
        <p:spPr>
          <a:xfrm>
            <a:off x="5498758" y="2273643"/>
            <a:ext cx="1285102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F838B-9549-224C-B2B8-00EB3B3E2E5A}"/>
              </a:ext>
            </a:extLst>
          </p:cNvPr>
          <p:cNvSpPr/>
          <p:nvPr/>
        </p:nvSpPr>
        <p:spPr>
          <a:xfrm>
            <a:off x="7302843" y="2273643"/>
            <a:ext cx="1668162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Value Propositions/Sales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0D0B9-9FD1-7843-B5DB-E60B792ACBBC}"/>
              </a:ext>
            </a:extLst>
          </p:cNvPr>
          <p:cNvSpPr/>
          <p:nvPr/>
        </p:nvSpPr>
        <p:spPr>
          <a:xfrm>
            <a:off x="9382279" y="2798806"/>
            <a:ext cx="1660544" cy="156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Disbursal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DBFA85-6124-844A-9179-E41C8A085F3D}"/>
              </a:ext>
            </a:extLst>
          </p:cNvPr>
          <p:cNvSpPr/>
          <p:nvPr/>
        </p:nvSpPr>
        <p:spPr>
          <a:xfrm>
            <a:off x="1149178" y="4782065"/>
            <a:ext cx="1359244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Document. Management System/Operations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B74ED6-0BA0-964F-9695-86179A3CB762}"/>
              </a:ext>
            </a:extLst>
          </p:cNvPr>
          <p:cNvSpPr/>
          <p:nvPr/>
        </p:nvSpPr>
        <p:spPr>
          <a:xfrm>
            <a:off x="3361038" y="4621427"/>
            <a:ext cx="1692876" cy="1555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Policies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A5A0D-DF21-9C4B-AB1E-316383925052}"/>
              </a:ext>
            </a:extLst>
          </p:cNvPr>
          <p:cNvSpPr/>
          <p:nvPr/>
        </p:nvSpPr>
        <p:spPr>
          <a:xfrm>
            <a:off x="6005385" y="4782065"/>
            <a:ext cx="1029112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FDS/Fraud Detection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4C071-A488-5B4A-9381-FAD13607E66C}"/>
              </a:ext>
            </a:extLst>
          </p:cNvPr>
          <p:cNvSpPr/>
          <p:nvPr/>
        </p:nvSpPr>
        <p:spPr>
          <a:xfrm>
            <a:off x="7475839" y="4801201"/>
            <a:ext cx="1359244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Score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8BEEF-FFD1-1443-8F07-1ECB7D536E5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508420" y="3113903"/>
            <a:ext cx="370704" cy="6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E414F1-1B29-B048-9923-3D0DD824FD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6205" y="3113903"/>
            <a:ext cx="642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EF89C3-6645-F34C-9269-7D25B7826AC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783860" y="3113903"/>
            <a:ext cx="518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504D9-2107-3640-9ED4-97454B41A13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971005" y="3113903"/>
            <a:ext cx="411274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B2565-CE3C-9942-BCCE-D4105467F9A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2508422" y="5399195"/>
            <a:ext cx="852616" cy="8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38814C-772F-C342-B03D-1E4A353DBC10}"/>
              </a:ext>
            </a:extLst>
          </p:cNvPr>
          <p:cNvCxnSpPr>
            <a:stCxn id="22" idx="3"/>
          </p:cNvCxnSpPr>
          <p:nvPr/>
        </p:nvCxnSpPr>
        <p:spPr>
          <a:xfrm>
            <a:off x="5053914" y="5399195"/>
            <a:ext cx="951470" cy="6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597046-C4E3-6C4B-B6BB-80F501076D38}"/>
              </a:ext>
            </a:extLst>
          </p:cNvPr>
          <p:cNvCxnSpPr>
            <a:stCxn id="25" idx="3"/>
          </p:cNvCxnSpPr>
          <p:nvPr/>
        </p:nvCxnSpPr>
        <p:spPr>
          <a:xfrm flipV="1">
            <a:off x="8835083" y="4077729"/>
            <a:ext cx="547196" cy="142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603C11-C795-D143-B2AC-FA64E630A04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34497" y="5479514"/>
            <a:ext cx="441342" cy="19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F1DCAC-C6E1-3242-86DB-7B0FA151C13F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1828799" y="4077729"/>
            <a:ext cx="1" cy="70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1364F4-0729-5D40-9467-143309244E83}"/>
              </a:ext>
            </a:extLst>
          </p:cNvPr>
          <p:cNvCxnSpPr>
            <a:stCxn id="13" idx="2"/>
          </p:cNvCxnSpPr>
          <p:nvPr/>
        </p:nvCxnSpPr>
        <p:spPr>
          <a:xfrm flipH="1">
            <a:off x="3867664" y="3954162"/>
            <a:ext cx="1" cy="66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3B578D-5D9C-2C4B-AD0A-00B35A29F22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86618" y="3954162"/>
            <a:ext cx="333323" cy="82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2774BD-A8A6-D14C-9FA4-8E5769D49518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8136924" y="3954162"/>
            <a:ext cx="18537" cy="84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A12F-DA56-8748-AA2B-E391323D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of 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70DEB-3EA1-9B4A-B1B3-BDB5C9E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4721"/>
          </a:xfrm>
        </p:spPr>
        <p:txBody>
          <a:bodyPr/>
          <a:lstStyle/>
          <a:p>
            <a:r>
              <a:rPr lang="en-US" dirty="0"/>
              <a:t>Influence of  Digital Transformation on deciding of loan predictions. </a:t>
            </a:r>
          </a:p>
          <a:p>
            <a:endParaRPr lang="en-US" dirty="0"/>
          </a:p>
          <a:p>
            <a:r>
              <a:rPr lang="en-US" dirty="0"/>
              <a:t>Focus on customers, clients and organizations. </a:t>
            </a:r>
          </a:p>
          <a:p>
            <a:endParaRPr lang="en-US" dirty="0"/>
          </a:p>
          <a:p>
            <a:r>
              <a:rPr lang="en-US" dirty="0"/>
              <a:t>Data Used from Machine Learning analysis or the questions related to analytics needs to be addressed before decision has been made.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2C7F-EEB0-4C48-A6FC-DB10069E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Improvements Contd..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D1FD-D492-234D-BE62-95FFD45C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from bank needs to be analyzed which includes machine learning techniques such as Exploratory Data Analysis. </a:t>
            </a:r>
          </a:p>
          <a:p>
            <a:endParaRPr lang="en-US" dirty="0"/>
          </a:p>
          <a:p>
            <a:r>
              <a:rPr lang="en-US" dirty="0"/>
              <a:t>Data needs to be organized in order to be processed in accordance with the data protection laws. This can vary from one country to the another. </a:t>
            </a:r>
          </a:p>
          <a:p>
            <a:r>
              <a:rPr lang="en-US" dirty="0"/>
              <a:t>Data visualization needs to be done and data needs to be prepared for train the model. </a:t>
            </a:r>
          </a:p>
          <a:p>
            <a:r>
              <a:rPr lang="en-US" dirty="0"/>
              <a:t>Data or the model needs to be evaluated as per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3992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98CA-8BFA-5645-99F8-6794F76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What are the new things that you haven’t thought about, but others have helped you in this journey?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E9EE-81C8-4048-B4B1-A56DD49E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7"/>
            <a:ext cx="10515600" cy="4333875"/>
          </a:xfrm>
          <a:noFill/>
          <a:ln cap="rnd">
            <a:gradFill>
              <a:gsLst>
                <a:gs pos="0">
                  <a:schemeClr val="accent1">
                    <a:lumMod val="5000"/>
                    <a:lumOff val="95000"/>
                    <a:alpha val="5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/>
          <a:lstStyle/>
          <a:p>
            <a:r>
              <a:rPr lang="en-US" dirty="0"/>
              <a:t>At first, I did not think of Prediction of customer analytics which I came to know through my friends and colleagues.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were lot of new learnings that I learnt while building the above product canvas such as considering the factors that would influence the decision of taking a personal loan. </a:t>
            </a:r>
          </a:p>
          <a:p>
            <a:endParaRPr lang="en-US" dirty="0"/>
          </a:p>
          <a:p>
            <a:r>
              <a:rPr lang="en-US" dirty="0"/>
              <a:t>The most important thing that I considered were the different customer segments who would prefer taking personal loan.	</a:t>
            </a:r>
          </a:p>
        </p:txBody>
      </p:sp>
    </p:spTree>
    <p:extLst>
      <p:ext uri="{BB962C8B-B14F-4D97-AF65-F5344CB8AC3E}">
        <p14:creationId xmlns:p14="http://schemas.microsoft.com/office/powerpoint/2010/main" val="302284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18DA-425E-7746-9957-89826F50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55"/>
            <a:ext cx="10515600" cy="159183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are the key challenges that you faced in developing Product Canvas?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4EC8-5F31-114F-9BE6-60C4CF5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Challenges faced in developing Product Canvas: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Factors to be considered for the eligibility of clients.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most important challenge I faced was to determine the cut off limit for the credit score.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determine client relationship with bank and to see if customer had previously taken loan or not. </a:t>
            </a:r>
          </a:p>
        </p:txBody>
      </p:sp>
    </p:spTree>
    <p:extLst>
      <p:ext uri="{BB962C8B-B14F-4D97-AF65-F5344CB8AC3E}">
        <p14:creationId xmlns:p14="http://schemas.microsoft.com/office/powerpoint/2010/main" val="119308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81D3-C034-C548-A643-B8DF414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 analytical questions that lead to addressing end state of your product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2727-4BE8-4F45-8119-7A9175AF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Analytical questions which include the following: </a:t>
            </a:r>
          </a:p>
          <a:p>
            <a:pPr lvl="1"/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What kind of data needs to be considered including the individual and organizational level of data.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If that data needs to be split into train and test data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What kind of interest rates needs to be charged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The data gathered needs to be processed through Machine learning which includes EDA, evaluation metrics, and model building. </a:t>
            </a:r>
          </a:p>
        </p:txBody>
      </p:sp>
    </p:spTree>
    <p:extLst>
      <p:ext uri="{BB962C8B-B14F-4D97-AF65-F5344CB8AC3E}">
        <p14:creationId xmlns:p14="http://schemas.microsoft.com/office/powerpoint/2010/main" val="335922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9F0D-F9FE-864B-A611-5670287A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 Normal Form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F64D4-479D-EE45-A387-B020F0EAA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63860"/>
            <a:ext cx="7225748" cy="51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2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02B1-E8E0-EE46-8100-E617F0CA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Relationship Diagram </a:t>
            </a:r>
            <a:r>
              <a:rPr lang="en-US" b="1" dirty="0"/>
              <a:t>	</a:t>
            </a:r>
            <a:r>
              <a:rPr lang="en-US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6C14-64CE-524E-B47A-0751D162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E2C019-00BD-884D-AEC7-18AD61159F45}"/>
              </a:ext>
            </a:extLst>
          </p:cNvPr>
          <p:cNvSpPr/>
          <p:nvPr/>
        </p:nvSpPr>
        <p:spPr>
          <a:xfrm>
            <a:off x="1100137" y="2328862"/>
            <a:ext cx="242887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7799C-B51C-D145-8E87-E1BF4090EB33}"/>
              </a:ext>
            </a:extLst>
          </p:cNvPr>
          <p:cNvSpPr/>
          <p:nvPr/>
        </p:nvSpPr>
        <p:spPr>
          <a:xfrm>
            <a:off x="2314574" y="5152768"/>
            <a:ext cx="2615772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420C83-A017-184C-BB6A-5CC493DC2E4F}"/>
              </a:ext>
            </a:extLst>
          </p:cNvPr>
          <p:cNvSpPr/>
          <p:nvPr/>
        </p:nvSpPr>
        <p:spPr>
          <a:xfrm>
            <a:off x="1020590" y="3529014"/>
            <a:ext cx="2340448" cy="85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A01C36-C6A9-F24C-82AF-BB011186BC39}"/>
              </a:ext>
            </a:extLst>
          </p:cNvPr>
          <p:cNvSpPr/>
          <p:nvPr/>
        </p:nvSpPr>
        <p:spPr>
          <a:xfrm>
            <a:off x="4090086" y="2215528"/>
            <a:ext cx="1902941" cy="72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Street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2E8914-E370-944B-B4DA-69288106BEE0}"/>
              </a:ext>
            </a:extLst>
          </p:cNvPr>
          <p:cNvSpPr/>
          <p:nvPr/>
        </p:nvSpPr>
        <p:spPr>
          <a:xfrm>
            <a:off x="4158047" y="3466071"/>
            <a:ext cx="1767017" cy="72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926733-A1D9-594E-8F9F-77763BEE4041}"/>
              </a:ext>
            </a:extLst>
          </p:cNvPr>
          <p:cNvCxnSpPr>
            <a:cxnSpLocks/>
          </p:cNvCxnSpPr>
          <p:nvPr/>
        </p:nvCxnSpPr>
        <p:spPr>
          <a:xfrm flipH="1">
            <a:off x="4930347" y="5480222"/>
            <a:ext cx="1062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C13EE145-5D46-C64A-BD56-B4696DB9F4E3}"/>
              </a:ext>
            </a:extLst>
          </p:cNvPr>
          <p:cNvSpPr/>
          <p:nvPr/>
        </p:nvSpPr>
        <p:spPr>
          <a:xfrm>
            <a:off x="5925065" y="4868565"/>
            <a:ext cx="2180968" cy="1210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A8E02B-7878-C745-BCD2-718C679E7A2A}"/>
              </a:ext>
            </a:extLst>
          </p:cNvPr>
          <p:cNvCxnSpPr/>
          <p:nvPr/>
        </p:nvCxnSpPr>
        <p:spPr>
          <a:xfrm>
            <a:off x="3361038" y="3138616"/>
            <a:ext cx="444843" cy="201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2FD57-0EFC-9D47-A1F7-4676EBBA0A1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805881" y="2834679"/>
            <a:ext cx="562884" cy="231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698E7E-160E-C14C-A5F7-3F2573B288B0}"/>
              </a:ext>
            </a:extLst>
          </p:cNvPr>
          <p:cNvCxnSpPr/>
          <p:nvPr/>
        </p:nvCxnSpPr>
        <p:spPr>
          <a:xfrm>
            <a:off x="2755557" y="4300151"/>
            <a:ext cx="1050324" cy="85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DAF0C-341E-1942-982D-5860C4E3CD79}"/>
              </a:ext>
            </a:extLst>
          </p:cNvPr>
          <p:cNvCxnSpPr/>
          <p:nvPr/>
        </p:nvCxnSpPr>
        <p:spPr>
          <a:xfrm flipV="1">
            <a:off x="3805881" y="4152643"/>
            <a:ext cx="1031531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549F3A-0734-3541-ACF8-964FE23EE7EF}"/>
              </a:ext>
            </a:extLst>
          </p:cNvPr>
          <p:cNvCxnSpPr/>
          <p:nvPr/>
        </p:nvCxnSpPr>
        <p:spPr>
          <a:xfrm>
            <a:off x="8106033" y="5480222"/>
            <a:ext cx="114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FF4F0-3B27-2844-91FB-8340BEC39900}"/>
              </a:ext>
            </a:extLst>
          </p:cNvPr>
          <p:cNvSpPr/>
          <p:nvPr/>
        </p:nvSpPr>
        <p:spPr>
          <a:xfrm>
            <a:off x="9255211" y="5152768"/>
            <a:ext cx="1729946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C43F65-D7CC-D140-B129-2ECC16C9E2AA}"/>
              </a:ext>
            </a:extLst>
          </p:cNvPr>
          <p:cNvSpPr/>
          <p:nvPr/>
        </p:nvSpPr>
        <p:spPr>
          <a:xfrm>
            <a:off x="7871254" y="2761735"/>
            <a:ext cx="1565189" cy="97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Number	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13D3DF-A007-3A46-9334-5C006B7F7B23}"/>
              </a:ext>
            </a:extLst>
          </p:cNvPr>
          <p:cNvSpPr/>
          <p:nvPr/>
        </p:nvSpPr>
        <p:spPr>
          <a:xfrm>
            <a:off x="9836816" y="2828924"/>
            <a:ext cx="1477853" cy="100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D1E57D-71E8-0347-8DDD-D0D31CF3C0F9}"/>
              </a:ext>
            </a:extLst>
          </p:cNvPr>
          <p:cNvCxnSpPr>
            <a:stCxn id="29" idx="4"/>
          </p:cNvCxnSpPr>
          <p:nvPr/>
        </p:nvCxnSpPr>
        <p:spPr>
          <a:xfrm>
            <a:off x="8653849" y="3731741"/>
            <a:ext cx="1256270" cy="142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55881D-DFE8-5B48-B471-9120EFDB90BB}"/>
              </a:ext>
            </a:extLst>
          </p:cNvPr>
          <p:cNvCxnSpPr>
            <a:cxnSpLocks/>
          </p:cNvCxnSpPr>
          <p:nvPr/>
        </p:nvCxnSpPr>
        <p:spPr>
          <a:xfrm flipV="1">
            <a:off x="9910119" y="3758644"/>
            <a:ext cx="579287" cy="14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5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{EEACFA62-CBD6-A848-AE9F-DCD23B298659}tf16401378</Template>
  <TotalTime>1957</TotalTime>
  <Words>754</Words>
  <Application>Microsoft Macintosh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Personal Loan Prediction</vt:lpstr>
      <vt:lpstr>Product Canvas </vt:lpstr>
      <vt:lpstr>Summary of Improvements</vt:lpstr>
      <vt:lpstr>Summary of Improvements Contd.. </vt:lpstr>
      <vt:lpstr> What are the new things that you haven’t thought about, but others have helped you in this journey? </vt:lpstr>
      <vt:lpstr>What are the key challenges that you faced in developing Product Canvas? </vt:lpstr>
      <vt:lpstr>Develop analytical questions that lead to addressing end state of your product idea</vt:lpstr>
      <vt:lpstr>Third Normal Form </vt:lpstr>
      <vt:lpstr>Entity Relationship Diagram     </vt:lpstr>
      <vt:lpstr>Challenges faced while developing conceptual model / ER Diagram </vt:lpstr>
      <vt:lpstr>How can we potentially answer these questions? Data sourcing Strategy </vt:lpstr>
      <vt:lpstr>Map these questions against Entities to validate if we will be able to answer the questions hypothetically or do, we need to tap into other data sources</vt:lpstr>
      <vt:lpstr>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narendraragav.venkatesan@outlook.com</dc:creator>
  <cp:lastModifiedBy>narendraragav.venkatesan@outlook.com</cp:lastModifiedBy>
  <cp:revision>10</cp:revision>
  <dcterms:created xsi:type="dcterms:W3CDTF">2021-09-12T11:00:12Z</dcterms:created>
  <dcterms:modified xsi:type="dcterms:W3CDTF">2021-11-27T17:01:59Z</dcterms:modified>
</cp:coreProperties>
</file>