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92" r:id="rId4"/>
    <p:sldId id="284" r:id="rId5"/>
    <p:sldId id="286" r:id="rId6"/>
    <p:sldId id="288" r:id="rId7"/>
    <p:sldId id="289" r:id="rId8"/>
    <p:sldId id="263" r:id="rId9"/>
    <p:sldId id="290" r:id="rId10"/>
    <p:sldId id="291" r:id="rId11"/>
    <p:sldId id="294" r:id="rId12"/>
    <p:sldId id="295" r:id="rId13"/>
    <p:sldId id="297" r:id="rId14"/>
    <p:sldId id="298" r:id="rId15"/>
    <p:sldId id="299" r:id="rId16"/>
    <p:sldId id="301" r:id="rId17"/>
    <p:sldId id="303" r:id="rId18"/>
    <p:sldId id="304" r:id="rId19"/>
    <p:sldId id="305" r:id="rId20"/>
    <p:sldId id="306" r:id="rId21"/>
    <p:sldId id="307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20" r:id="rId32"/>
    <p:sldId id="321" r:id="rId33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35"/>
      <p:bold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Georgia" panose="02040502050405020303" pitchFamily="18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Montserrat Light" panose="020B0604020202020204" charset="-52"/>
      <p:regular r:id="rId49"/>
      <p:bold r:id="rId50"/>
      <p:italic r:id="rId51"/>
      <p:boldItalic r:id="rId52"/>
    </p:embeddedFont>
    <p:embeddedFont>
      <p:font typeface="Montserrat ExtraBold" panose="020B0604020202020204" charset="-52"/>
      <p:bold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2E574-38C1-4B42-8850-7884E66B96F2}">
  <a:tblStyle styleId="{3272E574-38C1-4B42-8850-7884E66B96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00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262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397876"/>
            <a:ext cx="4539900" cy="213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Georgia" panose="02040502050405020303" pitchFamily="18" charset="0"/>
              </a:rPr>
              <a:t>Documente Web</a:t>
            </a:r>
            <a:br>
              <a:rPr lang="en" sz="4000" dirty="0" smtClean="0">
                <a:latin typeface="Georgia" panose="02040502050405020303" pitchFamily="18" charset="0"/>
              </a:rPr>
            </a:br>
            <a:r>
              <a:rPr lang="en" sz="4000" dirty="0" smtClean="0">
                <a:latin typeface="Georgia" panose="02040502050405020303" pitchFamily="18" charset="0"/>
              </a:rPr>
              <a:t>TEXTE</a:t>
            </a:r>
            <a:r>
              <a:rPr lang="ro-RO" sz="4000" dirty="0" smtClean="0">
                <a:latin typeface="Georgia" panose="02040502050405020303" pitchFamily="18" charset="0"/>
              </a:rPr>
              <a:t/>
            </a:r>
            <a:br>
              <a:rPr lang="ro-RO" sz="4000" dirty="0" smtClean="0">
                <a:latin typeface="Georgia" panose="02040502050405020303" pitchFamily="18" charset="0"/>
              </a:rPr>
            </a:br>
            <a:r>
              <a:rPr lang="en" sz="4000" dirty="0" smtClean="0">
                <a:latin typeface="Georgia" panose="02040502050405020303" pitchFamily="18" charset="0"/>
              </a:rPr>
              <a:t/>
            </a:r>
            <a:br>
              <a:rPr lang="en" sz="4000" dirty="0" smtClean="0">
                <a:latin typeface="Georgia" panose="02040502050405020303" pitchFamily="18" charset="0"/>
              </a:rPr>
            </a:br>
            <a:endParaRPr sz="4000" dirty="0">
              <a:latin typeface="Georgia" panose="02040502050405020303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07628" y="2196662"/>
            <a:ext cx="493432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ro-RO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r"/>
            <a:endParaRPr lang="ro-RO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r"/>
            <a:endParaRPr lang="ro-RO" dirty="0" smtClean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r"/>
            <a:r>
              <a:rPr lang="en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B</a:t>
            </a:r>
            <a:r>
              <a:rPr lang="ro-RO" sz="2400" smtClean="0">
                <a:solidFill>
                  <a:schemeClr val="bg1"/>
                </a:solidFill>
                <a:latin typeface="Georgia" panose="02040502050405020303" pitchFamily="18" charset="0"/>
              </a:rPr>
              <a:t>a</a:t>
            </a:r>
            <a:r>
              <a:rPr lang="en" sz="2400" smtClean="0">
                <a:solidFill>
                  <a:schemeClr val="bg1"/>
                </a:solidFill>
                <a:latin typeface="Georgia" panose="02040502050405020303" pitchFamily="18" charset="0"/>
              </a:rPr>
              <a:t>lan </a:t>
            </a:r>
            <a:r>
              <a:rPr lang="en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Felicia</a:t>
            </a:r>
            <a:br>
              <a:rPr lang="en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S</a:t>
            </a:r>
            <a:r>
              <a:rPr lang="ro-RO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îli Valeria</a:t>
            </a:r>
          </a:p>
          <a:p>
            <a:endParaRPr lang="ro-RO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65949" y="911825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600" b="1" dirty="0" err="1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Stiluri</a:t>
            </a:r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fizice</a:t>
            </a:r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și</a:t>
            </a:r>
            <a:r>
              <a:rPr lang="en-US" sz="3600" b="1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3600" b="1" dirty="0" err="1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logice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310760" y="788276"/>
            <a:ext cx="5718524" cy="40675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ro-RO" sz="1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Pentru</a:t>
            </a:r>
            <a:r>
              <a:rPr lang="en-US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pune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în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eviden</a:t>
            </a:r>
            <a:r>
              <a:rPr lang="ro-RO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ță</a:t>
            </a:r>
            <a:r>
              <a:rPr lang="en-US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prin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silul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cursiv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)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fragmente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text se 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utilizeaz</a:t>
            </a:r>
            <a:r>
              <a:rPr lang="ro-RO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ă</a:t>
            </a:r>
            <a:r>
              <a:rPr lang="en-US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etichetele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300" b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</a:t>
            </a:r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cite&gt;...&lt;/cite&gt;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( " cite " </a:t>
            </a:r>
            <a:r>
              <a:rPr lang="ro-RO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î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nseamn</a:t>
            </a:r>
            <a:r>
              <a:rPr lang="ro-RO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ă</a:t>
            </a:r>
            <a:r>
              <a:rPr lang="en-US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citat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);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300" b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</a:t>
            </a:r>
            <a:r>
              <a:rPr lang="en-US" sz="1300" b="1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</a:t>
            </a:r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&gt;...&lt;/</a:t>
            </a:r>
            <a:r>
              <a:rPr lang="en-US" sz="13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</a:t>
            </a:r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(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em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vine de la " emphasize " = a 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eviden</a:t>
            </a:r>
            <a:r>
              <a:rPr lang="ro-RO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ți</a:t>
            </a:r>
            <a:r>
              <a:rPr lang="en-US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în</a:t>
            </a:r>
            <a:r>
              <a:rPr lang="en-US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locul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lor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se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poate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utiliza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eticheta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echivalent</a:t>
            </a:r>
            <a:r>
              <a:rPr lang="ro-RO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ă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</a:t>
            </a:r>
            <a:r>
              <a:rPr lang="en-US" sz="13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&gt;...&lt;/</a:t>
            </a:r>
            <a:r>
              <a:rPr lang="en-US" sz="13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ro-RO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Urmatoarele</a:t>
            </a:r>
            <a:r>
              <a:rPr lang="en-US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etichete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au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efecte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similare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permit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fragmentului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text cu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caractere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monospa</a:t>
            </a:r>
            <a:r>
              <a:rPr lang="ro-RO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ț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iate</a:t>
            </a:r>
            <a:r>
              <a:rPr lang="en-US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(de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tipul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celor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folosite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o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mașină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scris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):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300" b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</a:t>
            </a:r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code&gt;...&lt;/code&gt;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( " code " </a:t>
            </a:r>
            <a:r>
              <a:rPr lang="ro-RO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î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nseamn</a:t>
            </a:r>
            <a:r>
              <a:rPr lang="ro-RO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ă</a:t>
            </a:r>
            <a:r>
              <a:rPr lang="en-US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cod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sau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sursă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);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300" b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</a:t>
            </a:r>
            <a:r>
              <a:rPr lang="en-US" sz="13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kbd</a:t>
            </a:r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&gt;...&lt;/</a:t>
            </a:r>
            <a:r>
              <a:rPr lang="en-US" sz="13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kbd</a:t>
            </a:r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(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kbd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vine de la " keyboard " = 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tastatur</a:t>
            </a:r>
            <a:r>
              <a:rPr lang="ro-RO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ă</a:t>
            </a:r>
            <a:r>
              <a:rPr lang="en-US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);</a:t>
            </a:r>
            <a:endParaRPr lang="en-US" sz="13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300" b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</a:t>
            </a:r>
            <a:r>
              <a:rPr lang="en-US" sz="13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tt</a:t>
            </a:r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&gt;...&lt;/</a:t>
            </a:r>
            <a:r>
              <a:rPr lang="en-US" sz="13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tt</a:t>
            </a:r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(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tt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vine de la " teletype " =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teleprinter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114300" indent="0">
              <a:buNone/>
            </a:pPr>
            <a:r>
              <a:rPr lang="ro-RO" sz="1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Eticheta</a:t>
            </a:r>
            <a:r>
              <a:rPr lang="en-US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 tip bloc </a:t>
            </a:r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&lt;blink&gt;...&lt;/blink&gt;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delimitează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fragmente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text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clipitoare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Aceasta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eticheta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funcționează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numai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în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browser-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ul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Netscape Communicator.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46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>
                <a:lumMod val="62000"/>
                <a:lumOff val="38000"/>
              </a:srgbClr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84602"/>
              </p:ext>
            </p:extLst>
          </p:nvPr>
        </p:nvGraphicFramePr>
        <p:xfrm>
          <a:off x="1883922" y="813643"/>
          <a:ext cx="4660097" cy="2133600"/>
        </p:xfrm>
        <a:graphic>
          <a:graphicData uri="http://schemas.openxmlformats.org/drawingml/2006/table">
            <a:tbl>
              <a:tblPr/>
              <a:tblGrid>
                <a:gridCol w="207924">
                  <a:extLst>
                    <a:ext uri="{9D8B030D-6E8A-4147-A177-3AD203B41FA5}">
                      <a16:colId xmlns:a16="http://schemas.microsoft.com/office/drawing/2014/main" val="2736911019"/>
                    </a:ext>
                  </a:extLst>
                </a:gridCol>
                <a:gridCol w="4452173">
                  <a:extLst>
                    <a:ext uri="{9D8B030D-6E8A-4147-A177-3AD203B41FA5}">
                      <a16:colId xmlns:a16="http://schemas.microsoft.com/office/drawing/2014/main" val="1043762250"/>
                    </a:ext>
                  </a:extLst>
                </a:gridCol>
              </a:tblGrid>
              <a:tr h="2072776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&lt;html&gt;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&lt;title&gt;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Blocuri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caractere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monospatiate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și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clipitoare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&lt;/title&gt;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&lt;body&gt;</a:t>
                      </a:r>
                    </a:p>
                    <a:p>
                      <a:pPr algn="l" fontAlgn="base"/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Aceasta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formata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din text normal.&lt;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Codul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functiei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f(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: &lt;code&gt; Function f(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) {return 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x+y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;}&lt;/code&gt;&lt;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Tastati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urmatoarea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comanda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comanda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DOS: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kbd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  copy c:\windows\* c:\temp&lt;/kbd&gt;&lt;br&gt;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tt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Asa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scrie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teleprinter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tt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Acest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cuvant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clipeste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&lt;blink&gt;Blink&lt;/blink&gt;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18479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09" y="3153121"/>
            <a:ext cx="3651921" cy="13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>
                <a:lumMod val="62000"/>
                <a:lumOff val="38000"/>
              </a:srgbClr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5" name="Прямоугольник 4"/>
          <p:cNvSpPr/>
          <p:nvPr/>
        </p:nvSpPr>
        <p:spPr>
          <a:xfrm>
            <a:off x="782198" y="689431"/>
            <a:ext cx="7698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Exemplul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următor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ilustrează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pot fi imbricate.</a:t>
            </a:r>
          </a:p>
          <a:p>
            <a:pPr algn="just"/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fragment de text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scris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aldine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cursive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același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timp.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fragment de text se pot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stilurile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subliniat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exponent,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mărit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cursiv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65386"/>
              </p:ext>
            </p:extLst>
          </p:nvPr>
        </p:nvGraphicFramePr>
        <p:xfrm>
          <a:off x="560379" y="1889009"/>
          <a:ext cx="4841874" cy="1920240"/>
        </p:xfrm>
        <a:graphic>
          <a:graphicData uri="http://schemas.openxmlformats.org/drawingml/2006/table">
            <a:tbl>
              <a:tblPr/>
              <a:tblGrid>
                <a:gridCol w="214513">
                  <a:extLst>
                    <a:ext uri="{9D8B030D-6E8A-4147-A177-3AD203B41FA5}">
                      <a16:colId xmlns:a16="http://schemas.microsoft.com/office/drawing/2014/main" val="1386426484"/>
                    </a:ext>
                  </a:extLst>
                </a:gridCol>
                <a:gridCol w="4627361">
                  <a:extLst>
                    <a:ext uri="{9D8B030D-6E8A-4147-A177-3AD203B41FA5}">
                      <a16:colId xmlns:a16="http://schemas.microsoft.com/office/drawing/2014/main" val="2756877415"/>
                    </a:ext>
                  </a:extLst>
                </a:gridCol>
              </a:tblGrid>
              <a:tr h="1647463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&lt;html&gt;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&lt;title&gt;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Imbricarea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etichetelor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&lt;/title&gt;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&lt;body&gt;</a:t>
                      </a:r>
                    </a:p>
                    <a:p>
                      <a:pPr algn="l" fontAlgn="base"/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Aceasta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formata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din text normal.&lt;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/&gt;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Normal&lt;b&gt;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ingrosat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ingrosat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și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italic&lt;/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ingrosat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&lt;/b&gt;.&lt;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/&gt; 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Normal &lt;u&gt;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subliniat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 &lt;b&gt; 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subliniat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și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ingrosat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&lt;big&gt;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subliniat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ingrosat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și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marit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Subliniat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ingrosat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marit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și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italic.&lt;/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&gt;&lt;/big&gt;&lt;/b&gt;&lt;/u&gt;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18974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13246"/>
          <a:stretch/>
        </p:blipFill>
        <p:spPr>
          <a:xfrm>
            <a:off x="5510838" y="2283093"/>
            <a:ext cx="3333750" cy="113207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45093" y="3833538"/>
            <a:ext cx="7372595" cy="738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Blocul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&lt;q&gt;...&lt;/q&gt;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inserarea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 a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citatelor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Brouwser-ul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afișează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citatele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ghilimele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" vine de la "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 quotation " (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citate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inserate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-line).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blocurile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 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" pot fi imbricate.</a:t>
            </a:r>
            <a:endParaRPr lang="ru-RU" dirty="0">
              <a:solidFill>
                <a:schemeClr val="tx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0" y="595392"/>
            <a:ext cx="8229600" cy="393600"/>
          </a:xfrm>
        </p:spPr>
        <p:txBody>
          <a:bodyPr/>
          <a:lstStyle/>
          <a:p>
            <a:pPr>
              <a:lnSpc>
                <a:spcPts val="1650"/>
              </a:lnSpc>
            </a:pPr>
            <a:r>
              <a:rPr lang="en-US" sz="1800" b="1" dirty="0">
                <a:solidFill>
                  <a:srgbClr val="333333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&amp;-</a:t>
            </a:r>
            <a:r>
              <a:rPr lang="en-US" sz="1800" b="1" dirty="0" err="1">
                <a:solidFill>
                  <a:srgbClr val="333333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consecutivități</a:t>
            </a:r>
            <a:endParaRPr lang="ru-RU" sz="16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641131" y="904910"/>
            <a:ext cx="8249356" cy="16183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ts val="1650"/>
              </a:lnSpc>
            </a:pP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limbajul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&amp;-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consecutivităților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numesc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obiecte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simbolice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escapeconsecutivități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</a:pP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consecutivități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tip:</a:t>
            </a:r>
            <a:endParaRPr lang="ru-RU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"&lt;" - &amp;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"&gt;" - &amp;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"&amp;" (ampersand) &amp;amp;</a:t>
            </a:r>
            <a:b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Ghilimelele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(") se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codifică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&amp;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quot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1131" y="2523302"/>
            <a:ext cx="8040414" cy="225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50"/>
              </a:lnSpc>
            </a:pP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escape-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consecutivități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restricții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suplimentare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o-RO" sz="1300" dirty="0">
                <a:solidFill>
                  <a:srgbClr val="E4E4E4">
                    <a:lumMod val="2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Light"/>
              </a:rPr>
              <a:t>•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consecutivitate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numai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minuscule</a:t>
            </a:r>
            <a:endParaRPr lang="ru-RU" sz="12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o-RO" sz="1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Sfârșitul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fiecărei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consecutivități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marcat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ro-RO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  <a:endParaRPr lang="ru-RU" sz="12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50"/>
              </a:lnSpc>
            </a:pP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general,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consecutivități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simbolurile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codurile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ASCII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decât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127.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Motivul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susțin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transmiterea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câte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biți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50"/>
              </a:lnSpc>
            </a:pP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a include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semnele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diacritice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române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documentele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HTML.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simplă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codificarea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directă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&amp;-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consecutivități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sz="12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</a:pP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 - &amp;#258;</a:t>
            </a:r>
            <a:b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 - &amp;#259;</a:t>
            </a:r>
            <a:endParaRPr lang="ru-RU" sz="12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02783"/>
              </p:ext>
            </p:extLst>
          </p:nvPr>
        </p:nvGraphicFramePr>
        <p:xfrm>
          <a:off x="376511" y="1059517"/>
          <a:ext cx="4841874" cy="2895600"/>
        </p:xfrm>
        <a:graphic>
          <a:graphicData uri="http://schemas.openxmlformats.org/drawingml/2006/table">
            <a:tbl>
              <a:tblPr/>
              <a:tblGrid>
                <a:gridCol w="214513">
                  <a:extLst>
                    <a:ext uri="{9D8B030D-6E8A-4147-A177-3AD203B41FA5}">
                      <a16:colId xmlns:a16="http://schemas.microsoft.com/office/drawing/2014/main" val="3429093029"/>
                    </a:ext>
                  </a:extLst>
                </a:gridCol>
                <a:gridCol w="4627361">
                  <a:extLst>
                    <a:ext uri="{9D8B030D-6E8A-4147-A177-3AD203B41FA5}">
                      <a16:colId xmlns:a16="http://schemas.microsoft.com/office/drawing/2014/main" val="3449965899"/>
                    </a:ext>
                  </a:extLst>
                </a:gridCol>
              </a:tblGrid>
              <a:tr h="2471195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algn="r" fontAlgn="base"/>
                      <a:r>
                        <a:rPr lang="ru-RU" sz="10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&lt;html 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&lt;title&gt;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Codificarea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semnelor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diacritice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românești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în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limbajul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HTML &lt;/title&gt;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&lt;h3&gt;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Codificarea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semnelor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diacritice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românești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în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limbajul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HTML&lt;/h3&gt;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&lt;p&gt; &lt;b&gt;Ă&lt;/b&gt; - &amp;amp;#258;&lt;/p&gt;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&lt;p&gt; &lt;b&gt;ă&lt;/b&gt; - &amp;amp;#259;&lt;/p&gt;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&lt;p&gt; &lt;b&gt;Î&lt;/b&gt; - &amp;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amp;Icirc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;&lt;/p&gt;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&lt;p&gt; &lt;b&gt;î&lt;/b&gt; - &amp;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amp;icirc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;&lt;/p&gt;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&lt;p&gt; &lt;b&gt;Ș&lt;/b&gt; - &amp;amp;#350;&lt;/p&gt;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&lt;p&gt; &lt;b&gt;ș&lt;/b&gt; - &amp;amp;#351;&lt;/p&gt;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&lt;p&gt; &lt;b&gt;Ț&lt;/b&gt; - &amp;amp;#354;&lt;/p&gt;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&lt;p&gt; &lt;b&gt;ț&lt;/b&gt; - &amp;amp;#355;&lt;/p&gt;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&lt;p&gt; &lt;b&gt;Â&lt;/b&gt; - &amp;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amp;Acirc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;&lt;/p&gt;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&lt;p&gt; &lt;b&gt;â&lt;/b&gt; - &amp;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amp;acirc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;&lt;/p&gt;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182256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191" y="979407"/>
            <a:ext cx="3524743" cy="30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Comentarii</a:t>
            </a:r>
            <a:endParaRPr lang="ru-RU" sz="2400" dirty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10759" y="805324"/>
            <a:ext cx="5376166" cy="3651061"/>
          </a:xfrm>
        </p:spPr>
        <p:txBody>
          <a:bodyPr/>
          <a:lstStyle/>
          <a:p>
            <a:pPr marL="88900" indent="0">
              <a:buNone/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Sistemele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browser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ignoră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reproducerea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oricărui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Este o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opțiune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specială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introducerea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documentului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 a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comentarii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 for fi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afișate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ecran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un 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comentariu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  <a:endParaRPr lang="ru-RU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25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Formatarea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caracterelor</a:t>
            </a:r>
            <a:r>
              <a:rPr lang="ro-RO" sz="24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/>
            </a:r>
            <a:br>
              <a:rPr lang="ro-RO" sz="24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</a:br>
            <a:r>
              <a:rPr lang="ro-RO" sz="24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/>
            </a:r>
            <a:br>
              <a:rPr lang="ro-RO" sz="24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</a:b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o-RO" sz="24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O</a:t>
            </a:r>
            <a:r>
              <a:rPr lang="en-US" sz="24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rganizarea</a:t>
            </a:r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textului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84332" y="805325"/>
            <a:ext cx="5286702" cy="3787696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 font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caracterizat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următoarele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atribute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r>
              <a:rPr lang="ro-RO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culoare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stabilita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atributul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sz="16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color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r>
              <a:rPr lang="ro-RO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tipul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stilul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stabilit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atributul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sz="16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face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r>
              <a:rPr lang="ro-RO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mărimea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definita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atributul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sz="16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size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r>
              <a:rPr lang="ro-RO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mărimea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puncte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tipografice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stabilita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atributul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sz="16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point-size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r>
              <a:rPr lang="ro-RO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grosime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definita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atributul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sz="16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weight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).</a:t>
            </a:r>
            <a:endParaRPr lang="ru-RU" sz="1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o-RO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Toate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aceste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atribute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aparțin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etichetei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&lt;font&gt;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care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permite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inserarea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blocuri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texte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personalizate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29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705080" y="1002146"/>
            <a:ext cx="7667739" cy="29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75" algn="ctr">
              <a:lnSpc>
                <a:spcPts val="165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800" b="1" dirty="0" err="1" smtClean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Culori</a:t>
            </a:r>
            <a:endParaRPr lang="ru-RU" sz="1600" b="1" dirty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50"/>
              </a:lnSpc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precizata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moduri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o-RO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Light"/>
              </a:rPr>
              <a:t>•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o-RO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Light"/>
              </a:rPr>
              <a:t>•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constantă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standardului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RGB (Red, Green, Blue). O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constantă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formează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#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r, g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cifre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hexazecimale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2875" algn="ctr">
              <a:lnSpc>
                <a:spcPts val="165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sz="1600" b="1" dirty="0" err="1" smtClean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Culoarea</a:t>
            </a:r>
            <a:r>
              <a:rPr lang="en-US" sz="1600" b="1" dirty="0" smtClean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fontului</a:t>
            </a:r>
            <a:endParaRPr lang="ru-RU" b="1" dirty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50"/>
              </a:lnSpc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fragment de text cu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o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anumită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incadrează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fragment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delimitatorii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&lt;font&gt;...&lt;/font&gt;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având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stabilit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atributul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la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necesara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50"/>
              </a:lnSpc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&lt;font color=red&gt;fragment de text de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rosie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&lt;/font&gt;</a:t>
            </a:r>
            <a:endParaRPr lang="ru-RU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638979" y="759775"/>
            <a:ext cx="76677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Familia</a:t>
            </a:r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fontului</a:t>
            </a:r>
            <a:endParaRPr lang="ru-RU" sz="1800" b="1" dirty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text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pagină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fonturi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stiluri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cinci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fonturi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regulă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calculatoarele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2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serif, sans serif, cursive, monospace </a:t>
            </a:r>
            <a:r>
              <a:rPr lang="en-US" sz="1200" i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fantasy.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Tipul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font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necesar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atributul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al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&lt;font&gt;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 fi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introduse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fonturi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separate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virgul</a:t>
            </a:r>
            <a:r>
              <a:rPr lang="ro-RO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&lt;font face = " Arial, serif, monospace "&gt;</a:t>
            </a:r>
            <a:endParaRPr lang="ru-RU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caz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browser-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font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ro-RO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cunoaște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47395"/>
              </p:ext>
            </p:extLst>
          </p:nvPr>
        </p:nvGraphicFramePr>
        <p:xfrm>
          <a:off x="517829" y="2402356"/>
          <a:ext cx="4891453" cy="1950720"/>
        </p:xfrm>
        <a:graphic>
          <a:graphicData uri="http://schemas.openxmlformats.org/drawingml/2006/table">
            <a:tbl>
              <a:tblPr/>
              <a:tblGrid>
                <a:gridCol w="216710">
                  <a:extLst>
                    <a:ext uri="{9D8B030D-6E8A-4147-A177-3AD203B41FA5}">
                      <a16:colId xmlns:a16="http://schemas.microsoft.com/office/drawing/2014/main" val="910398630"/>
                    </a:ext>
                  </a:extLst>
                </a:gridCol>
                <a:gridCol w="4674743">
                  <a:extLst>
                    <a:ext uri="{9D8B030D-6E8A-4147-A177-3AD203B41FA5}">
                      <a16:colId xmlns:a16="http://schemas.microsoft.com/office/drawing/2014/main" val="3864209138"/>
                    </a:ext>
                  </a:extLst>
                </a:gridCol>
              </a:tblGrid>
              <a:tr h="1889138">
                <a:tc>
                  <a:txBody>
                    <a:bodyPr/>
                    <a:lstStyle/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algn="r" fontAlgn="base"/>
                      <a:r>
                        <a:rPr lang="ru-RU" sz="8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&lt;html&gt;</a:t>
                      </a:r>
                    </a:p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&lt;title&gt;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Culoarea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și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familia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fontului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&lt;/title&gt;</a:t>
                      </a:r>
                    </a:p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&lt;body&gt;</a:t>
                      </a:r>
                    </a:p>
                    <a:p>
                      <a:pPr algn="l" fontAlgn="base"/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Aceste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scrisa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caractere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normale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.&lt;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/&gt;</a:t>
                      </a:r>
                    </a:p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color="red"&gt;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Aceasta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rosie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.&lt;/font&gt;&lt;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/&gt;</a:t>
                      </a:r>
                    </a:p>
                    <a:p>
                      <a:pPr algn="l" fontAlgn="base"/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Aici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color="green"&gt;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fiecare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&lt;/font&gt;</a:t>
                      </a:r>
                    </a:p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color="blue"&gt;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cuvant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&lt;/font&gt;</a:t>
                      </a:r>
                    </a:p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color="yellow"&gt;are&lt;/font&gt;</a:t>
                      </a:r>
                    </a:p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color="cyan"&gt;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alta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&lt;/font&gt;</a:t>
                      </a:r>
                    </a:p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color="#3478fa"&gt;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culoare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.&lt;/font&gt;&lt;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/&gt;</a:t>
                      </a:r>
                    </a:p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face="monospace"&gt;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scrisa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caractere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monospatiate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.&lt;/font&gt; &lt;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/&gt;</a:t>
                      </a:r>
                    </a:p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 face="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arial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"&gt;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scrisa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caractere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8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arial</a:t>
                      </a:r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.&lt;/font&gt;</a:t>
                      </a:r>
                    </a:p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8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06344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774" y="2746818"/>
            <a:ext cx="2981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65949" y="911825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Mărimea</a:t>
            </a:r>
            <a:r>
              <a:rPr lang="ru-RU" sz="32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u-RU" sz="32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fontului</a:t>
            </a:r>
            <a:endParaRPr lang="ru-RU" sz="3200" dirty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310760" y="788276"/>
            <a:ext cx="5718524" cy="40675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ro-RO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mărimea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font se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atributul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al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etichetei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&lt;font&gt;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acestui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pot fi:</a:t>
            </a:r>
            <a:endParaRPr lang="ru-RU" sz="15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r>
              <a:rPr lang="ro-RO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5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2, 3, 4, 5, 6, 7 ( 1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 font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mare);</a:t>
            </a:r>
            <a:endParaRPr lang="ru-RU" sz="15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r>
              <a:rPr lang="ro-RO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5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+2, etc.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fontului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1, 2, etc. fata de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curenta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5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r>
              <a:rPr lang="ro-RO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5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-2, etc.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micșora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fontului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1, 2, etc. fata de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curenta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5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o-RO" sz="15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Mărimea</a:t>
            </a:r>
            <a:r>
              <a:rPr lang="en-US" sz="15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font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stabilita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exact cu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atributului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point-size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acceptate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orice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numere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naturale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pozitive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precizat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mărimea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fontului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tipografice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5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i="1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500" i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15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funcționează</a:t>
            </a:r>
            <a:r>
              <a:rPr lang="en-US" sz="15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numai</a:t>
            </a:r>
            <a:r>
              <a:rPr lang="en-US" sz="15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Netscape Communicator</a:t>
            </a: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5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03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ru-RU" sz="32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Culoarea</a:t>
            </a:r>
            <a:r>
              <a:rPr lang="ru-RU" sz="32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u-RU" sz="32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de</a:t>
            </a:r>
            <a:r>
              <a:rPr lang="ru-RU" sz="32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u-RU" sz="32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fond</a:t>
            </a:r>
            <a:endParaRPr lang="ru-RU" sz="3200" dirty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44324" y="805325"/>
            <a:ext cx="4816199" cy="35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precizat</a:t>
            </a:r>
            <a:r>
              <a:rPr lang="ro-RO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moduri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puțin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culori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aqua, black, fuchsia, gray, green lime, maroon, navy, olive, purple, red, silver, teal, white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yellow.</a:t>
            </a:r>
            <a:endParaRPr lang="ru-RU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construcția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#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 (red), g (green),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(blue)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cifre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hexazecimale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 1, 2, 3, 4, 5, 6, 7, 8, 9, a, A, b, B, c, C, d, D, e, E, f, F; se pot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65536 de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culori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63217"/>
              </p:ext>
            </p:extLst>
          </p:nvPr>
        </p:nvGraphicFramePr>
        <p:xfrm>
          <a:off x="1890001" y="621856"/>
          <a:ext cx="4841874" cy="2438400"/>
        </p:xfrm>
        <a:graphic>
          <a:graphicData uri="http://schemas.openxmlformats.org/drawingml/2006/table">
            <a:tbl>
              <a:tblPr/>
              <a:tblGrid>
                <a:gridCol w="214513">
                  <a:extLst>
                    <a:ext uri="{9D8B030D-6E8A-4147-A177-3AD203B41FA5}">
                      <a16:colId xmlns:a16="http://schemas.microsoft.com/office/drawing/2014/main" val="418688499"/>
                    </a:ext>
                  </a:extLst>
                </a:gridCol>
                <a:gridCol w="4627361">
                  <a:extLst>
                    <a:ext uri="{9D8B030D-6E8A-4147-A177-3AD203B41FA5}">
                      <a16:colId xmlns:a16="http://schemas.microsoft.com/office/drawing/2014/main" val="1947321031"/>
                    </a:ext>
                  </a:extLst>
                </a:gridCol>
              </a:tblGrid>
              <a:tr h="2196618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&lt;html&gt;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&lt;title&gt;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Marimea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fontului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&lt;/title&gt;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&lt;body&gt;</a:t>
                      </a:r>
                    </a:p>
                    <a:p>
                      <a:pPr algn="l" fontAlgn="base"/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Aceste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scrisa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caractere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normale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 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/&gt;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 size="5"&gt;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Fonturi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marime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5.&lt;/font&gt;&lt;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/&gt;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basefont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size="4"&gt;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Fonturi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marime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4.&lt;/font&gt;&lt;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/&gt;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 size="-3"&gt;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Fonturi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marime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1.&lt;/font&gt;&lt;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/&gt;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 size="+2"&gt;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Fonturi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marime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6.&lt;/font&gt;&lt;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/&gt;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 point-size="30"&gt;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Fonturi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marime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30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pt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numai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 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Netcape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Communicator).&lt;/font&gt; 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/&gt;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 point-size="50"&gt;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Fonturi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marime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50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pt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numai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 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Netcape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Communicator).&lt;/font&gt;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33429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59" y="3165360"/>
            <a:ext cx="38862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Grosimea</a:t>
            </a:r>
            <a:r>
              <a:rPr lang="ru-RU" sz="28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unui</a:t>
            </a:r>
            <a:r>
              <a:rPr lang="ru-RU" sz="28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font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41986" y="805325"/>
            <a:ext cx="5144939" cy="1717158"/>
          </a:xfrm>
        </p:spPr>
        <p:txBody>
          <a:bodyPr/>
          <a:lstStyle/>
          <a:p>
            <a:pPr marL="88900" indent="0">
              <a:buNone/>
            </a:pP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Grosimea</a:t>
            </a:r>
            <a:r>
              <a:rPr lang="en-US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definită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atributului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al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etichetei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&lt;font&gt;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3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posibile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100, 200, 300, 400, 500, 600, 700, 800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900 (100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fontul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subțire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900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</a:t>
            </a:r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3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08783"/>
              </p:ext>
            </p:extLst>
          </p:nvPr>
        </p:nvGraphicFramePr>
        <p:xfrm>
          <a:off x="3661987" y="2079163"/>
          <a:ext cx="4841874" cy="1676400"/>
        </p:xfrm>
        <a:graphic>
          <a:graphicData uri="http://schemas.openxmlformats.org/drawingml/2006/table">
            <a:tbl>
              <a:tblPr/>
              <a:tblGrid>
                <a:gridCol w="214513">
                  <a:extLst>
                    <a:ext uri="{9D8B030D-6E8A-4147-A177-3AD203B41FA5}">
                      <a16:colId xmlns:a16="http://schemas.microsoft.com/office/drawing/2014/main" val="3676404035"/>
                    </a:ext>
                  </a:extLst>
                </a:gridCol>
                <a:gridCol w="4627361">
                  <a:extLst>
                    <a:ext uri="{9D8B030D-6E8A-4147-A177-3AD203B41FA5}">
                      <a16:colId xmlns:a16="http://schemas.microsoft.com/office/drawing/2014/main" val="866270567"/>
                    </a:ext>
                  </a:extLst>
                </a:gridCol>
              </a:tblGrid>
              <a:tr h="1510175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ru-RU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&lt;html&gt;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&lt;title&gt;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Grosimea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fontului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&lt;/title&gt;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&lt;body&gt;</a:t>
                      </a:r>
                    </a:p>
                    <a:p>
                      <a:pPr algn="l" fontAlgn="base"/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Aceste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scrisa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caractere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normale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 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 weight="100"&gt;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Fonturi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grosime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100.&lt;/font&gt;  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 weight="500"&gt;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Fonturi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grosime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500.&lt;/font&gt;  &lt;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&lt;font  weight="900"&gt;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Fonturi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US" sz="10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grosime</a:t>
                      </a:r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900.&lt;/font&gt; 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71938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30" y="3968801"/>
            <a:ext cx="2914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247696" y="714703"/>
            <a:ext cx="5781587" cy="38683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buNone/>
            </a:pPr>
            <a:r>
              <a:rPr lang="ro-RO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sz="1200" dirty="0" smtClean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200" b="1" dirty="0" err="1" smtClean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Blocuri</a:t>
            </a:r>
            <a:r>
              <a:rPr lang="en-US" sz="3200" b="1" dirty="0" smtClean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de text</a:t>
            </a:r>
            <a:endParaRPr lang="ru-RU" sz="3200" b="1" dirty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394841" y="977462"/>
            <a:ext cx="55915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 se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particularitatiile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caracterelor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compun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functiile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le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bloc de text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paginii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Web. </a:t>
            </a:r>
            <a:b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trecerea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un rand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adaugarea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spatiu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suplimentar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en-US" sz="12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2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2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b="1" u="sng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Inserarea</a:t>
            </a:r>
            <a:r>
              <a:rPr lang="en-US" sz="2000" b="1" u="sng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000" b="1" u="sng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adrese</a:t>
            </a:r>
            <a:endParaRPr lang="en-US" sz="2000" b="1" u="sng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b="1" u="sng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pagină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inclusă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adresă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atunci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facilitatile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oferite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o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dedicată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&lt;address&gt;...&lt;/address&gt;.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54013" y="578069"/>
          <a:ext cx="4361793" cy="2343807"/>
        </p:xfrm>
        <a:graphic>
          <a:graphicData uri="http://schemas.openxmlformats.org/drawingml/2006/table">
            <a:tbl>
              <a:tblPr/>
              <a:tblGrid>
                <a:gridCol w="19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8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&lt;html&gt;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&lt;head&gt;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&lt;title&gt; 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Adresa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&lt;/title&gt;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&lt;/head&gt;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&lt;body&gt;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Adresa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institutiei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noastre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este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:&lt;address&gt; </a:t>
                      </a:r>
                      <a:r>
                        <a:rPr lang="en-US" sz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IPLT</a:t>
                      </a:r>
                      <a:r>
                        <a:rPr lang="en-US" sz="1200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”</a:t>
                      </a:r>
                      <a:r>
                        <a:rPr lang="en-US" sz="1200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Spiru</a:t>
                      </a:r>
                      <a:r>
                        <a:rPr lang="en-US" sz="1200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Haret</a:t>
                      </a:r>
                      <a:r>
                        <a:rPr lang="en-US" sz="1200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”</a:t>
                      </a:r>
                      <a:r>
                        <a:rPr lang="en-US" sz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br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Str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: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Maria</a:t>
                      </a:r>
                      <a:r>
                        <a:rPr lang="en-US" sz="1200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Cebotari</a:t>
                      </a:r>
                      <a:r>
                        <a:rPr lang="en-US" sz="1200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53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 &lt;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br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Chișinău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Moldova  &lt;/address&gt;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</a:t>
                      </a:r>
                      <a:r>
                        <a:rPr lang="ru-RU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body</a:t>
                      </a: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</a:t>
                      </a:r>
                      <a:r>
                        <a:rPr lang="ru-RU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html</a:t>
                      </a: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89888" y="3345428"/>
            <a:ext cx="28956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vi-VN" dirty="0" smtClean="0"/>
              <a:t>Adresa institutiei noastre este :</a:t>
            </a:r>
          </a:p>
          <a:p>
            <a:r>
              <a:rPr lang="vi-VN" i="1" dirty="0" smtClean="0"/>
              <a:t> IPLT ”Spiru Haret” </a:t>
            </a:r>
            <a:br>
              <a:rPr lang="vi-VN" i="1" dirty="0" smtClean="0"/>
            </a:br>
            <a:r>
              <a:rPr lang="vi-VN" i="1" dirty="0" smtClean="0"/>
              <a:t>Str: Maria Cebotari 53 </a:t>
            </a:r>
            <a:br>
              <a:rPr lang="vi-VN" i="1" dirty="0" smtClean="0"/>
            </a:br>
            <a:r>
              <a:rPr lang="vi-VN" i="1" dirty="0" smtClean="0"/>
              <a:t>Chișinău Moldova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731520" y="381512"/>
            <a:ext cx="765657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 smtClean="0">
                <a:latin typeface="Georgia" pitchFamily="18" charset="0"/>
              </a:rPr>
              <a:t>Identarea</a:t>
            </a:r>
            <a:r>
              <a:rPr lang="en-US" sz="2000" b="1" dirty="0" smtClean="0">
                <a:latin typeface="Georgia" pitchFamily="18" charset="0"/>
              </a:rPr>
              <a:t> </a:t>
            </a:r>
            <a:r>
              <a:rPr lang="en-US" sz="2000" b="1" dirty="0" err="1" smtClean="0">
                <a:latin typeface="Georgia" pitchFamily="18" charset="0"/>
              </a:rPr>
              <a:t>unui</a:t>
            </a:r>
            <a:r>
              <a:rPr lang="en-US" sz="2000" b="1" dirty="0" smtClean="0">
                <a:latin typeface="Georgia" pitchFamily="18" charset="0"/>
              </a:rPr>
              <a:t> bloc</a:t>
            </a:r>
          </a:p>
          <a:p>
            <a:endParaRPr lang="en-US" sz="1600" b="1" dirty="0" smtClean="0">
              <a:latin typeface="Georgia" pitchFamily="18" charset="0"/>
            </a:endParaRPr>
          </a:p>
          <a:p>
            <a:r>
              <a:rPr lang="en-US" sz="1600" dirty="0" err="1" smtClean="0"/>
              <a:t>Pentru</a:t>
            </a:r>
            <a:r>
              <a:rPr lang="en-US" sz="1600" dirty="0" smtClean="0"/>
              <a:t> ca un bloc de text </a:t>
            </a:r>
            <a:r>
              <a:rPr lang="en-US" sz="1600" dirty="0" err="1" smtClean="0"/>
              <a:t>să</a:t>
            </a:r>
            <a:r>
              <a:rPr lang="en-US" sz="1600" dirty="0" smtClean="0"/>
              <a:t> fie </a:t>
            </a:r>
            <a:r>
              <a:rPr lang="en-US" sz="1600" dirty="0" err="1" smtClean="0"/>
              <a:t>indentat</a:t>
            </a:r>
            <a:r>
              <a:rPr lang="en-US" sz="1600" dirty="0" smtClean="0"/>
              <a:t> ( </a:t>
            </a:r>
            <a:r>
              <a:rPr lang="en-US" sz="1600" dirty="0" err="1" smtClean="0"/>
              <a:t>marginea</a:t>
            </a:r>
            <a:r>
              <a:rPr lang="en-US" sz="1600" dirty="0" smtClean="0"/>
              <a:t> din </a:t>
            </a:r>
            <a:r>
              <a:rPr lang="en-US" sz="1600" dirty="0" err="1" smtClean="0"/>
              <a:t>stanga</a:t>
            </a:r>
            <a:r>
              <a:rPr lang="en-US" sz="1600" dirty="0" smtClean="0"/>
              <a:t> a </a:t>
            </a:r>
            <a:r>
              <a:rPr lang="en-US" sz="1600" dirty="0" err="1" smtClean="0"/>
              <a:t>textului</a:t>
            </a:r>
            <a:r>
              <a:rPr lang="en-US" sz="1600" dirty="0" smtClean="0"/>
              <a:t> </a:t>
            </a:r>
            <a:r>
              <a:rPr lang="en-US" sz="1600" dirty="0" err="1" smtClean="0"/>
              <a:t>să</a:t>
            </a:r>
            <a:r>
              <a:rPr lang="en-US" sz="1600" dirty="0" smtClean="0"/>
              <a:t> fie </a:t>
            </a:r>
            <a:r>
              <a:rPr lang="en-US" sz="1600" dirty="0" err="1" smtClean="0"/>
              <a:t>deplasata</a:t>
            </a:r>
            <a:r>
              <a:rPr lang="en-US" sz="1600" dirty="0" smtClean="0"/>
              <a:t> la </a:t>
            </a:r>
            <a:r>
              <a:rPr lang="en-US" sz="1600" dirty="0" err="1" smtClean="0"/>
              <a:t>dreapta</a:t>
            </a:r>
            <a:r>
              <a:rPr lang="en-US" sz="1600" dirty="0" smtClean="0"/>
              <a:t> la o </a:t>
            </a:r>
            <a:r>
              <a:rPr lang="en-US" sz="1600" dirty="0" err="1" smtClean="0"/>
              <a:t>anumita</a:t>
            </a:r>
            <a:r>
              <a:rPr lang="en-US" sz="1600" dirty="0" smtClean="0"/>
              <a:t> </a:t>
            </a:r>
            <a:r>
              <a:rPr lang="en-US" sz="1600" dirty="0" err="1" smtClean="0"/>
              <a:t>distanta</a:t>
            </a:r>
            <a:r>
              <a:rPr lang="en-US" sz="1600" dirty="0" smtClean="0"/>
              <a:t> </a:t>
            </a:r>
            <a:r>
              <a:rPr lang="en-US" sz="1600" dirty="0" err="1" smtClean="0"/>
              <a:t>fata</a:t>
            </a:r>
            <a:r>
              <a:rPr lang="en-US" sz="1600" dirty="0" smtClean="0"/>
              <a:t> de </a:t>
            </a:r>
            <a:r>
              <a:rPr lang="en-US" sz="1600" dirty="0" err="1" smtClean="0"/>
              <a:t>marginea</a:t>
            </a:r>
            <a:r>
              <a:rPr lang="en-US" sz="1600" dirty="0" smtClean="0"/>
              <a:t> </a:t>
            </a:r>
            <a:r>
              <a:rPr lang="en-US" sz="1600" dirty="0" err="1" smtClean="0"/>
              <a:t>paginii</a:t>
            </a:r>
            <a:r>
              <a:rPr lang="en-US" sz="1600" dirty="0" smtClean="0"/>
              <a:t> ), </a:t>
            </a:r>
            <a:r>
              <a:rPr lang="en-US" sz="1600" dirty="0" err="1" smtClean="0"/>
              <a:t>acesta</a:t>
            </a:r>
            <a:r>
              <a:rPr lang="en-US" sz="1600" dirty="0" smtClean="0"/>
              <a:t> </a:t>
            </a:r>
            <a:r>
              <a:rPr lang="en-US" sz="1600" dirty="0" err="1" smtClean="0"/>
              <a:t>trebuie</a:t>
            </a:r>
            <a:r>
              <a:rPr lang="en-US" sz="1600" dirty="0" smtClean="0"/>
              <a:t> </a:t>
            </a:r>
            <a:r>
              <a:rPr lang="en-US" sz="1600" dirty="0" err="1" smtClean="0"/>
              <a:t>inclus</a:t>
            </a:r>
            <a:r>
              <a:rPr lang="en-US" sz="1600" dirty="0" smtClean="0"/>
              <a:t> </a:t>
            </a:r>
            <a:r>
              <a:rPr lang="en-US" sz="1600" dirty="0" err="1" smtClean="0"/>
              <a:t>intre</a:t>
            </a:r>
            <a:r>
              <a:rPr lang="en-US" sz="1600" dirty="0" smtClean="0"/>
              <a:t> </a:t>
            </a:r>
            <a:r>
              <a:rPr lang="en-US" sz="1600" dirty="0" err="1" smtClean="0"/>
              <a:t>etichetele</a:t>
            </a:r>
            <a:r>
              <a:rPr lang="en-US" sz="1600" dirty="0" smtClean="0"/>
              <a:t> 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blockquote</a:t>
            </a:r>
            <a:r>
              <a:rPr lang="en-US" sz="1600" b="1" dirty="0" smtClean="0"/>
              <a:t>&gt;...&lt;/</a:t>
            </a:r>
            <a:r>
              <a:rPr lang="en-US" sz="1600" b="1" dirty="0" err="1" smtClean="0"/>
              <a:t>blockquote</a:t>
            </a:r>
            <a:r>
              <a:rPr lang="en-US" sz="1600" b="1" dirty="0" smtClean="0"/>
              <a:t>&gt;</a:t>
            </a:r>
            <a:r>
              <a:rPr lang="en-US" sz="1600" dirty="0" smtClean="0"/>
              <a:t>.</a:t>
            </a:r>
          </a:p>
          <a:p>
            <a:pPr algn="ctr"/>
            <a:endParaRPr lang="vi-VN" sz="20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1410"/>
              </p:ext>
            </p:extLst>
          </p:nvPr>
        </p:nvGraphicFramePr>
        <p:xfrm>
          <a:off x="516271" y="1866243"/>
          <a:ext cx="5181600" cy="2152650"/>
        </p:xfrm>
        <a:graphic>
          <a:graphicData uri="http://schemas.openxmlformats.org/drawingml/2006/table">
            <a:tbl>
              <a:tblPr/>
              <a:tblGrid>
                <a:gridCol w="18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&lt;html&gt;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&lt;head&gt;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&lt;title&gt; 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Indentarea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unui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bloc&lt;/title&gt;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&lt;/head&gt;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&lt;body&gt;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Textul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ce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urmeaza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este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indentat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:&lt;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blockquote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&gt; 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Aceste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etichete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nu se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refera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la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particularitatiile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caracterelor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ce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compun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textul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ci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la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functiile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pe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care le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poate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avea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un bloc de text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în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cadrul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paginii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Web.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Toate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aceste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etichete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produc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automat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trecerea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la un rand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nou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și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adaugarea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unui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spatiu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suplimentar</a:t>
                      </a:r>
                      <a:r>
                        <a:rPr lang="en-US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. </a:t>
                      </a: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blockquote</a:t>
                      </a: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&gt;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body</a:t>
                      </a: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&gt;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&gt;</a:t>
                      </a:r>
                      <a:endParaRPr lang="en-US" sz="11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 l="1500" t="45551" r="56979" b="39075"/>
          <a:stretch>
            <a:fillRect/>
          </a:stretch>
        </p:blipFill>
        <p:spPr bwMode="auto">
          <a:xfrm>
            <a:off x="3352617" y="3735114"/>
            <a:ext cx="5402317" cy="112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00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sp>
        <p:nvSpPr>
          <p:cNvPr id="3" name="Прямоугольник 2"/>
          <p:cNvSpPr/>
          <p:nvPr/>
        </p:nvSpPr>
        <p:spPr>
          <a:xfrm>
            <a:off x="624486" y="524830"/>
            <a:ext cx="8130448" cy="1380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Blocul</a:t>
            </a:r>
            <a:r>
              <a:rPr lang="en-US" sz="2400" b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preformatat</a:t>
            </a:r>
            <a:endParaRPr lang="en-US" sz="2400" b="1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dirty="0" err="1" smtClean="0"/>
              <a:t>Blocul</a:t>
            </a:r>
            <a:r>
              <a:rPr lang="en-US" sz="1600" dirty="0" smtClean="0"/>
              <a:t> </a:t>
            </a:r>
            <a:r>
              <a:rPr lang="en-US" sz="1600" b="1" dirty="0" smtClean="0"/>
              <a:t>&lt;pre&gt;...&lt;/pre&gt;</a:t>
            </a:r>
            <a:r>
              <a:rPr lang="en-US" sz="1600" dirty="0" smtClean="0"/>
              <a:t> 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indicat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insera</a:t>
            </a:r>
            <a:r>
              <a:rPr lang="en-US" sz="1600" dirty="0" smtClean="0"/>
              <a:t> </a:t>
            </a:r>
            <a:r>
              <a:rPr lang="en-US" sz="1600" dirty="0" err="1" smtClean="0"/>
              <a:t>randuri</a:t>
            </a:r>
            <a:r>
              <a:rPr lang="en-US" sz="1600" dirty="0" smtClean="0"/>
              <a:t> vide ( </a:t>
            </a:r>
            <a:r>
              <a:rPr lang="en-US" sz="1600" dirty="0" err="1" smtClean="0"/>
              <a:t>spatiu</a:t>
            </a:r>
            <a:r>
              <a:rPr lang="en-US" sz="1600" dirty="0" smtClean="0"/>
              <a:t> </a:t>
            </a:r>
            <a:r>
              <a:rPr lang="en-US" sz="1600" dirty="0" err="1" smtClean="0"/>
              <a:t>intre</a:t>
            </a:r>
            <a:r>
              <a:rPr lang="en-US" sz="1600" dirty="0" smtClean="0"/>
              <a:t> </a:t>
            </a:r>
            <a:r>
              <a:rPr lang="en-US" sz="1600" dirty="0" err="1" smtClean="0"/>
              <a:t>randurile</a:t>
            </a:r>
            <a:r>
              <a:rPr lang="en-US" sz="1600" dirty="0" smtClean="0"/>
              <a:t> </a:t>
            </a:r>
            <a:r>
              <a:rPr lang="en-US" sz="1600" dirty="0" err="1" smtClean="0"/>
              <a:t>succesive</a:t>
            </a:r>
            <a:r>
              <a:rPr lang="en-US" sz="1600" dirty="0" smtClean="0"/>
              <a:t> ). </a:t>
            </a:r>
            <a:r>
              <a:rPr lang="en-US" sz="1600" dirty="0" err="1" smtClean="0"/>
              <a:t>Caracterul</a:t>
            </a:r>
            <a:r>
              <a:rPr lang="en-US" sz="1600" dirty="0" smtClean="0"/>
              <a:t> " </a:t>
            </a:r>
            <a:r>
              <a:rPr lang="en-US" sz="1600" dirty="0" err="1" smtClean="0"/>
              <a:t>spatiu</a:t>
            </a:r>
            <a:r>
              <a:rPr lang="en-US" sz="1600" dirty="0" smtClean="0"/>
              <a:t> "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fi</a:t>
            </a:r>
            <a:r>
              <a:rPr lang="en-US" sz="1600" dirty="0" smtClean="0"/>
              <a:t> </a:t>
            </a:r>
            <a:r>
              <a:rPr lang="en-US" sz="1600" dirty="0" err="1" smtClean="0"/>
              <a:t>luat</a:t>
            </a:r>
            <a:r>
              <a:rPr lang="en-US" sz="1600" dirty="0" smtClean="0"/>
              <a:t> </a:t>
            </a:r>
            <a:r>
              <a:rPr lang="en-US" sz="1600" dirty="0" err="1" smtClean="0"/>
              <a:t>în</a:t>
            </a:r>
            <a:r>
              <a:rPr lang="en-US" sz="1600" dirty="0" smtClean="0"/>
              <a:t> </a:t>
            </a:r>
            <a:r>
              <a:rPr lang="en-US" sz="1600" dirty="0" err="1" smtClean="0"/>
              <a:t>considerare</a:t>
            </a:r>
            <a:r>
              <a:rPr lang="en-US" sz="1600" dirty="0" smtClean="0"/>
              <a:t> de browser </a:t>
            </a:r>
            <a:r>
              <a:rPr lang="en-US" sz="1600" dirty="0" err="1" smtClean="0"/>
              <a:t>Dacă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inserat</a:t>
            </a:r>
            <a:r>
              <a:rPr lang="en-US" sz="1600" dirty="0" smtClean="0"/>
              <a:t> explicit </a:t>
            </a:r>
            <a:r>
              <a:rPr lang="en-US" sz="1600" dirty="0" err="1" smtClean="0"/>
              <a:t>prin</a:t>
            </a:r>
            <a:r>
              <a:rPr lang="en-US" sz="1600" dirty="0" smtClean="0"/>
              <a:t> &amp;</a:t>
            </a:r>
            <a:r>
              <a:rPr lang="en-US" sz="1600" dirty="0" err="1" smtClean="0"/>
              <a:t>nbsp</a:t>
            </a:r>
            <a:r>
              <a:rPr lang="en-US" sz="1600" dirty="0" smtClean="0"/>
              <a:t>;.</a:t>
            </a:r>
            <a:endParaRPr lang="ru-RU" sz="1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5820" y="1902372"/>
          <a:ext cx="4331524" cy="2974428"/>
        </p:xfrm>
        <a:graphic>
          <a:graphicData uri="http://schemas.openxmlformats.org/drawingml/2006/table">
            <a:tbl>
              <a:tblPr/>
              <a:tblGrid>
                <a:gridCol w="19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44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&lt;html&gt;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&lt;head&gt;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&lt;title&gt; Bloc 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preformatat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&lt;/title&gt;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&lt;/head&gt;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&lt;body&gt;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Orar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: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&lt;pre&gt;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Ora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/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Ziua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    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Luni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        Marti           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Miercuri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 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 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8:00        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Romana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      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Matematica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      Sport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9:00        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Geografie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   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Istorie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         </a:t>
                      </a:r>
                      <a:r>
                        <a:rPr lang="en-US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Fizica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</a:t>
                      </a:r>
                      <a:r>
                        <a:rPr lang="ru-RU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pre</a:t>
                      </a: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</a:t>
                      </a:r>
                      <a:r>
                        <a:rPr lang="ru-RU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body</a:t>
                      </a: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</a:t>
                      </a:r>
                      <a:r>
                        <a:rPr lang="ru-RU" sz="12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html</a:t>
                      </a:r>
                      <a:r>
                        <a:rPr lang="ru-RU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 l="1218" t="40625" r="69780" b="43125"/>
          <a:stretch>
            <a:fillRect/>
          </a:stretch>
        </p:blipFill>
        <p:spPr bwMode="auto">
          <a:xfrm>
            <a:off x="4761023" y="2642616"/>
            <a:ext cx="4382977" cy="138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00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sp>
        <p:nvSpPr>
          <p:cNvPr id="3" name="Прямоугольник 2"/>
          <p:cNvSpPr/>
          <p:nvPr/>
        </p:nvSpPr>
        <p:spPr>
          <a:xfrm>
            <a:off x="454467" y="611544"/>
            <a:ext cx="8026117" cy="144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Î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ntr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-un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fișier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HTML,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caracterele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"</a:t>
            </a:r>
            <a:r>
              <a:rPr lang="en-US" sz="12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"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şi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"</a:t>
            </a:r>
            <a:r>
              <a:rPr lang="en-US" sz="12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" au o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semnificație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specială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pentru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browser.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incadreaza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comenzile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atributele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afișare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elementelor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într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-o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pagina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Dacă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dorim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ca un fragment de text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să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conțină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astfel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caractere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acest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fragment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trebuie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incadrat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una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dintre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perechile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etichete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en-US" sz="12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&lt;</a:t>
            </a:r>
            <a:r>
              <a:rPr lang="en-US" sz="12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xmp</a:t>
            </a:r>
            <a:r>
              <a:rPr lang="en-US" sz="12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&gt;...&lt;/</a:t>
            </a:r>
            <a:r>
              <a:rPr lang="en-US" sz="12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xmp</a:t>
            </a:r>
            <a:r>
              <a:rPr lang="en-US" sz="12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( 80 de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caractere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rand );</a:t>
            </a:r>
          </a:p>
          <a:p>
            <a:pPr lvl="0">
              <a:buFont typeface="Arial" pitchFamily="34" charset="0"/>
              <a:buChar char="•"/>
            </a:pPr>
            <a:r>
              <a:rPr lang="en-US" sz="12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&lt;listing&gt;...&lt;/listing&gt;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( 120 de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caractere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rand ).</a:t>
            </a:r>
          </a:p>
          <a:p>
            <a:r>
              <a:rPr lang="ro-RO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Aceste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marcaje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interpreteaza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corect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caracterele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"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spatiu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", " </a:t>
            </a:r>
            <a:r>
              <a:rPr lang="en-US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eticheta</a:t>
            </a:r>
            <a:r>
              <a:rPr lang="en-US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“. </a:t>
            </a:r>
            <a:r>
              <a:rPr lang="ru-RU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Textul</a:t>
            </a:r>
            <a:r>
              <a:rPr lang="ru-RU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afișat în</a:t>
            </a:r>
            <a:r>
              <a:rPr lang="ru-RU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pagina</a:t>
            </a:r>
            <a:r>
              <a:rPr lang="ru-RU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este</a:t>
            </a:r>
            <a:r>
              <a:rPr lang="ru-RU" sz="1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monospațiat.</a:t>
            </a:r>
            <a:endParaRPr lang="en-US" sz="1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1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48706"/>
              </p:ext>
            </p:extLst>
          </p:nvPr>
        </p:nvGraphicFramePr>
        <p:xfrm>
          <a:off x="597408" y="1873568"/>
          <a:ext cx="3974592" cy="3073083"/>
        </p:xfrm>
        <a:graphic>
          <a:graphicData uri="http://schemas.openxmlformats.org/drawingml/2006/table">
            <a:tbl>
              <a:tblPr/>
              <a:tblGrid>
                <a:gridCol w="17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8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&lt;html&gt;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&lt;head&gt;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&lt;title&gt; </a:t>
                      </a:r>
                      <a:r>
                        <a:rPr lang="en-US" sz="105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xmp</a:t>
                      </a: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și</a:t>
                      </a: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listing&lt;/title&gt;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&lt;/head&gt;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&lt;body&gt;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Un </a:t>
                      </a:r>
                      <a:r>
                        <a:rPr lang="en-US" sz="105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fisier</a:t>
                      </a: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html standard </a:t>
                      </a:r>
                      <a:r>
                        <a:rPr lang="en-US" sz="105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arata</a:t>
                      </a: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5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astfel</a:t>
                      </a: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105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xmp</a:t>
                      </a: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&lt;html&gt;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&lt;head&gt;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&lt;title&gt;&lt;/title&gt;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&lt;/head&gt;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&lt;body&gt;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 </a:t>
                      </a:r>
                      <a:r>
                        <a:rPr lang="en-US" sz="105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pagina</a:t>
                      </a: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Web ...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&lt;/body&gt;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&lt;/html&gt; 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</a:t>
                      </a:r>
                      <a:r>
                        <a:rPr lang="en-US" sz="105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xmp</a:t>
                      </a: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&lt;/body&gt;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&lt;/html&gt;</a:t>
                      </a:r>
                      <a:endParaRPr lang="en-US" sz="105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/>
          <a:srcRect l="1593" t="27333" r="79958" b="67167"/>
          <a:stretch>
            <a:fillRect/>
          </a:stretch>
        </p:blipFill>
        <p:spPr bwMode="auto">
          <a:xfrm>
            <a:off x="4925979" y="2697444"/>
            <a:ext cx="3200625" cy="53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00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718457" y="1083366"/>
            <a:ext cx="780505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/>
              <a:t>Blocuri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paragraf</a:t>
            </a:r>
            <a:endParaRPr lang="en-US" sz="2400" b="1" dirty="0" smtClean="0"/>
          </a:p>
          <a:p>
            <a:endParaRPr lang="en-US" sz="1600" dirty="0" smtClean="0"/>
          </a:p>
          <a:p>
            <a:r>
              <a:rPr lang="en-US" sz="1600" dirty="0" smtClean="0"/>
              <a:t>Cu </a:t>
            </a:r>
            <a:r>
              <a:rPr lang="en-US" sz="1600" dirty="0" err="1" smtClean="0"/>
              <a:t>ajutorul</a:t>
            </a:r>
            <a:r>
              <a:rPr lang="en-US" sz="1600" dirty="0" smtClean="0"/>
              <a:t> </a:t>
            </a:r>
            <a:r>
              <a:rPr lang="en-US" sz="1600" dirty="0" err="1" smtClean="0"/>
              <a:t>etichetei</a:t>
            </a:r>
            <a:r>
              <a:rPr lang="en-US" sz="1600" dirty="0" smtClean="0"/>
              <a:t> </a:t>
            </a:r>
            <a:r>
              <a:rPr lang="en-US" sz="1600" dirty="0" err="1" smtClean="0"/>
              <a:t>paragraf</a:t>
            </a:r>
            <a:r>
              <a:rPr lang="en-US" sz="1600" dirty="0" smtClean="0"/>
              <a:t> </a:t>
            </a:r>
            <a:r>
              <a:rPr lang="en-US" sz="1600" b="1" dirty="0" smtClean="0"/>
              <a:t>&lt;p&gt;</a:t>
            </a:r>
            <a:r>
              <a:rPr lang="en-US" sz="1600" dirty="0" smtClean="0"/>
              <a:t> 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posibil</a:t>
            </a:r>
            <a:r>
              <a:rPr lang="en-US" sz="1600" dirty="0" smtClean="0"/>
              <a:t> </a:t>
            </a:r>
            <a:r>
              <a:rPr lang="en-US" sz="1600" dirty="0" err="1" smtClean="0"/>
              <a:t>trecerea</a:t>
            </a:r>
            <a:r>
              <a:rPr lang="en-US" sz="1600" dirty="0" smtClean="0"/>
              <a:t> la o </a:t>
            </a:r>
            <a:r>
              <a:rPr lang="en-US" sz="1600" dirty="0" err="1" smtClean="0"/>
              <a:t>linie</a:t>
            </a:r>
            <a:r>
              <a:rPr lang="en-US" sz="1600" dirty="0" smtClean="0"/>
              <a:t> </a:t>
            </a:r>
            <a:r>
              <a:rPr lang="en-US" sz="1600" dirty="0" err="1" smtClean="0"/>
              <a:t>noua</a:t>
            </a:r>
            <a:r>
              <a:rPr lang="en-US" sz="1600" dirty="0" smtClean="0"/>
              <a:t> </a:t>
            </a:r>
            <a:r>
              <a:rPr lang="en-US" sz="1600" dirty="0" err="1" smtClean="0"/>
              <a:t>și</a:t>
            </a:r>
            <a:r>
              <a:rPr lang="en-US" sz="1600" dirty="0" smtClean="0"/>
              <a:t> </a:t>
            </a:r>
            <a:r>
              <a:rPr lang="en-US" sz="1600" dirty="0" err="1" smtClean="0"/>
              <a:t>permite</a:t>
            </a:r>
            <a:r>
              <a:rPr lang="en-US" sz="1600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inserarea</a:t>
            </a:r>
            <a:r>
              <a:rPr lang="en-US" sz="1600" dirty="0" smtClean="0"/>
              <a:t> </a:t>
            </a:r>
            <a:r>
              <a:rPr lang="en-US" sz="1600" dirty="0" err="1" smtClean="0"/>
              <a:t>unui</a:t>
            </a:r>
            <a:r>
              <a:rPr lang="en-US" sz="1600" dirty="0" smtClean="0"/>
              <a:t> </a:t>
            </a:r>
            <a:r>
              <a:rPr lang="en-US" sz="1600" dirty="0" err="1" smtClean="0"/>
              <a:t>spatiu</a:t>
            </a:r>
            <a:r>
              <a:rPr lang="en-US" sz="1600" dirty="0" smtClean="0"/>
              <a:t> </a:t>
            </a:r>
            <a:r>
              <a:rPr lang="en-US" sz="1600" dirty="0" err="1" smtClean="0"/>
              <a:t>suplimentar</a:t>
            </a:r>
            <a:r>
              <a:rPr lang="en-US" sz="1600" dirty="0" smtClean="0"/>
              <a:t> </a:t>
            </a:r>
            <a:r>
              <a:rPr lang="en-US" sz="1600" dirty="0" err="1" smtClean="0"/>
              <a:t>inainte</a:t>
            </a:r>
            <a:r>
              <a:rPr lang="en-US" sz="1600" dirty="0" smtClean="0"/>
              <a:t> de </a:t>
            </a:r>
            <a:r>
              <a:rPr lang="en-US" sz="1600" dirty="0" err="1" smtClean="0"/>
              <a:t>blocul</a:t>
            </a:r>
            <a:r>
              <a:rPr lang="en-US" sz="1600" dirty="0" smtClean="0"/>
              <a:t> </a:t>
            </a:r>
            <a:r>
              <a:rPr lang="en-US" sz="1600" dirty="0" err="1" smtClean="0"/>
              <a:t>paragraf</a:t>
            </a:r>
            <a:r>
              <a:rPr lang="en-US" sz="1600" dirty="0" smtClean="0"/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inserarea</a:t>
            </a:r>
            <a:r>
              <a:rPr lang="en-US" sz="1600" dirty="0" smtClean="0"/>
              <a:t> </a:t>
            </a:r>
            <a:r>
              <a:rPr lang="en-US" sz="1600" dirty="0" err="1" smtClean="0"/>
              <a:t>unui</a:t>
            </a:r>
            <a:r>
              <a:rPr lang="en-US" sz="1600" dirty="0" smtClean="0"/>
              <a:t> </a:t>
            </a:r>
            <a:r>
              <a:rPr lang="en-US" sz="1600" dirty="0" err="1" smtClean="0"/>
              <a:t>spatiu</a:t>
            </a:r>
            <a:r>
              <a:rPr lang="en-US" sz="1600" dirty="0" smtClean="0"/>
              <a:t> </a:t>
            </a:r>
            <a:r>
              <a:rPr lang="en-US" sz="1600" dirty="0" err="1" smtClean="0"/>
              <a:t>suplimentar</a:t>
            </a:r>
            <a:r>
              <a:rPr lang="en-US" sz="1600" dirty="0" smtClean="0"/>
              <a:t> </a:t>
            </a:r>
            <a:r>
              <a:rPr lang="en-US" sz="1600" dirty="0" err="1" smtClean="0"/>
              <a:t>dupa</a:t>
            </a:r>
            <a:r>
              <a:rPr lang="en-US" sz="1600" dirty="0" smtClean="0"/>
              <a:t> </a:t>
            </a:r>
            <a:r>
              <a:rPr lang="en-US" sz="1600" dirty="0" err="1" smtClean="0"/>
              <a:t>blocul</a:t>
            </a:r>
            <a:r>
              <a:rPr lang="en-US" sz="1600" dirty="0" smtClean="0"/>
              <a:t> </a:t>
            </a:r>
            <a:r>
              <a:rPr lang="en-US" sz="1600" dirty="0" err="1" smtClean="0"/>
              <a:t>paragraf</a:t>
            </a:r>
            <a:r>
              <a:rPr lang="en-US" sz="1600" dirty="0" smtClean="0"/>
              <a:t>, </a:t>
            </a:r>
            <a:r>
              <a:rPr lang="en-US" sz="1600" dirty="0" err="1" smtClean="0"/>
              <a:t>Dacă</a:t>
            </a:r>
            <a:r>
              <a:rPr lang="en-US" sz="1600" dirty="0" smtClean="0"/>
              <a:t> se </a:t>
            </a:r>
            <a:r>
              <a:rPr lang="en-US" sz="1600" dirty="0" err="1" smtClean="0"/>
              <a:t>foloseste</a:t>
            </a:r>
            <a:r>
              <a:rPr lang="en-US" sz="1600" dirty="0" smtClean="0"/>
              <a:t> </a:t>
            </a:r>
            <a:r>
              <a:rPr lang="en-US" sz="1600" dirty="0" err="1" smtClean="0"/>
              <a:t>delimitatorul</a:t>
            </a:r>
            <a:r>
              <a:rPr lang="en-US" sz="1600" dirty="0" smtClean="0"/>
              <a:t> </a:t>
            </a:r>
            <a:r>
              <a:rPr lang="en-US" sz="1600" b="1" dirty="0" smtClean="0"/>
              <a:t>&lt;/p&gt;</a:t>
            </a:r>
            <a:r>
              <a:rPr lang="en-US" sz="1600" dirty="0" smtClean="0"/>
              <a:t> (</a:t>
            </a:r>
            <a:r>
              <a:rPr lang="en-US" sz="1600" dirty="0" err="1" smtClean="0"/>
              <a:t>acesta</a:t>
            </a:r>
            <a:r>
              <a:rPr lang="en-US" sz="1600" dirty="0" smtClean="0"/>
              <a:t> </a:t>
            </a:r>
            <a:r>
              <a:rPr lang="en-US" sz="1600" dirty="0" err="1" smtClean="0"/>
              <a:t>fiind</a:t>
            </a:r>
            <a:r>
              <a:rPr lang="en-US" sz="1600" dirty="0" smtClean="0"/>
              <a:t> optional);</a:t>
            </a:r>
          </a:p>
          <a:p>
            <a:pPr lvl="0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alinierea</a:t>
            </a:r>
            <a:r>
              <a:rPr lang="en-US" sz="1600" dirty="0" smtClean="0"/>
              <a:t> </a:t>
            </a:r>
            <a:r>
              <a:rPr lang="en-US" sz="1600" dirty="0" err="1" smtClean="0"/>
              <a:t>textului</a:t>
            </a:r>
            <a:r>
              <a:rPr lang="en-US" sz="1600" dirty="0" smtClean="0"/>
              <a:t> cu </a:t>
            </a:r>
            <a:r>
              <a:rPr lang="en-US" sz="1600" dirty="0" err="1" smtClean="0"/>
              <a:t>ajutorul</a:t>
            </a:r>
            <a:r>
              <a:rPr lang="en-US" sz="1600" dirty="0" smtClean="0"/>
              <a:t> </a:t>
            </a:r>
            <a:r>
              <a:rPr lang="en-US" sz="1600" dirty="0" err="1" smtClean="0"/>
              <a:t>atributului</a:t>
            </a:r>
            <a:r>
              <a:rPr lang="en-US" sz="1600" dirty="0" smtClean="0"/>
              <a:t> align, </a:t>
            </a:r>
            <a:r>
              <a:rPr lang="en-US" sz="1600" dirty="0" err="1" smtClean="0"/>
              <a:t>avand</a:t>
            </a:r>
            <a:r>
              <a:rPr lang="en-US" sz="1600" dirty="0" smtClean="0"/>
              <a:t> </a:t>
            </a:r>
            <a:r>
              <a:rPr lang="en-US" sz="1600" dirty="0" err="1" smtClean="0"/>
              <a:t>valorile</a:t>
            </a:r>
            <a:r>
              <a:rPr lang="en-US" sz="1600" dirty="0" smtClean="0"/>
              <a:t> </a:t>
            </a:r>
            <a:r>
              <a:rPr lang="en-US" sz="1600" dirty="0" err="1" smtClean="0"/>
              <a:t>posibile</a:t>
            </a:r>
            <a:r>
              <a:rPr lang="en-US" sz="1600" dirty="0" smtClean="0"/>
              <a:t> " left ", " center " </a:t>
            </a:r>
            <a:r>
              <a:rPr lang="en-US" sz="1600" dirty="0" err="1" smtClean="0"/>
              <a:t>sau</a:t>
            </a:r>
            <a:r>
              <a:rPr lang="en-US" sz="1600" dirty="0" smtClean="0"/>
              <a:t> " right ".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73505"/>
              </p:ext>
            </p:extLst>
          </p:nvPr>
        </p:nvGraphicFramePr>
        <p:xfrm>
          <a:off x="1310640" y="294289"/>
          <a:ext cx="6522720" cy="2619756"/>
        </p:xfrm>
        <a:graphic>
          <a:graphicData uri="http://schemas.openxmlformats.org/drawingml/2006/table">
            <a:tbl>
              <a:tblPr/>
              <a:tblGrid>
                <a:gridCol w="28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7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&lt;html&gt;</a:t>
                      </a:r>
                      <a:endParaRPr lang="en-US" sz="11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&lt;head&gt;</a:t>
                      </a:r>
                      <a:endParaRPr lang="en-US" sz="11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&lt;title&gt; 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Blocuri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&lt;/title&gt;</a:t>
                      </a:r>
                      <a:endParaRPr lang="en-US" sz="11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&lt;/head&gt;</a:t>
                      </a:r>
                      <a:endParaRPr lang="en-US" sz="11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&lt;body&gt;</a:t>
                      </a:r>
                      <a:endParaRPr lang="en-US" sz="11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Prima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&lt;p&gt; 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generata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de un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(implicit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paragraful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este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stanga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).</a:t>
                      </a:r>
                      <a:endParaRPr lang="en-US" sz="11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&lt;p align="right"&gt; 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dreapta.Paragraf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dreapta.Paragraf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dreapta.Paragraf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dreapta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dreapta.Paragraf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dreapta.Paragraf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dreapta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1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&lt;p align="center"&gt; 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în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centru.Paragraf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în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centru.Paragraf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în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centru.Paragraf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în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centru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în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centru.Paragraf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în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centru.Paragraf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în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centru</a:t>
                      </a:r>
                      <a:r>
                        <a:rPr lang="en-US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1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body</a:t>
                      </a:r>
                      <a:r>
                        <a:rPr lang="ru-RU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1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</a:t>
                      </a:r>
                      <a:r>
                        <a:rPr lang="ru-RU" sz="11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html</a:t>
                      </a:r>
                      <a:r>
                        <a:rPr lang="ru-RU" sz="11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1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 l="1088" t="23215" r="53650" b="49256"/>
          <a:stretch>
            <a:fillRect/>
          </a:stretch>
        </p:blipFill>
        <p:spPr bwMode="auto">
          <a:xfrm>
            <a:off x="1922642" y="2822292"/>
            <a:ext cx="5298716" cy="181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>
                <a:lumMod val="62000"/>
                <a:lumOff val="38000"/>
              </a:srgbClr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424544" y="554615"/>
            <a:ext cx="7946570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50"/>
              </a:lnSpc>
            </a:pPr>
            <a:r>
              <a:rPr lang="en-US" sz="3200" b="1" dirty="0" err="1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Blocuri</a:t>
            </a:r>
            <a:r>
              <a:rPr lang="en-US" sz="3200" b="1" dirty="0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3200" b="1" dirty="0" err="1" smtClean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titlu</a:t>
            </a:r>
            <a:endParaRPr lang="en-US" sz="3200" b="1" dirty="0" smtClean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</a:pPr>
            <a:endParaRPr lang="en-US" sz="2800" b="1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650"/>
              </a:lnSpc>
            </a:pP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titlurile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headers )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capitole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pot fi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etichetelor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&lt;h1&gt;. &lt;h2&gt;, &lt;h3&gt;, &lt;h4&gt;, &lt;h5&gt;, &lt;h6&gt;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etichete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un bloc de text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nsotite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etichet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ncheiere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similar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etichete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align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alinierea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text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prestabilit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dreapta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Tag-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scrierea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aldine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&lt;h6&gt;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folose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caracterele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650"/>
              </a:lnSpc>
            </a:pPr>
            <a:endParaRPr lang="ru-RU" sz="16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56911"/>
              </p:ext>
            </p:extLst>
          </p:nvPr>
        </p:nvGraphicFramePr>
        <p:xfrm>
          <a:off x="174171" y="2325245"/>
          <a:ext cx="4397829" cy="2534476"/>
        </p:xfrm>
        <a:graphic>
          <a:graphicData uri="http://schemas.openxmlformats.org/drawingml/2006/table">
            <a:tbl>
              <a:tblPr/>
              <a:tblGrid>
                <a:gridCol w="19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8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&lt;html&gt;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&lt;head&gt;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&lt;title&gt; 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Blocuri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de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titlu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&lt;/title&gt;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&lt;/head&gt;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&lt;body&gt;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&lt;h1 align="center"&gt; 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Titlu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de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marime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1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aliniat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în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centru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 &lt;/h1&gt; 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&lt;h2 align="right"&gt; 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Titlu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de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marime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2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aliniat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la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dreapta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. &lt;/h2&gt; 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&lt;h4&gt; 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Titlu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de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marime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4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aliniat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la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stanga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 (implicit) &lt;/h4&gt; 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</a:t>
                      </a:r>
                      <a:r>
                        <a:rPr lang="ru-RU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body</a:t>
                      </a: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&lt;/</a:t>
                      </a:r>
                      <a:r>
                        <a:rPr lang="ru-RU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html</a:t>
                      </a: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/>
          <a:srcRect l="1156" t="28639" r="53296" b="51108"/>
          <a:stretch>
            <a:fillRect/>
          </a:stretch>
        </p:blipFill>
        <p:spPr bwMode="auto">
          <a:xfrm>
            <a:off x="4421526" y="2553754"/>
            <a:ext cx="4722474" cy="118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98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>
                <a:lumMod val="65000"/>
                <a:lumOff val="35000"/>
              </a:srgbClr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3" name="Прямоугольник 2"/>
          <p:cNvSpPr/>
          <p:nvPr/>
        </p:nvSpPr>
        <p:spPr>
          <a:xfrm>
            <a:off x="683171" y="1098868"/>
            <a:ext cx="7934047" cy="1097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0"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Culoarea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precizează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Culoarea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fondului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paginii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stabilește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i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al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ru-RU" sz="1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Următorul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realizează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pagină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fondul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94678"/>
              </p:ext>
            </p:extLst>
          </p:nvPr>
        </p:nvGraphicFramePr>
        <p:xfrm>
          <a:off x="576209" y="2620867"/>
          <a:ext cx="4841875" cy="1463040"/>
        </p:xfrm>
        <a:graphic>
          <a:graphicData uri="http://schemas.openxmlformats.org/drawingml/2006/table">
            <a:tbl>
              <a:tblPr/>
              <a:tblGrid>
                <a:gridCol w="225954">
                  <a:extLst>
                    <a:ext uri="{9D8B030D-6E8A-4147-A177-3AD203B41FA5}">
                      <a16:colId xmlns:a16="http://schemas.microsoft.com/office/drawing/2014/main" val="1445041589"/>
                    </a:ext>
                  </a:extLst>
                </a:gridCol>
                <a:gridCol w="4615921">
                  <a:extLst>
                    <a:ext uri="{9D8B030D-6E8A-4147-A177-3AD203B41FA5}">
                      <a16:colId xmlns:a16="http://schemas.microsoft.com/office/drawing/2014/main" val="1272029503"/>
                    </a:ext>
                  </a:extLst>
                </a:gridCol>
              </a:tblGrid>
              <a:tr h="1446107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2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12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&lt;html&gt;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&lt;title&gt;</a:t>
                      </a:r>
                      <a:r>
                        <a:rPr lang="en-US" sz="12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Aceasta</a:t>
                      </a:r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prima mea </a:t>
                      </a:r>
                      <a:r>
                        <a:rPr lang="en-US" sz="12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pagina</a:t>
                      </a:r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Web&lt;/title&gt;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&lt;body&gt;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Bine </a:t>
                      </a:r>
                      <a:r>
                        <a:rPr lang="en-US" sz="12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ati</a:t>
                      </a:r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venit</a:t>
                      </a:r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în</a:t>
                      </a:r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pagina</a:t>
                      </a:r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mea de Web!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09571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2884" t="-17204" r="2884" b="36237"/>
          <a:stretch/>
        </p:blipFill>
        <p:spPr>
          <a:xfrm>
            <a:off x="5553400" y="2480443"/>
            <a:ext cx="2915409" cy="13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735724" y="634875"/>
            <a:ext cx="7210097" cy="203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1" fontAlgn="base" latinLnBrk="0" hangingPunct="1">
              <a:lnSpc>
                <a:spcPts val="1650"/>
              </a:lnSpc>
              <a:buSzTx/>
              <a:buFont typeface="Arial"/>
              <a:buNone/>
              <a:tabLst>
                <a:tab pos="457200" algn="l"/>
              </a:tabLst>
            </a:pPr>
            <a:r>
              <a:rPr lang="ru-RU" sz="3200" b="1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Linii</a:t>
            </a:r>
            <a:r>
              <a:rPr lang="ru-RU" sz="3200" b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orizontale</a:t>
            </a:r>
            <a:endParaRPr lang="en-US" sz="3200" b="1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pot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orizontale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face cu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etichetei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&lt;hr&gt;.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orizontală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următorele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etichetei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&lt;hr&gt;: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alinierea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orizontală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posibile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 left " ," center "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" right 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alegerea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lungimii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alegerea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grosimii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noshade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definește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umbră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culorii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liniei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02970"/>
              </p:ext>
            </p:extLst>
          </p:nvPr>
        </p:nvGraphicFramePr>
        <p:xfrm>
          <a:off x="534167" y="2668765"/>
          <a:ext cx="4841874" cy="2196618"/>
        </p:xfrm>
        <a:graphic>
          <a:graphicData uri="http://schemas.openxmlformats.org/drawingml/2006/table">
            <a:tbl>
              <a:tblPr/>
              <a:tblGrid>
                <a:gridCol w="214513">
                  <a:extLst>
                    <a:ext uri="{9D8B030D-6E8A-4147-A177-3AD203B41FA5}">
                      <a16:colId xmlns:a16="http://schemas.microsoft.com/office/drawing/2014/main" val="4195020873"/>
                    </a:ext>
                  </a:extLst>
                </a:gridCol>
                <a:gridCol w="4627361">
                  <a:extLst>
                    <a:ext uri="{9D8B030D-6E8A-4147-A177-3AD203B41FA5}">
                      <a16:colId xmlns:a16="http://schemas.microsoft.com/office/drawing/2014/main" val="1377721727"/>
                    </a:ext>
                  </a:extLst>
                </a:gridCol>
              </a:tblGrid>
              <a:tr h="2196618">
                <a:tc>
                  <a:txBody>
                    <a:bodyPr/>
                    <a:lstStyle/>
                    <a:p>
                      <a:pPr algn="r" fontAlgn="base"/>
                      <a:r>
                        <a:rPr lang="ru-RU" sz="90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ru-RU" sz="90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&lt;html&gt;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&lt;title&gt; 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Linii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orizontale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&lt;/title&gt;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&lt;body&gt;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&lt;h1 align="center"&gt; 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Tipuri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linii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orizontale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&lt;/h1&gt; O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implicita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alinierea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stanga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latime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100%,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grosime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2 cu umbra. 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hr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Urmeaza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aliniata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în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centru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, de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latime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50%,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grosime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5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pixeli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,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fara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umbra.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hr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align="center" width="50%" size="5" 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noshade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 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Urmeaza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aliniata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dreapta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, de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latime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150 de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pixeli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grosime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12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pixeli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, de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culoare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rosie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90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hr</a:t>
                      </a:r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align="right" width="150" size="12" color="red"&gt;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90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27476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396" y="2258862"/>
            <a:ext cx="3543917" cy="16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575" y="900125"/>
            <a:ext cx="2020800" cy="3327600"/>
          </a:xfrm>
        </p:spPr>
        <p:txBody>
          <a:bodyPr/>
          <a:lstStyle/>
          <a:p>
            <a:pPr algn="ctr"/>
            <a:r>
              <a:rPr lang="en-US" sz="3200" b="1" dirty="0" err="1" smtClean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Blocuri</a:t>
            </a:r>
            <a:r>
              <a:rPr lang="en-US" sz="3200" b="1" dirty="0" smtClean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div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5862" y="641131"/>
            <a:ext cx="5404047" cy="4301259"/>
          </a:xfrm>
        </p:spPr>
        <p:txBody>
          <a:bodyPr/>
          <a:lstStyle/>
          <a:p>
            <a:pPr marL="114300" indent="0">
              <a:buSzPts val="1800"/>
              <a:buNone/>
            </a:pP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Modalitatea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eficienta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delimitare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formatare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unui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bloc de text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folosirea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delimitatorilor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&lt;div&gt;...&lt;/div&gt;. Un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parametru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foarte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foarte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util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stabilirea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caracteristicilor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unui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bloc &lt;div&gt; (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diviziune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)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align (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aliniere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). </a:t>
            </a:r>
            <a:b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Valorile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posibile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ale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acestui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parametru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sunt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en-US" sz="16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indent="0">
              <a:buClr>
                <a:schemeClr val="tx2">
                  <a:lumMod val="10000"/>
                </a:schemeClr>
              </a:buClr>
              <a:buSzPts val="18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left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" (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aliniere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stanga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);</a:t>
            </a:r>
            <a:endParaRPr lang="en-US" sz="16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indent="0">
              <a:buClrTx/>
              <a:buSzPts val="18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center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" (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aliniere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centrala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);</a:t>
            </a:r>
            <a:endParaRPr lang="en-US" sz="16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indent="0">
              <a:buClrTx/>
              <a:buSzPts val="1800"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right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" (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aliniere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dreapta</a:t>
            </a:r>
            <a:r>
              <a:rPr lang="ru-RU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).</a:t>
            </a:r>
            <a:endParaRPr lang="en-US" sz="1600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lvl="0" indent="0">
              <a:buSzPts val="1800"/>
              <a:buNone/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 bloc &lt;div&gt;...&lt;/div&gt; 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poate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include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subblocuri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acest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caz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,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alinierea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precizata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atributul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align al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blocului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are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efect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asupra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tuturor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subblocurilor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incluse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blocul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&lt;div&gt;; </a:t>
            </a:r>
            <a:b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 bloc &lt;div&gt;...&lt;/div&gt; 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admite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atributul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"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nowrap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" care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interzice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intreruperea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randurilor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catre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browser.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42803"/>
              </p:ext>
            </p:extLst>
          </p:nvPr>
        </p:nvGraphicFramePr>
        <p:xfrm>
          <a:off x="289766" y="252248"/>
          <a:ext cx="4969398" cy="3553460"/>
        </p:xfrm>
        <a:graphic>
          <a:graphicData uri="http://schemas.openxmlformats.org/drawingml/2006/table">
            <a:tbl>
              <a:tblPr/>
              <a:tblGrid>
                <a:gridCol w="22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1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6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7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8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9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10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11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12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13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14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15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16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17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18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5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19</a:t>
                      </a:r>
                      <a:endParaRPr lang="en-US" sz="1150" dirty="0">
                        <a:solidFill>
                          <a:schemeClr val="tx2">
                            <a:lumMod val="25000"/>
                          </a:schemeClr>
                        </a:solidFill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&lt;html&gt;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&lt;head&gt;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&lt;title&gt; 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Blocul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&lt;div&gt;&lt;/title&gt;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&lt;/head&gt;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&lt;body&gt;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Aceasta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este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o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normala.Urmatorul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bloc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este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la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dreapta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&lt;div align="right"&gt;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singura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linie.O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singura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linie.O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singura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linie.O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singura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.&lt;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br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singura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linie.O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singura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linie.O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singura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linie.O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singura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.&lt;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br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singura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linie.O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singura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linie.O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singura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linie.O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singura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linie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.&lt;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br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&lt;/div&gt;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&lt;div align="center"&gt;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Bloc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centru.Bloc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centru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.&lt;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br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Bloc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centru.Bloc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centru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.&lt;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br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Bloc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centru.Bloc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aliniat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centru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.&lt;</a:t>
                      </a:r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br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</a:t>
                      </a:r>
                      <a:r>
                        <a:rPr lang="ru-RU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div</a:t>
                      </a: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</a:t>
                      </a:r>
                      <a:r>
                        <a:rPr lang="ru-RU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body</a:t>
                      </a: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&lt;/</a:t>
                      </a:r>
                      <a:r>
                        <a:rPr lang="ru-RU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html</a:t>
                      </a:r>
                      <a:r>
                        <a:rPr lang="ru-RU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8" y="2985102"/>
            <a:ext cx="4715901" cy="18706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Culoarea</a:t>
            </a:r>
            <a:r>
              <a:rPr lang="ru-RU" sz="3200" b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u-RU" sz="3200" b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textului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2290" y="493986"/>
            <a:ext cx="5686994" cy="2648607"/>
          </a:xfrm>
        </p:spPr>
        <p:txBody>
          <a:bodyPr/>
          <a:lstStyle/>
          <a:p>
            <a:pPr marL="88900" indent="0">
              <a:buNone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face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intermediul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atributului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al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 text=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ru-RU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următorul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culoarea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roșie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06481"/>
              </p:ext>
            </p:extLst>
          </p:nvPr>
        </p:nvGraphicFramePr>
        <p:xfrm>
          <a:off x="3605048" y="2785240"/>
          <a:ext cx="2659117" cy="1454060"/>
        </p:xfrm>
        <a:graphic>
          <a:graphicData uri="http://schemas.openxmlformats.org/drawingml/2006/table">
            <a:tbl>
              <a:tblPr/>
              <a:tblGrid>
                <a:gridCol w="94247">
                  <a:extLst>
                    <a:ext uri="{9D8B030D-6E8A-4147-A177-3AD203B41FA5}">
                      <a16:colId xmlns:a16="http://schemas.microsoft.com/office/drawing/2014/main" val="330506945"/>
                    </a:ext>
                  </a:extLst>
                </a:gridCol>
                <a:gridCol w="2564870">
                  <a:extLst>
                    <a:ext uri="{9D8B030D-6E8A-4147-A177-3AD203B41FA5}">
                      <a16:colId xmlns:a16="http://schemas.microsoft.com/office/drawing/2014/main" val="1369168097"/>
                    </a:ext>
                  </a:extLst>
                </a:gridCol>
              </a:tblGrid>
              <a:tr h="1454060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&lt;html&gt;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&lt;title&gt;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culoare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textului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&lt;/title&gt;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&lt;body  text="red"&gt;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Un text de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culoare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rosie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93630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r="16085" b="36589"/>
          <a:stretch/>
        </p:blipFill>
        <p:spPr>
          <a:xfrm>
            <a:off x="6616527" y="2865230"/>
            <a:ext cx="2138407" cy="10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790B9">
                <a:lumMod val="62000"/>
                <a:lumOff val="38000"/>
              </a:srgbClr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4" name="Прямоугольник 3"/>
          <p:cNvSpPr/>
          <p:nvPr/>
        </p:nvSpPr>
        <p:spPr>
          <a:xfrm>
            <a:off x="977462" y="966952"/>
            <a:ext cx="6894786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650"/>
              </a:lnSpc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etichet</a:t>
            </a:r>
            <a:r>
              <a:rPr lang="ro-RO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atribute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etichetă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atribute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50"/>
              </a:lnSpc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eticheta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atribut1 = valoare1 atribut2 = valoare2 atribut3 = valoare3&gt;.</a:t>
            </a:r>
            <a:endParaRPr lang="ru-RU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650"/>
              </a:lnSpc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Următorul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prezintă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pagină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fondul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albastră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galbenă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948788"/>
              </p:ext>
            </p:extLst>
          </p:nvPr>
        </p:nvGraphicFramePr>
        <p:xfrm>
          <a:off x="744374" y="2355560"/>
          <a:ext cx="3680481" cy="1920240"/>
        </p:xfrm>
        <a:graphic>
          <a:graphicData uri="http://schemas.openxmlformats.org/drawingml/2006/table">
            <a:tbl>
              <a:tblPr/>
              <a:tblGrid>
                <a:gridCol w="130448">
                  <a:extLst>
                    <a:ext uri="{9D8B030D-6E8A-4147-A177-3AD203B41FA5}">
                      <a16:colId xmlns:a16="http://schemas.microsoft.com/office/drawing/2014/main" val="471774327"/>
                    </a:ext>
                  </a:extLst>
                </a:gridCol>
                <a:gridCol w="3550033">
                  <a:extLst>
                    <a:ext uri="{9D8B030D-6E8A-4147-A177-3AD203B41FA5}">
                      <a16:colId xmlns:a16="http://schemas.microsoft.com/office/drawing/2014/main" val="3792551835"/>
                    </a:ext>
                  </a:extLst>
                </a:gridCol>
              </a:tblGrid>
              <a:tr h="1098309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4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14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14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14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14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14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14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140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&lt;html&gt;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&lt;title&gt;</a:t>
                      </a:r>
                      <a:r>
                        <a:rPr lang="en-US" sz="14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atribute</a:t>
                      </a:r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multiple &lt;/title&gt;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&lt;body  </a:t>
                      </a:r>
                      <a:r>
                        <a:rPr lang="en-US" sz="14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bgcolor</a:t>
                      </a:r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="blue" text="yellow"&gt;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Fond de </a:t>
                      </a:r>
                      <a:r>
                        <a:rPr lang="en-US" sz="14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culoare</a:t>
                      </a:r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albastra</a:t>
                      </a:r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și</a:t>
                      </a:r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text de </a:t>
                      </a:r>
                      <a:r>
                        <a:rPr lang="en-US" sz="14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culoare</a:t>
                      </a:r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galbena</a:t>
                      </a:r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699547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750" b="37084"/>
          <a:stretch/>
        </p:blipFill>
        <p:spPr>
          <a:xfrm>
            <a:off x="4807547" y="2825304"/>
            <a:ext cx="3474605" cy="98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3" name="Прямоугольник 2"/>
          <p:cNvSpPr/>
          <p:nvPr/>
        </p:nvSpPr>
        <p:spPr>
          <a:xfrm>
            <a:off x="624486" y="787589"/>
            <a:ext cx="8130448" cy="3624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Textul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afișat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caracterizat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următoarele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atribute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Mărime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size),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color ), Font (style).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atribute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etichetei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basefont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.Este o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eticheta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singulara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delimitator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sfirșit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bloc).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basefont</a:t>
            </a:r>
            <a:r>
              <a:rPr lang="ru-RU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ru-RU" b="1" i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numar</a:t>
            </a:r>
            <a:r>
              <a:rPr lang="ru-RU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ru-RU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ru-RU" b="1" i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ru-RU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ru-RU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lang="ru-RU" b="1" i="1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ru-RU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ru-RU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i="1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numar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 1, 2, 3, 4, 5, 6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7; ( 1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fontul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fontul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mare);</a:t>
            </a:r>
            <a:endParaRPr lang="ru-RU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i="1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culoare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precizat</a:t>
            </a:r>
            <a:r>
              <a:rPr lang="ro-RO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construcție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RGB;</a:t>
            </a:r>
            <a:endParaRPr lang="ru-RU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i="1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 un font generic ca " serif ", " san serif ", " cursive ", " monospace ", "fantasy "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font specific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calculatorul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clientului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 " Times New Roman ", " Helvetica "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Arial ".Se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ro-RO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valoare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fonturi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separate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virgul</a:t>
            </a:r>
            <a:r>
              <a:rPr lang="ro-RO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Times New Roman, serif, monospace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ro-RO" dirty="0" smtClean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leftmargin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stabilește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stânga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ferestrei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stângă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conținutului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topmargin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stabilește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ferestrei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conținutului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1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98191"/>
              </p:ext>
            </p:extLst>
          </p:nvPr>
        </p:nvGraphicFramePr>
        <p:xfrm>
          <a:off x="1872868" y="837281"/>
          <a:ext cx="5150386" cy="1861851"/>
        </p:xfrm>
        <a:graphic>
          <a:graphicData uri="http://schemas.openxmlformats.org/drawingml/2006/table">
            <a:tbl>
              <a:tblPr/>
              <a:tblGrid>
                <a:gridCol w="182546">
                  <a:extLst>
                    <a:ext uri="{9D8B030D-6E8A-4147-A177-3AD203B41FA5}">
                      <a16:colId xmlns:a16="http://schemas.microsoft.com/office/drawing/2014/main" val="1908051318"/>
                    </a:ext>
                  </a:extLst>
                </a:gridCol>
                <a:gridCol w="4967840">
                  <a:extLst>
                    <a:ext uri="{9D8B030D-6E8A-4147-A177-3AD203B41FA5}">
                      <a16:colId xmlns:a16="http://schemas.microsoft.com/office/drawing/2014/main" val="3692629399"/>
                    </a:ext>
                  </a:extLst>
                </a:gridCol>
              </a:tblGrid>
              <a:tr h="1861851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&lt;html&gt;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&lt;title&gt;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Configurarea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textului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și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stabilirea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marginii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&lt;/title&gt;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&lt;body  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leftmargin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="100" 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topmargin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="50"&gt;</a:t>
                      </a:r>
                    </a:p>
                    <a:p>
                      <a:pPr algn="l" fontAlgn="base"/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Textul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are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atribute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implicite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 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basefont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 style="Arial" color="blue" size="6"&gt;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Textul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scris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fontul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"Arial",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culoare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albastru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și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marime</a:t>
                      </a:r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6.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910783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19851"/>
          <a:stretch/>
        </p:blipFill>
        <p:spPr>
          <a:xfrm>
            <a:off x="2622015" y="2937190"/>
            <a:ext cx="3283307" cy="14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247696" y="714703"/>
            <a:ext cx="5781587" cy="38683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buNone/>
            </a:pPr>
            <a:r>
              <a:rPr lang="ro-RO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300" dirty="0" err="1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 un bloc de text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apară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</a:t>
            </a:r>
            <a:r>
              <a:rPr lang="ro-RO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evidențiat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(cu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aldine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300" dirty="0" err="1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ntre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delimitatorii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&lt;b&gt;...&lt;/b&gt;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 b vine de la "bold" = </a:t>
            </a:r>
            <a:r>
              <a:rPr lang="ro-RO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300" dirty="0" err="1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ndrăzneț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o-RO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 un text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scris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o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unitate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decât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curente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300" dirty="0" err="1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delimitat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&lt;big&gt;...&lt;/big&gt;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o-RO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 un text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scris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mici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o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unitate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decât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curente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300" dirty="0" err="1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delimitat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&lt;small&gt;...&lt;/small&gt;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300" dirty="0" err="1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 un text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scris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cursive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300" dirty="0" err="1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delimitat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300" b="1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sz="1300" b="1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vine de la " italic ").</a:t>
            </a:r>
            <a:b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300" dirty="0" err="1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secvențe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text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aliniate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(sub-script)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exponent (super-script) ,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delimitate de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&lt;sub&gt;...&lt;/sub&gt;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&lt;sup&gt;...&lt;/sup&gt;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300" dirty="0" err="1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bloc de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subliniate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utilizează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&lt;u&gt;...&lt;/u</a:t>
            </a:r>
            <a:r>
              <a:rPr lang="en-US" sz="13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o-RO" sz="13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(u vine de la " underline ").</a:t>
            </a:r>
            <a:br>
              <a:rPr lang="en-US" sz="13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o-RO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Pentru a insera un bloc de caractere tăiate se utilizează etichetele 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3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strike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&gt;…&lt;</a:t>
            </a:r>
            <a:r>
              <a:rPr lang="en-US" sz="13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strike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300" dirty="0" err="1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13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&gt;…&lt;</a:t>
            </a:r>
            <a:r>
              <a:rPr lang="en-US" sz="13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3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.</a:t>
            </a:r>
          </a:p>
          <a:p>
            <a:pPr marL="114300" indent="0">
              <a:buNone/>
            </a:pPr>
            <a:r>
              <a:rPr lang="ro-RO" sz="1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200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exemplul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următor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etichetele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menționate</a:t>
            </a:r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anterior.</a:t>
            </a:r>
            <a:endParaRPr lang="en-US" sz="1200" dirty="0" smtClean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ru-RU" b="1" dirty="0" err="1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Stiluri</a:t>
            </a:r>
            <a:r>
              <a:rPr lang="ru-RU" b="1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u-RU" b="1" dirty="0" err="1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pentru</a:t>
            </a:r>
            <a:r>
              <a:rPr lang="ru-RU" b="1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u-RU" b="1" dirty="0" err="1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blocurile</a:t>
            </a:r>
            <a:r>
              <a:rPr lang="ru-RU" b="1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u-RU" b="1" dirty="0" err="1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de</a:t>
            </a:r>
            <a:r>
              <a:rPr lang="ru-RU" b="1" dirty="0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ru-RU" b="1" dirty="0" err="1">
                <a:solidFill>
                  <a:schemeClr val="tx2">
                    <a:lumMod val="25000"/>
                  </a:schemeClr>
                </a:solidFill>
                <a:latin typeface="Georgia" panose="02040502050405020303" pitchFamily="18" charset="0"/>
              </a:rPr>
              <a:t>text</a:t>
            </a:r>
            <a:endParaRPr lang="ru-RU" dirty="0">
              <a:solidFill>
                <a:schemeClr val="tx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46688"/>
              </p:ext>
            </p:extLst>
          </p:nvPr>
        </p:nvGraphicFramePr>
        <p:xfrm>
          <a:off x="242410" y="844994"/>
          <a:ext cx="4841874" cy="3326818"/>
        </p:xfrm>
        <a:graphic>
          <a:graphicData uri="http://schemas.openxmlformats.org/drawingml/2006/table">
            <a:tbl>
              <a:tblPr/>
              <a:tblGrid>
                <a:gridCol w="214513">
                  <a:extLst>
                    <a:ext uri="{9D8B030D-6E8A-4147-A177-3AD203B41FA5}">
                      <a16:colId xmlns:a16="http://schemas.microsoft.com/office/drawing/2014/main" val="327447837"/>
                    </a:ext>
                  </a:extLst>
                </a:gridCol>
                <a:gridCol w="4627361">
                  <a:extLst>
                    <a:ext uri="{9D8B030D-6E8A-4147-A177-3AD203B41FA5}">
                      <a16:colId xmlns:a16="http://schemas.microsoft.com/office/drawing/2014/main" val="3481133220"/>
                    </a:ext>
                  </a:extLst>
                </a:gridCol>
              </a:tblGrid>
              <a:tr h="3326818">
                <a:tc>
                  <a:txBody>
                    <a:bodyPr/>
                    <a:lstStyle/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r" fontAlgn="base"/>
                      <a:r>
                        <a:rPr lang="ru-RU" sz="1050" b="0" i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&lt;html&gt;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&lt;title&gt;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Stiluri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pentru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blocuri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text &lt;/title&gt;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&lt;body&gt;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&lt;b&gt;Text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scris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caractere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ingrosate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.&lt;/b&gt;&lt;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/&gt;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&lt;big&gt;Text cu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caractere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marite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 o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unitate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&lt;big&gt;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mai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mare&lt;big&gt;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și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mai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mare&lt;big&gt;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și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mai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mare.&lt;/big&gt;&lt;/big&gt;&lt;/big&gt;&lt;/big&gt;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&gt;&lt;small&gt;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Textul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scris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caractere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micsorate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 o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unitate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&lt;small&gt;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mai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mic.&lt;/small&gt;&lt;/small&gt;&lt;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&gt;Text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scris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cu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caractere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italice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.&lt;/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în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aceasta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&lt;sup&gt;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sus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&lt;/sup&gt;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superscript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iar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&lt;sub&gt;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jos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&lt;/sub&gt;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subscirpt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&lt;strike&gt;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Aceasta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în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intregime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sectionata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de o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orizontala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.&lt;/strike&gt; &lt;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în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aceasta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linie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urmatorul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cuvant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este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&lt;u&gt;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subliniat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&lt;/u&gt;,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iar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cuvantul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&lt;s&gt;strike&lt;/s&gt; </a:t>
                      </a:r>
                      <a:r>
                        <a:rPr lang="en-US" sz="1050" b="0" i="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sectoinat</a:t>
                      </a:r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1050" b="0" i="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00758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65" y="1427315"/>
            <a:ext cx="35623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1419</Words>
  <Application>Microsoft Office PowerPoint</Application>
  <PresentationFormat>Экран (16:9)</PresentationFormat>
  <Paragraphs>615</Paragraphs>
  <Slides>32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Symbol</vt:lpstr>
      <vt:lpstr>Times New Roman</vt:lpstr>
      <vt:lpstr>Tahoma</vt:lpstr>
      <vt:lpstr>Consolas</vt:lpstr>
      <vt:lpstr>Georgia</vt:lpstr>
      <vt:lpstr>Calibri</vt:lpstr>
      <vt:lpstr>Montserrat Light</vt:lpstr>
      <vt:lpstr>Montserrat ExtraBold</vt:lpstr>
      <vt:lpstr>Arial</vt:lpstr>
      <vt:lpstr>Juliet template</vt:lpstr>
      <vt:lpstr>Documente Web TEXTE  </vt:lpstr>
      <vt:lpstr>Culoarea de fond</vt:lpstr>
      <vt:lpstr>Презентация PowerPoint</vt:lpstr>
      <vt:lpstr>Culoarea textului </vt:lpstr>
      <vt:lpstr>Презентация PowerPoint</vt:lpstr>
      <vt:lpstr>Презентация PowerPoint</vt:lpstr>
      <vt:lpstr>Презентация PowerPoint</vt:lpstr>
      <vt:lpstr>Stiluri pentru blocurile de text</vt:lpstr>
      <vt:lpstr>Презентация PowerPoint</vt:lpstr>
      <vt:lpstr>Stiluri fizice și logice</vt:lpstr>
      <vt:lpstr>Презентация PowerPoint</vt:lpstr>
      <vt:lpstr>Презентация PowerPoint</vt:lpstr>
      <vt:lpstr>Презентация PowerPoint</vt:lpstr>
      <vt:lpstr>Презентация PowerPoint</vt:lpstr>
      <vt:lpstr>Comentarii</vt:lpstr>
      <vt:lpstr>Formatarea caracterelor   Organizarea textului</vt:lpstr>
      <vt:lpstr>Презентация PowerPoint</vt:lpstr>
      <vt:lpstr>Презентация PowerPoint</vt:lpstr>
      <vt:lpstr>Mărimea fontului</vt:lpstr>
      <vt:lpstr>Презентация PowerPoint</vt:lpstr>
      <vt:lpstr>Grosimea unui font </vt:lpstr>
      <vt:lpstr>Blocuri de text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Blocuri div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Documente Web TEXTE</dc:title>
  <dc:creator>Admin</dc:creator>
  <cp:lastModifiedBy>Пользователь Windows</cp:lastModifiedBy>
  <cp:revision>25</cp:revision>
  <dcterms:modified xsi:type="dcterms:W3CDTF">2020-03-08T17:31:42Z</dcterms:modified>
</cp:coreProperties>
</file>