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3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Field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companion for all 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1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Activities &amp; Key Resources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2171699"/>
            <a:ext cx="9601200" cy="38521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of the main activities that is crucial to further development is the non-intrusive collection of specific user data to help our application scale up or down depending on the needs that must be satisfied.</a:t>
            </a:r>
          </a:p>
          <a:p>
            <a:endParaRPr lang="en-US" dirty="0" smtClean="0"/>
          </a:p>
          <a:p>
            <a:r>
              <a:rPr lang="en-US" dirty="0" smtClean="0"/>
              <a:t>We are aware of our growth possibilities and in consequence we are actively searching for new talent to enlarge our team, which is by essence also our greatest resource.</a:t>
            </a:r>
            <a:endParaRPr lang="en-US" i="0" dirty="0"/>
          </a:p>
          <a:p>
            <a:endParaRPr lang="en-US" i="0" dirty="0" smtClean="0"/>
          </a:p>
          <a:p>
            <a:r>
              <a:rPr lang="en-US" dirty="0" smtClean="0"/>
              <a:t>To keep up with our ideology of letting things be simple and elegant, but also secure and reliable, we interact with key cloud resources to achieve every technological aspect.</a:t>
            </a:r>
            <a:endParaRPr lang="en-US" i="0" dirty="0" smtClean="0"/>
          </a:p>
        </p:txBody>
      </p:sp>
    </p:spTree>
    <p:extLst>
      <p:ext uri="{BB962C8B-B14F-4D97-AF65-F5344CB8AC3E}">
        <p14:creationId xmlns:p14="http://schemas.microsoft.com/office/powerpoint/2010/main" val="31738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Partners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946358"/>
          </a:xfrm>
        </p:spPr>
        <p:txBody>
          <a:bodyPr/>
          <a:lstStyle/>
          <a:p>
            <a:r>
              <a:rPr lang="en-US" dirty="0" smtClean="0"/>
              <a:t>Cooperation is the key to serve mutual interests and greatly increases the likelihood of us achieving our goals and amplifying our reach.</a:t>
            </a:r>
          </a:p>
          <a:p>
            <a:endParaRPr lang="en-US" dirty="0"/>
          </a:p>
          <a:p>
            <a:r>
              <a:rPr lang="en-US" dirty="0" smtClean="0"/>
              <a:t>Partnerships between tech companies have a long history and following the example of </a:t>
            </a:r>
            <a:r>
              <a:rPr lang="en-US" i="1" dirty="0" smtClean="0"/>
              <a:t>Netflix</a:t>
            </a:r>
            <a:r>
              <a:rPr lang="en-US" dirty="0" smtClean="0"/>
              <a:t> and other industry giants we have invested in a contract with Amazon designed to facilitate the usage of cloud specific resources provided by their Web Services platform.</a:t>
            </a:r>
          </a:p>
          <a:p>
            <a:endParaRPr lang="en-US" dirty="0" smtClean="0"/>
          </a:p>
          <a:p>
            <a:r>
              <a:rPr lang="en-US" dirty="0" smtClean="0"/>
              <a:t>Any application is built with specific definitions, protocols and tools. API services provided by Google come in helpful when tackling the issues that we aim to resolve.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 &amp; Revenue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2171699"/>
            <a:ext cx="9601200" cy="4116806"/>
          </a:xfrm>
        </p:spPr>
        <p:txBody>
          <a:bodyPr>
            <a:normAutofit/>
          </a:bodyPr>
          <a:lstStyle/>
          <a:p>
            <a:r>
              <a:rPr lang="en-US" dirty="0" smtClean="0"/>
              <a:t>Nothing comes cheap and it shouldn’t. Our partnerships are governed by contract and the usage of external services are a cost for which we take full responsibility. In consequence, all the cloud services that we use are covered by us. </a:t>
            </a:r>
          </a:p>
          <a:p>
            <a:endParaRPr lang="en-US" dirty="0" smtClean="0"/>
          </a:p>
          <a:p>
            <a:r>
              <a:rPr lang="en-US" i="0" dirty="0" smtClean="0"/>
              <a:t>We are fully accountable for the well being of our employees and thus part of our costs are due to honest and fair payments.</a:t>
            </a:r>
            <a:endParaRPr lang="en-US" i="0" dirty="0"/>
          </a:p>
          <a:p>
            <a:endParaRPr lang="en-US" i="0" dirty="0" smtClean="0"/>
          </a:p>
          <a:p>
            <a:r>
              <a:rPr lang="en-US" dirty="0" smtClean="0"/>
              <a:t>Revenue is obviously an important part that we must consider. For this matter the solutions we devised are monthly and medium/long term subscriptions. We also generate an important part of our revenue from providing specific technical services to customers that demand them.</a:t>
            </a:r>
            <a:endParaRPr lang="en-US" i="0" dirty="0" smtClean="0"/>
          </a:p>
        </p:txBody>
      </p:sp>
    </p:spTree>
    <p:extLst>
      <p:ext uri="{BB962C8B-B14F-4D97-AF65-F5344CB8AC3E}">
        <p14:creationId xmlns:p14="http://schemas.microsoft.com/office/powerpoint/2010/main" val="3044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 &amp; Revenue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2171699"/>
            <a:ext cx="9601200" cy="4116806"/>
          </a:xfrm>
        </p:spPr>
        <p:txBody>
          <a:bodyPr>
            <a:normAutofit/>
          </a:bodyPr>
          <a:lstStyle/>
          <a:p>
            <a:r>
              <a:rPr lang="en-US" dirty="0" smtClean="0"/>
              <a:t>Nothing comes cheap and it shouldn’t. Our partnerships are governed by contract and the usage of external services are a cost for which we take full responsibility. In consequence, all the cloud services that we use are covered by us. </a:t>
            </a:r>
          </a:p>
          <a:p>
            <a:endParaRPr lang="en-US" dirty="0" smtClean="0"/>
          </a:p>
          <a:p>
            <a:r>
              <a:rPr lang="en-US" i="0" dirty="0" smtClean="0"/>
              <a:t>We are fully accountable for the well being of our employees and thus part of our costs are due to honest and fair payments.</a:t>
            </a:r>
            <a:endParaRPr lang="en-US" i="0" dirty="0"/>
          </a:p>
          <a:p>
            <a:endParaRPr lang="en-US" i="0" dirty="0" smtClean="0"/>
          </a:p>
          <a:p>
            <a:r>
              <a:rPr lang="en-US" dirty="0" smtClean="0"/>
              <a:t>Revenue is obviously an important part that we must consider. For this matter the solutions we devised are monthly and medium/long term subscriptions. We also generate an important part of our revenue from providing specific technical services to customers that demand them.</a:t>
            </a:r>
            <a:endParaRPr lang="en-US" i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i="1" dirty="0" smtClean="0"/>
              <a:t>Field Work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business companion for managers and individuals that ensures the best control, supervision and handling of human resources needed in certain fields of work.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tool for correctly and efficiently assigning multiple tasks to different teams based on their skill sets and on the availability of certain resources.</a:t>
            </a:r>
          </a:p>
          <a:p>
            <a:endParaRPr lang="en-US" dirty="0" smtClean="0"/>
          </a:p>
          <a:p>
            <a:r>
              <a:rPr lang="en-US" dirty="0" smtClean="0"/>
              <a:t>An instrument that provides meaningful data and correlation to help speed up any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8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158" y="2883568"/>
            <a:ext cx="6208295" cy="1568115"/>
          </a:xfrm>
        </p:spPr>
        <p:txBody>
          <a:bodyPr/>
          <a:lstStyle/>
          <a:p>
            <a:r>
              <a:rPr lang="en-US" dirty="0" smtClean="0"/>
              <a:t>Business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5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Oval 4"/>
          <p:cNvSpPr/>
          <p:nvPr/>
        </p:nvSpPr>
        <p:spPr>
          <a:xfrm>
            <a:off x="10026316" y="947487"/>
            <a:ext cx="1792705" cy="962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Construction companies</a:t>
            </a:r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10026317" y="2947738"/>
            <a:ext cx="1792704" cy="962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Shipping companies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45768" y="685800"/>
            <a:ext cx="170046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Efficient management of human resources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5237747" y="2033338"/>
            <a:ext cx="170046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Centralized data collection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5237746" y="3380876"/>
            <a:ext cx="170046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Business versatility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7989970" y="3453064"/>
            <a:ext cx="9926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 platform</a:t>
            </a:r>
            <a:endParaRPr lang="en-US" dirty="0"/>
          </a:p>
        </p:txBody>
      </p:sp>
      <p:sp>
        <p:nvSpPr>
          <p:cNvPr id="13" name="Round Diagonal Corner Rectangle 12"/>
          <p:cNvSpPr/>
          <p:nvPr/>
        </p:nvSpPr>
        <p:spPr>
          <a:xfrm>
            <a:off x="7743322" y="657728"/>
            <a:ext cx="1485900" cy="6096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 based interaction</a:t>
            </a:r>
            <a:endParaRPr lang="en-US" dirty="0"/>
          </a:p>
        </p:txBody>
      </p:sp>
      <p:sp>
        <p:nvSpPr>
          <p:cNvPr id="14" name="Round Single Corner Rectangle 13"/>
          <p:cNvSpPr/>
          <p:nvPr/>
        </p:nvSpPr>
        <p:spPr>
          <a:xfrm>
            <a:off x="7834563" y="1491917"/>
            <a:ext cx="1303420" cy="875296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24/7 support line call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249401" y="5504452"/>
            <a:ext cx="17405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monthly subscriptions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065166" y="5504452"/>
            <a:ext cx="183481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medium and long term contracts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9975179" y="5504452"/>
            <a:ext cx="151597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personalized services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494547" y="685800"/>
            <a:ext cx="2285999" cy="55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ongoing learning about users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494547" y="1384635"/>
            <a:ext cx="22859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 of new techniques to tackle specific problems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494547" y="2915654"/>
            <a:ext cx="1780671" cy="930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resources</a:t>
            </a:r>
            <a:endParaRPr lang="en-US" dirty="0"/>
          </a:p>
        </p:txBody>
      </p:sp>
      <p:sp>
        <p:nvSpPr>
          <p:cNvPr id="23" name="Flowchart: Alternate Process 22"/>
          <p:cNvSpPr/>
          <p:nvPr/>
        </p:nvSpPr>
        <p:spPr>
          <a:xfrm>
            <a:off x="2494547" y="4061140"/>
            <a:ext cx="2285998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 assets</a:t>
            </a:r>
            <a:endParaRPr lang="en-US" dirty="0"/>
          </a:p>
        </p:txBody>
      </p:sp>
      <p:sp>
        <p:nvSpPr>
          <p:cNvPr id="24" name="Flowchart: Alternate Process 23"/>
          <p:cNvSpPr/>
          <p:nvPr/>
        </p:nvSpPr>
        <p:spPr>
          <a:xfrm>
            <a:off x="257674" y="1241009"/>
            <a:ext cx="1979197" cy="869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Amazon Web-Services</a:t>
            </a:r>
            <a:endParaRPr lang="en-US" sz="1400" dirty="0"/>
          </a:p>
        </p:txBody>
      </p:sp>
      <p:sp>
        <p:nvSpPr>
          <p:cNvPr id="25" name="Flowchart: Alternate Process 24"/>
          <p:cNvSpPr/>
          <p:nvPr/>
        </p:nvSpPr>
        <p:spPr>
          <a:xfrm>
            <a:off x="257675" y="2947987"/>
            <a:ext cx="1979197" cy="869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Google Services</a:t>
            </a:r>
            <a:endParaRPr lang="en-US" sz="1400" dirty="0"/>
          </a:p>
        </p:txBody>
      </p:sp>
      <p:sp>
        <p:nvSpPr>
          <p:cNvPr id="28" name="Round Single Corner Rectangle 27"/>
          <p:cNvSpPr/>
          <p:nvPr/>
        </p:nvSpPr>
        <p:spPr>
          <a:xfrm>
            <a:off x="393531" y="5504452"/>
            <a:ext cx="1707481" cy="9144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Service cost</a:t>
            </a:r>
            <a:endParaRPr lang="en-US" dirty="0"/>
          </a:p>
        </p:txBody>
      </p:sp>
      <p:sp>
        <p:nvSpPr>
          <p:cNvPr id="29" name="Round Single Corner Rectangle 28"/>
          <p:cNvSpPr/>
          <p:nvPr/>
        </p:nvSpPr>
        <p:spPr>
          <a:xfrm>
            <a:off x="2895600" y="5504452"/>
            <a:ext cx="1515980" cy="9144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Salary based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segments</a:t>
            </a:r>
            <a:br>
              <a:rPr lang="en-US" dirty="0" smtClean="0"/>
            </a:br>
            <a:r>
              <a:rPr lang="en-US" sz="2400" i="1" dirty="0" smtClean="0"/>
              <a:t>(Segment dimensions)</a:t>
            </a:r>
            <a:endParaRPr lang="en-US" sz="2400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Construction and engineering companies working on high profile projects such as </a:t>
            </a:r>
            <a:r>
              <a:rPr lang="en-US" i="1" dirty="0" smtClean="0"/>
              <a:t>Bechtel</a:t>
            </a:r>
            <a:r>
              <a:rPr lang="en-US" dirty="0" smtClean="0"/>
              <a:t> or </a:t>
            </a:r>
            <a:r>
              <a:rPr lang="en-US" i="1" dirty="0" err="1" smtClean="0"/>
              <a:t>Grupo</a:t>
            </a:r>
            <a:r>
              <a:rPr lang="en-US" i="1" dirty="0" smtClean="0"/>
              <a:t> ACS, </a:t>
            </a:r>
            <a:r>
              <a:rPr lang="en-US" dirty="0" smtClean="0"/>
              <a:t>currently deploying large scale dams.</a:t>
            </a:r>
          </a:p>
          <a:p>
            <a:r>
              <a:rPr lang="en-US" dirty="0" smtClean="0"/>
              <a:t>Multinationals that operate in the commercial, residential and infrastructure sectors such as </a:t>
            </a:r>
            <a:r>
              <a:rPr lang="en-US" i="1" dirty="0" err="1" smtClean="0"/>
              <a:t>Skansa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Courier companies that provide services on a global scale such as </a:t>
            </a:r>
            <a:r>
              <a:rPr lang="en-US" i="1" dirty="0" smtClean="0"/>
              <a:t>DHL Express</a:t>
            </a:r>
            <a:r>
              <a:rPr lang="en-US" dirty="0" smtClean="0"/>
              <a:t> or </a:t>
            </a:r>
            <a:r>
              <a:rPr lang="en-US" i="1" dirty="0" smtClean="0"/>
              <a:t>FedEx Corporation </a:t>
            </a:r>
            <a:r>
              <a:rPr lang="en-US" dirty="0" smtClean="0"/>
              <a:t>for which the logistic aspects are crucial.</a:t>
            </a:r>
            <a:endParaRPr lang="en-US" i="1" dirty="0"/>
          </a:p>
          <a:p>
            <a:r>
              <a:rPr lang="en-US" dirty="0" smtClean="0"/>
              <a:t>National or local delivery companies that rely on speed and the best customer service such as </a:t>
            </a:r>
            <a:r>
              <a:rPr lang="en-US" i="1" dirty="0" smtClean="0"/>
              <a:t>FAN </a:t>
            </a:r>
            <a:r>
              <a:rPr lang="en-US" i="1" dirty="0" err="1" smtClean="0"/>
              <a:t>Curier</a:t>
            </a:r>
            <a:r>
              <a:rPr lang="en-US" i="1" dirty="0" smtClean="0"/>
              <a:t> </a:t>
            </a:r>
            <a:r>
              <a:rPr lang="en-US" dirty="0" smtClean="0"/>
              <a:t>or </a:t>
            </a:r>
            <a:r>
              <a:rPr lang="en-US" i="1" dirty="0" smtClean="0"/>
              <a:t>Urgent </a:t>
            </a:r>
            <a:r>
              <a:rPr lang="en-US" i="1" dirty="0" err="1" smtClean="0"/>
              <a:t>Cargus</a:t>
            </a:r>
            <a:r>
              <a:rPr lang="en-US" i="1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39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segments</a:t>
            </a:r>
            <a:br>
              <a:rPr lang="en-US" dirty="0"/>
            </a:br>
            <a:r>
              <a:rPr lang="en-US" sz="2400" i="1" dirty="0"/>
              <a:t>(Segment </a:t>
            </a:r>
            <a:r>
              <a:rPr lang="en-US" sz="2400" i="1" dirty="0" smtClean="0"/>
              <a:t>composition)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Construction segment</a:t>
            </a:r>
            <a:r>
              <a:rPr lang="en-US" i="1" dirty="0" smtClean="0"/>
              <a:t> Personas</a:t>
            </a:r>
            <a:r>
              <a:rPr lang="en-US" dirty="0" smtClean="0"/>
              <a:t>:</a:t>
            </a:r>
          </a:p>
          <a:p>
            <a:pPr lvl="1"/>
            <a:r>
              <a:rPr lang="en-US" i="0" dirty="0" smtClean="0"/>
              <a:t>Administrative Officers, Architects, Designers, Construction Managers</a:t>
            </a:r>
          </a:p>
          <a:p>
            <a:pPr lvl="1"/>
            <a:r>
              <a:rPr lang="en-US" i="0" dirty="0" smtClean="0"/>
              <a:t>Communications Engineers, Electrical Supervisors</a:t>
            </a:r>
          </a:p>
          <a:p>
            <a:pPr lvl="1"/>
            <a:r>
              <a:rPr lang="en-US" i="0" dirty="0" smtClean="0"/>
              <a:t>Technicians, Electricians</a:t>
            </a:r>
          </a:p>
          <a:p>
            <a:pPr lvl="1"/>
            <a:r>
              <a:rPr lang="en-US" i="0" dirty="0" smtClean="0"/>
              <a:t>Masons, Painters, Carpenters, Plumbers, Welders</a:t>
            </a:r>
            <a:endParaRPr lang="en-US" i="0" dirty="0"/>
          </a:p>
          <a:p>
            <a:r>
              <a:rPr lang="en-US" i="0" dirty="0" smtClean="0"/>
              <a:t>Delivery segment </a:t>
            </a:r>
            <a:r>
              <a:rPr lang="en-US" i="1" dirty="0" smtClean="0"/>
              <a:t>Personas</a:t>
            </a:r>
            <a:r>
              <a:rPr lang="en-US" dirty="0" smtClean="0"/>
              <a:t>:</a:t>
            </a:r>
          </a:p>
          <a:p>
            <a:pPr lvl="1"/>
            <a:r>
              <a:rPr lang="en-US" i="0" dirty="0" smtClean="0"/>
              <a:t>Logistics Managers</a:t>
            </a:r>
          </a:p>
          <a:p>
            <a:pPr lvl="1"/>
            <a:r>
              <a:rPr lang="en-US" i="0" dirty="0" smtClean="0"/>
              <a:t>Customs/Purchasing/Warehouse/Trading Supervisors</a:t>
            </a:r>
          </a:p>
          <a:p>
            <a:pPr lvl="1"/>
            <a:r>
              <a:rPr lang="en-US" i="0" dirty="0" smtClean="0"/>
              <a:t>Delivery Recruits</a:t>
            </a:r>
          </a:p>
          <a:p>
            <a:pPr lvl="1"/>
            <a:endParaRPr lang="en-US" i="0" dirty="0"/>
          </a:p>
          <a:p>
            <a:pPr lvl="1"/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70890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segments</a:t>
            </a:r>
            <a:br>
              <a:rPr lang="en-US" dirty="0"/>
            </a:br>
            <a:r>
              <a:rPr lang="en-US" sz="2400" i="1" dirty="0" smtClean="0"/>
              <a:t>(Problems and Needs)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r>
              <a:rPr lang="en-US" dirty="0" smtClean="0"/>
              <a:t>Problems:</a:t>
            </a:r>
          </a:p>
          <a:p>
            <a:pPr lvl="1"/>
            <a:r>
              <a:rPr lang="en-US" i="0" dirty="0" smtClean="0"/>
              <a:t>Stagnant productivity levels.</a:t>
            </a:r>
          </a:p>
          <a:p>
            <a:pPr lvl="1"/>
            <a:r>
              <a:rPr lang="en-US" i="0" dirty="0" smtClean="0"/>
              <a:t>Labor shortages in certain areas.</a:t>
            </a:r>
          </a:p>
          <a:p>
            <a:pPr lvl="1"/>
            <a:r>
              <a:rPr lang="en-US" i="0" dirty="0" smtClean="0"/>
              <a:t>Resource efficiency.</a:t>
            </a:r>
          </a:p>
          <a:p>
            <a:r>
              <a:rPr lang="en-US" i="0" dirty="0" smtClean="0"/>
              <a:t>Needs</a:t>
            </a:r>
            <a:r>
              <a:rPr lang="en-US" dirty="0" smtClean="0"/>
              <a:t>:</a:t>
            </a:r>
          </a:p>
          <a:p>
            <a:pPr lvl="1"/>
            <a:r>
              <a:rPr lang="en-US" i="0" dirty="0" smtClean="0"/>
              <a:t>Centralized data collection entity.</a:t>
            </a:r>
          </a:p>
          <a:p>
            <a:pPr lvl="1"/>
            <a:r>
              <a:rPr lang="en-US" i="0" dirty="0" smtClean="0"/>
              <a:t>Proper administration of physical resources.</a:t>
            </a:r>
          </a:p>
          <a:p>
            <a:pPr lvl="1"/>
            <a:r>
              <a:rPr lang="en-US" i="0" dirty="0" smtClean="0"/>
              <a:t>Better management of human resources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416318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Propositions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r>
              <a:rPr lang="en-US" dirty="0" smtClean="0"/>
              <a:t>Some problems in our customer segments are effectively targeted by the </a:t>
            </a:r>
            <a:r>
              <a:rPr lang="en-US" i="1" dirty="0" smtClean="0"/>
              <a:t>Field Work</a:t>
            </a:r>
            <a:r>
              <a:rPr lang="en-US" dirty="0" smtClean="0"/>
              <a:t> application. We propose a centralized utility that provides data collection from your teams out in the field in order to better understand their </a:t>
            </a:r>
            <a:r>
              <a:rPr lang="en-US" b="1" i="1" dirty="0" smtClean="0"/>
              <a:t>productivity levels</a:t>
            </a:r>
            <a:r>
              <a:rPr lang="en-US" i="1" dirty="0"/>
              <a:t> </a:t>
            </a:r>
            <a:r>
              <a:rPr lang="en-US" dirty="0" smtClean="0"/>
              <a:t>and if there is a need to invest in certain areas.</a:t>
            </a:r>
          </a:p>
          <a:p>
            <a:endParaRPr lang="en-US" dirty="0"/>
          </a:p>
          <a:p>
            <a:r>
              <a:rPr lang="en-US" i="0" dirty="0" smtClean="0"/>
              <a:t>The application understands the need to </a:t>
            </a:r>
            <a:r>
              <a:rPr lang="en-US" b="1" i="1" dirty="0" smtClean="0"/>
              <a:t>efficiently </a:t>
            </a:r>
            <a:r>
              <a:rPr lang="en-US" dirty="0" smtClean="0"/>
              <a:t>tackle human </a:t>
            </a:r>
            <a:r>
              <a:rPr lang="en-US" b="1" i="1" dirty="0" smtClean="0"/>
              <a:t>resource</a:t>
            </a:r>
            <a:r>
              <a:rPr lang="en-US" i="1" dirty="0" smtClean="0"/>
              <a:t> </a:t>
            </a:r>
            <a:r>
              <a:rPr lang="en-US" dirty="0" smtClean="0"/>
              <a:t>needs and provides an array of options to deploy materials and tasks wherever and whenever needed.</a:t>
            </a:r>
          </a:p>
          <a:p>
            <a:endParaRPr lang="en-US" i="0" dirty="0"/>
          </a:p>
          <a:p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7172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Relationships &amp; Channels 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r>
              <a:rPr lang="en-US" dirty="0" smtClean="0"/>
              <a:t>The relationship between our company and our current and potential customers is crucial to us. We believe in a more personal approach and thus provide a support line that is available 24/7 for any issues that may arise. </a:t>
            </a:r>
          </a:p>
          <a:p>
            <a:endParaRPr lang="en-US" dirty="0" smtClean="0"/>
          </a:p>
          <a:p>
            <a:r>
              <a:rPr lang="en-US" i="0" dirty="0" smtClean="0"/>
              <a:t>Email interaction is also available if preferred by certain customers and </a:t>
            </a:r>
            <a:r>
              <a:rPr lang="en-US" dirty="0" smtClean="0"/>
              <a:t>it is also publicly available for any questions regarding </a:t>
            </a:r>
            <a:r>
              <a:rPr lang="en-US" i="1" dirty="0" smtClean="0"/>
              <a:t>Field Work</a:t>
            </a:r>
            <a:r>
              <a:rPr lang="en-US" dirty="0" smtClean="0"/>
              <a:t> in general.</a:t>
            </a:r>
            <a:endParaRPr lang="en-US" i="0" dirty="0"/>
          </a:p>
          <a:p>
            <a:endParaRPr lang="en-US" i="0" dirty="0" smtClean="0"/>
          </a:p>
          <a:p>
            <a:r>
              <a:rPr lang="en-US" dirty="0" smtClean="0"/>
              <a:t>Simplicity is one of the goals of this product and so the main channel for interacting with it and achieving this simplicity is purely web based.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37043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1074</TotalTime>
  <Words>871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Field work</vt:lpstr>
      <vt:lpstr>What is Field Work?</vt:lpstr>
      <vt:lpstr>Business Model</vt:lpstr>
      <vt:lpstr>PowerPoint Presentation</vt:lpstr>
      <vt:lpstr>Customer segments (Segment dimensions)</vt:lpstr>
      <vt:lpstr>Customer segments (Segment composition)</vt:lpstr>
      <vt:lpstr>Customer segments (Problems and Needs)</vt:lpstr>
      <vt:lpstr>Value Propositions</vt:lpstr>
      <vt:lpstr>Customer Relationships &amp; Channels </vt:lpstr>
      <vt:lpstr>Key Activities &amp; Key Resources</vt:lpstr>
      <vt:lpstr>Key Partners</vt:lpstr>
      <vt:lpstr>Costs &amp; Revenue</vt:lpstr>
      <vt:lpstr>Costs &amp; Revenue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 work</dc:title>
  <dc:creator>Dragos AIOANEI</dc:creator>
  <cp:lastModifiedBy>Dragos AIOANEI</cp:lastModifiedBy>
  <cp:revision>29</cp:revision>
  <dcterms:created xsi:type="dcterms:W3CDTF">2018-05-30T16:35:18Z</dcterms:created>
  <dcterms:modified xsi:type="dcterms:W3CDTF">2018-05-31T10:30:57Z</dcterms:modified>
</cp:coreProperties>
</file>