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57" r:id="rId7"/>
    <p:sldId id="259" r:id="rId8"/>
    <p:sldId id="264" r:id="rId9"/>
    <p:sldId id="265" r:id="rId10"/>
    <p:sldId id="267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vid Valderrama Corredor" initials="IC" lastIdx="1" clrIdx="0">
    <p:extLst>
      <p:ext uri="{19B8F6BF-5375-455C-9EA6-DF929625EA0E}">
        <p15:presenceInfo xmlns:p15="http://schemas.microsoft.com/office/powerpoint/2012/main" userId="S::ivandavid1004@javerianacali.edu.co::0fc7c9bc-bd93-40c2-854f-a1354d772f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75D44-5BD2-B956-8231-ACEA4D73CE1B}" v="16" dt="2019-08-05T07:17:25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Los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juegos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ayudan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lograr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un mayor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compromiso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de los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empleados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través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de</a:t>
          </a:r>
          <a:r>
            <a:rPr lang="e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: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46CB702A-5D65-4061-90B6-2CB2439FD213}">
      <dgm:prSet/>
      <dgm:spPr/>
      <dgm:t>
        <a:bodyPr/>
        <a:lstStyle/>
        <a:p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Aclaración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inherente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los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objetivos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y las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reglas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de los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juegos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,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eliminando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la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ambigüedad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e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incertidumbre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en los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procedimientos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de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trabajo</a:t>
          </a:r>
          <a:endParaRPr lang="es" sz="3000" dirty="0">
            <a:effectLst>
              <a:glow rad="152400">
                <a:schemeClr val="bg1">
                  <a:alpha val="19000"/>
                </a:schemeClr>
              </a:glow>
            </a:effectLst>
            <a:latin typeface="Gill Sans MT"/>
          </a:endParaRPr>
        </a:p>
      </dgm:t>
    </dgm:pt>
    <dgm:pt modelId="{601E60C6-5AB9-40B2-82AF-A2EC83670A69}" type="parTrans" cxnId="{E6DE1DB8-E6CA-4EF1-B9C2-EC6E09CF815B}">
      <dgm:prSet/>
      <dgm:spPr/>
    </dgm:pt>
    <dgm:pt modelId="{62485FC6-F051-49D8-B145-F114CC956B9D}" type="sibTrans" cxnId="{E6DE1DB8-E6CA-4EF1-B9C2-EC6E09CF815B}">
      <dgm:prSet/>
      <dgm:spPr/>
    </dgm:pt>
    <dgm:pt modelId="{8F8689F1-4360-4865-939B-E5DEBF9C6B27}">
      <dgm:prSet/>
      <dgm:spPr/>
      <dgm:t>
        <a:bodyPr/>
        <a:lstStyle/>
        <a:p>
          <a:r>
            <a:rPr lang="e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Acelerar los ciclos de evaluación del desempeño, lo que hace que los empleados se adapten más rápido a los cambios necesarios en la organización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.</a:t>
          </a:r>
          <a:endParaRPr lang="es" sz="3000" dirty="0">
            <a:effectLst>
              <a:glow rad="152400">
                <a:schemeClr val="bg1">
                  <a:alpha val="19000"/>
                </a:schemeClr>
              </a:glow>
            </a:effectLst>
            <a:latin typeface="Gill Sans MT"/>
          </a:endParaRPr>
        </a:p>
      </dgm:t>
    </dgm:pt>
    <dgm:pt modelId="{50466293-98FB-432E-B747-AB10FE290DBB}" type="parTrans" cxnId="{4DAE4DBF-5868-47CC-9C51-6911EBAC506C}">
      <dgm:prSet/>
      <dgm:spPr/>
    </dgm:pt>
    <dgm:pt modelId="{D0EF176B-E3CC-4D1D-89B3-107B0F305E83}" type="sibTrans" cxnId="{4DAE4DBF-5868-47CC-9C51-6911EBAC506C}">
      <dgm:prSet/>
      <dgm:spPr/>
    </dgm:pt>
    <dgm:pt modelId="{DDE987E2-A96F-4C11-A449-C513F9AFEB0A}">
      <dgm:prSet/>
      <dgm:spPr/>
      <dgm:t>
        <a:bodyPr/>
        <a:lstStyle/>
        <a:p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Presentando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una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narrativa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más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persuasiva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para las tareas realizadas,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mientras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genera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más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compromiso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.</a:t>
          </a:r>
          <a:endParaRPr lang="es" sz="3000" dirty="0">
            <a:effectLst>
              <a:glow rad="152400">
                <a:schemeClr val="bg1">
                  <a:alpha val="19000"/>
                </a:schemeClr>
              </a:glow>
            </a:effectLst>
            <a:latin typeface="Gill Sans MT"/>
          </a:endParaRPr>
        </a:p>
      </dgm:t>
    </dgm:pt>
    <dgm:pt modelId="{77379886-590A-413C-B36B-1A4A5913C3DB}" type="parTrans" cxnId="{6C3E57D2-A33A-4879-BACB-CAE343FD6D37}">
      <dgm:prSet/>
      <dgm:spPr/>
    </dgm:pt>
    <dgm:pt modelId="{ADEEB18B-57DE-4E23-BD17-EC725A49DE89}" type="sibTrans" cxnId="{6C3E57D2-A33A-4879-BACB-CAE343FD6D37}">
      <dgm:prSet/>
      <dgm:spPr/>
    </dgm:pt>
    <dgm:pt modelId="{740D6E2D-5A57-494D-8B41-1CEC387DAD59}">
      <dgm:prSet/>
      <dgm:spPr/>
      <dgm:t>
        <a:bodyPr/>
        <a:lstStyle/>
        <a:p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Desglosando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las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tareas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grandes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en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tareas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más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cortas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que se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pueden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lograr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corto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plazo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,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manteniendo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empleados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comprometidos</a:t>
          </a:r>
          <a:r>
            <a:rPr lang="en-U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lo largo del </a:t>
          </a:r>
          <a:r>
            <a:rPr lang="en-US" sz="30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proyecto</a:t>
          </a:r>
          <a:r>
            <a:rPr lang="es" sz="30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.</a:t>
          </a:r>
        </a:p>
      </dgm:t>
    </dgm:pt>
    <dgm:pt modelId="{039733B2-16E8-495F-80A8-602CB8F96777}" type="parTrans" cxnId="{D5263C7B-4169-4FC8-8CB5-089D610F3A57}">
      <dgm:prSet/>
      <dgm:spPr/>
    </dgm:pt>
    <dgm:pt modelId="{499319B4-3BBA-43F8-AE78-9860360AF8A0}" type="sibTrans" cxnId="{D5263C7B-4169-4FC8-8CB5-089D610F3A57}">
      <dgm:prSet/>
      <dgm:spPr/>
    </dgm:pt>
    <dgm:pt modelId="{9C376B88-82A5-4F46-B521-6F808AA490FB}" type="pres">
      <dgm:prSet presAssocID="{E1B432F4-5FDB-4518-9272-2F3934AC6AA2}" presName="linear" presStyleCnt="0">
        <dgm:presLayoutVars>
          <dgm:animLvl val="lvl"/>
          <dgm:resizeHandles val="exact"/>
        </dgm:presLayoutVars>
      </dgm:prSet>
      <dgm:spPr/>
    </dgm:pt>
    <dgm:pt modelId="{95C0F00E-341F-4025-8867-BAA1CF017075}" type="pres">
      <dgm:prSet presAssocID="{B633A646-2062-4841-AF18-847B074C671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9AE00E-6946-43D0-90D9-28769E67E9F5}" type="pres">
      <dgm:prSet presAssocID="{1397C75F-5FD8-4120-9A24-A246D042942B}" presName="spacer" presStyleCnt="0"/>
      <dgm:spPr/>
    </dgm:pt>
    <dgm:pt modelId="{D5687E4F-9C74-4E55-A5ED-6A7D902B5CE7}" type="pres">
      <dgm:prSet presAssocID="{8F8689F1-4360-4865-939B-E5DEBF9C6B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141C41D-5D9E-4326-B4D8-2F7AF010E6E5}" type="pres">
      <dgm:prSet presAssocID="{D0EF176B-E3CC-4D1D-89B3-107B0F305E83}" presName="spacer" presStyleCnt="0"/>
      <dgm:spPr/>
    </dgm:pt>
    <dgm:pt modelId="{8055D1DD-C31F-4BA3-9516-1D087F228B12}" type="pres">
      <dgm:prSet presAssocID="{46CB702A-5D65-4061-90B6-2CB2439FD2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9A8BB3-4EC7-44A0-8100-F8F58F2B5795}" type="pres">
      <dgm:prSet presAssocID="{62485FC6-F051-49D8-B145-F114CC956B9D}" presName="spacer" presStyleCnt="0"/>
      <dgm:spPr/>
    </dgm:pt>
    <dgm:pt modelId="{353519EF-D34E-4E03-8101-AD624883C85D}" type="pres">
      <dgm:prSet presAssocID="{DDE987E2-A96F-4C11-A449-C513F9AFEB0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48FC9F-AFD5-457A-B9E1-1C3E561BF236}" type="pres">
      <dgm:prSet presAssocID="{ADEEB18B-57DE-4E23-BD17-EC725A49DE89}" presName="spacer" presStyleCnt="0"/>
      <dgm:spPr/>
    </dgm:pt>
    <dgm:pt modelId="{BA303AF9-F21E-4BC3-97FA-DC8703AC8815}" type="pres">
      <dgm:prSet presAssocID="{740D6E2D-5A57-494D-8B41-1CEC387DAD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255810-A56B-473A-9B95-EB31729B4727}" type="presOf" srcId="{8F8689F1-4360-4865-939B-E5DEBF9C6B27}" destId="{D5687E4F-9C74-4E55-A5ED-6A7D902B5CE7}" srcOrd="0" destOrd="0" presId="urn:microsoft.com/office/officeart/2005/8/layout/vList2"/>
    <dgm:cxn modelId="{B1DC0624-A4BF-4B52-B5C7-0F1E6FBEBADE}" type="presOf" srcId="{DDE987E2-A96F-4C11-A449-C513F9AFEB0A}" destId="{353519EF-D34E-4E03-8101-AD624883C85D}" srcOrd="0" destOrd="0" presId="urn:microsoft.com/office/officeart/2005/8/layout/vList2"/>
    <dgm:cxn modelId="{38237528-DCB6-4D21-80D6-3B93FBB01A39}" type="presOf" srcId="{E1B432F4-5FDB-4518-9272-2F3934AC6AA2}" destId="{9C376B88-82A5-4F46-B521-6F808AA490FB}" srcOrd="0" destOrd="0" presId="urn:microsoft.com/office/officeart/2005/8/layout/vList2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A2809B6C-A043-47CC-8E2F-25FA282A8F87}" type="presOf" srcId="{740D6E2D-5A57-494D-8B41-1CEC387DAD59}" destId="{BA303AF9-F21E-4BC3-97FA-DC8703AC8815}" srcOrd="0" destOrd="0" presId="urn:microsoft.com/office/officeart/2005/8/layout/vList2"/>
    <dgm:cxn modelId="{D5263C7B-4169-4FC8-8CB5-089D610F3A57}" srcId="{E1B432F4-5FDB-4518-9272-2F3934AC6AA2}" destId="{740D6E2D-5A57-494D-8B41-1CEC387DAD59}" srcOrd="4" destOrd="0" parTransId="{039733B2-16E8-495F-80A8-602CB8F96777}" sibTransId="{499319B4-3BBA-43F8-AE78-9860360AF8A0}"/>
    <dgm:cxn modelId="{F4096B7C-2BA5-4FE1-81C7-311D1B24F920}" type="presOf" srcId="{B633A646-2062-4841-AF18-847B074C6716}" destId="{95C0F00E-341F-4025-8867-BAA1CF017075}" srcOrd="0" destOrd="0" presId="urn:microsoft.com/office/officeart/2005/8/layout/vList2"/>
    <dgm:cxn modelId="{0B12B98F-EE7C-4AE3-B3F8-3D0CA7A66D5A}" type="presOf" srcId="{46CB702A-5D65-4061-90B6-2CB2439FD213}" destId="{8055D1DD-C31F-4BA3-9516-1D087F228B12}" srcOrd="0" destOrd="0" presId="urn:microsoft.com/office/officeart/2005/8/layout/vList2"/>
    <dgm:cxn modelId="{E6DE1DB8-E6CA-4EF1-B9C2-EC6E09CF815B}" srcId="{E1B432F4-5FDB-4518-9272-2F3934AC6AA2}" destId="{46CB702A-5D65-4061-90B6-2CB2439FD213}" srcOrd="2" destOrd="0" parTransId="{601E60C6-5AB9-40B2-82AF-A2EC83670A69}" sibTransId="{62485FC6-F051-49D8-B145-F114CC956B9D}"/>
    <dgm:cxn modelId="{4DAE4DBF-5868-47CC-9C51-6911EBAC506C}" srcId="{E1B432F4-5FDB-4518-9272-2F3934AC6AA2}" destId="{8F8689F1-4360-4865-939B-E5DEBF9C6B27}" srcOrd="1" destOrd="0" parTransId="{50466293-98FB-432E-B747-AB10FE290DBB}" sibTransId="{D0EF176B-E3CC-4D1D-89B3-107B0F305E83}"/>
    <dgm:cxn modelId="{6C3E57D2-A33A-4879-BACB-CAE343FD6D37}" srcId="{E1B432F4-5FDB-4518-9272-2F3934AC6AA2}" destId="{DDE987E2-A96F-4C11-A449-C513F9AFEB0A}" srcOrd="3" destOrd="0" parTransId="{77379886-590A-413C-B36B-1A4A5913C3DB}" sibTransId="{ADEEB18B-57DE-4E23-BD17-EC725A49DE89}"/>
    <dgm:cxn modelId="{876680FB-7E2B-4132-BF8E-D69D62B95C2D}" type="presParOf" srcId="{9C376B88-82A5-4F46-B521-6F808AA490FB}" destId="{95C0F00E-341F-4025-8867-BAA1CF017075}" srcOrd="0" destOrd="0" presId="urn:microsoft.com/office/officeart/2005/8/layout/vList2"/>
    <dgm:cxn modelId="{CC904C2B-A5EA-4B8C-A1DC-78C50E0DD93D}" type="presParOf" srcId="{9C376B88-82A5-4F46-B521-6F808AA490FB}" destId="{DB9AE00E-6946-43D0-90D9-28769E67E9F5}" srcOrd="1" destOrd="0" presId="urn:microsoft.com/office/officeart/2005/8/layout/vList2"/>
    <dgm:cxn modelId="{A525944F-A592-43A1-A9B7-E70AAF84FB8A}" type="presParOf" srcId="{9C376B88-82A5-4F46-B521-6F808AA490FB}" destId="{D5687E4F-9C74-4E55-A5ED-6A7D902B5CE7}" srcOrd="2" destOrd="0" presId="urn:microsoft.com/office/officeart/2005/8/layout/vList2"/>
    <dgm:cxn modelId="{27CE291C-3F0E-4BC3-B832-028D5C37C958}" type="presParOf" srcId="{9C376B88-82A5-4F46-B521-6F808AA490FB}" destId="{A141C41D-5D9E-4326-B4D8-2F7AF010E6E5}" srcOrd="3" destOrd="0" presId="urn:microsoft.com/office/officeart/2005/8/layout/vList2"/>
    <dgm:cxn modelId="{333FE39E-84A3-4F2B-93AB-5FDF98120F5F}" type="presParOf" srcId="{9C376B88-82A5-4F46-B521-6F808AA490FB}" destId="{8055D1DD-C31F-4BA3-9516-1D087F228B12}" srcOrd="4" destOrd="0" presId="urn:microsoft.com/office/officeart/2005/8/layout/vList2"/>
    <dgm:cxn modelId="{A50BEB84-38FD-4240-9479-5EA742FC32AB}" type="presParOf" srcId="{9C376B88-82A5-4F46-B521-6F808AA490FB}" destId="{EC9A8BB3-4EC7-44A0-8100-F8F58F2B5795}" srcOrd="5" destOrd="0" presId="urn:microsoft.com/office/officeart/2005/8/layout/vList2"/>
    <dgm:cxn modelId="{B2FF3576-7A4A-4FFF-87D7-DE7D9EB87EE0}" type="presParOf" srcId="{9C376B88-82A5-4F46-B521-6F808AA490FB}" destId="{353519EF-D34E-4E03-8101-AD624883C85D}" srcOrd="6" destOrd="0" presId="urn:microsoft.com/office/officeart/2005/8/layout/vList2"/>
    <dgm:cxn modelId="{8446CE06-B436-48EF-97EC-B7BC69E445E9}" type="presParOf" srcId="{9C376B88-82A5-4F46-B521-6F808AA490FB}" destId="{F048FC9F-AFD5-457A-B9E1-1C3E561BF236}" srcOrd="7" destOrd="0" presId="urn:microsoft.com/office/officeart/2005/8/layout/vList2"/>
    <dgm:cxn modelId="{C20C8DCC-80A2-4805-84AC-CDE4F6B0C728}" type="presParOf" srcId="{9C376B88-82A5-4F46-B521-6F808AA490FB}" destId="{BA303AF9-F21E-4BC3-97FA-DC8703AC881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ZA"/>
        </a:p>
      </dgm:t>
    </dgm:pt>
    <dgm:pt modelId="{BDB3E5F2-A63C-446D-94EF-53B51308F55B}">
      <dgm:prSet phldrT="[Text]"/>
      <dgm:spPr/>
      <dgm:t>
        <a:bodyPr/>
        <a:lstStyle/>
        <a:p>
          <a:pPr rtl="0"/>
          <a:r>
            <a:rPr lang="en-US" b="1" noProof="0">
              <a:latin typeface="Gill Sans MT" panose="020B0502020104020203"/>
            </a:rPr>
            <a:t>Técnicas de Gamificaci</a:t>
          </a:r>
          <a:r>
            <a:rPr lang="es" b="0" i="0" u="none" strike="noStrike" cap="none" baseline="0" noProof="0" dirty="0"/>
            <a:t>ó</a:t>
          </a:r>
          <a:r>
            <a:rPr lang="en-US" b="1" i="0" u="none" strike="noStrike" cap="none" baseline="0" noProof="0" dirty="0">
              <a:latin typeface="Gill Sans MT"/>
            </a:rPr>
            <a:t>n</a:t>
          </a:r>
          <a:endParaRPr lang="en-US" b="1" noProof="0" dirty="0"/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noProof="0"/>
        </a:p>
      </dgm:t>
    </dgm:pt>
    <dgm:pt modelId="{76F97871-E7EF-4C5A-A6CC-0AEA140887B0}">
      <dgm:prSet phldrT="[Text]"/>
      <dgm:spPr/>
      <dgm:t>
        <a:bodyPr/>
        <a:lstStyle/>
        <a:p>
          <a:r>
            <a:rPr lang="en-US" noProof="0">
              <a:latin typeface="Gill Sans MT" panose="020B0502020104020203"/>
            </a:rPr>
            <a:t>Mecanicas</a:t>
          </a:r>
          <a:endParaRPr lang="en-US" noProof="0"/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noProof="0"/>
        </a:p>
      </dgm:t>
    </dgm:pt>
    <dgm:pt modelId="{B7B3E22D-F717-4E9C-866E-07DC0AAAF31D}">
      <dgm:prSet phldrT="[Text]" phldr="0"/>
      <dgm:spPr/>
      <dgm:t>
        <a:bodyPr/>
        <a:lstStyle/>
        <a:p>
          <a:r>
            <a:rPr lang="en-US" noProof="0" dirty="0">
              <a:latin typeface="Gill Sans MT" panose="020B0502020104020203"/>
            </a:rPr>
            <a:t>Dinamicas</a:t>
          </a:r>
          <a:endParaRPr lang="en-US" noProof="0" dirty="0"/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noProof="0"/>
        </a:p>
      </dgm:t>
    </dgm:pt>
    <dgm:pt modelId="{62D24694-B21C-4EDE-B973-590508739EB0}" type="pres">
      <dgm:prSet presAssocID="{EB633A28-325E-4F3C-9D74-7B235343A885}" presName="Name0" presStyleCnt="0">
        <dgm:presLayoutVars>
          <dgm:dir/>
        </dgm:presLayoutVars>
      </dgm:prSet>
      <dgm:spPr/>
    </dgm:pt>
    <dgm:pt modelId="{C3F85E21-EB71-4E40-97D9-855C17F94AF2}" type="pres">
      <dgm:prSet presAssocID="{BDB3E5F2-A63C-446D-94EF-53B51308F55B}" presName="parComposite" presStyleCnt="0"/>
      <dgm:spPr/>
    </dgm:pt>
    <dgm:pt modelId="{43EE5A4F-4288-4F22-B1CC-B01909C8541F}" type="pres">
      <dgm:prSet presAssocID="{BDB3E5F2-A63C-446D-94EF-53B51308F55B}" presName="parBigCircle" presStyleLbl="node0" presStyleIdx="0" presStyleCnt="1"/>
      <dgm:spPr/>
    </dgm:pt>
    <dgm:pt modelId="{513D3988-F437-489E-AF09-EADD129FE206}" type="pres">
      <dgm:prSet presAssocID="{BDB3E5F2-A63C-446D-94EF-53B51308F55B}" presName="parTx" presStyleLbl="revTx" presStyleIdx="0" presStyleCnt="5"/>
      <dgm:spPr/>
    </dgm:pt>
    <dgm:pt modelId="{2478B508-9B92-440C-A95F-7EF410EBB757}" type="pres">
      <dgm:prSet presAssocID="{BDB3E5F2-A63C-446D-94EF-53B51308F55B}" presName="bSpace" presStyleCnt="0"/>
      <dgm:spPr/>
    </dgm:pt>
    <dgm:pt modelId="{74F54BB2-C110-4D72-BB3D-55D2EA0FBA93}" type="pres">
      <dgm:prSet presAssocID="{BDB3E5F2-A63C-446D-94EF-53B51308F55B}" presName="parBackupNorm" presStyleCnt="0"/>
      <dgm:spPr/>
    </dgm:pt>
    <dgm:pt modelId="{81A78D11-326E-4497-90DD-5EDEEE2E27D3}" type="pres">
      <dgm:prSet presAssocID="{22693710-A273-4DE3-B56B-501EBF8AAC16}" presName="parSpace" presStyleCnt="0"/>
      <dgm:spPr/>
    </dgm:pt>
    <dgm:pt modelId="{4ECF7FF7-73D5-48C5-B828-D6346D418EA6}" type="pres">
      <dgm:prSet presAssocID="{76F97871-E7EF-4C5A-A6CC-0AEA140887B0}" presName="desBackupLeftNorm" presStyleCnt="0"/>
      <dgm:spPr/>
    </dgm:pt>
    <dgm:pt modelId="{DB29FC54-C2CE-46F1-9364-F96600E35BF4}" type="pres">
      <dgm:prSet presAssocID="{76F97871-E7EF-4C5A-A6CC-0AEA140887B0}" presName="desComposite" presStyleCnt="0"/>
      <dgm:spPr/>
    </dgm:pt>
    <dgm:pt modelId="{81BB1C19-0137-47C9-B4D1-ACC4032EC364}" type="pres">
      <dgm:prSet presAssocID="{76F97871-E7EF-4C5A-A6CC-0AEA140887B0}" presName="desCircle" presStyleLbl="node1" presStyleIdx="0" presStyleCnt="2"/>
      <dgm:spPr/>
    </dgm:pt>
    <dgm:pt modelId="{6F9E273E-5688-4683-AEB3-2F7559E5280D}" type="pres">
      <dgm:prSet presAssocID="{76F97871-E7EF-4C5A-A6CC-0AEA140887B0}" presName="chTx" presStyleLbl="revTx" presStyleIdx="1" presStyleCnt="5"/>
      <dgm:spPr/>
    </dgm:pt>
    <dgm:pt modelId="{D8D8F9A8-9826-488F-94FA-64B5BD7A8E86}" type="pres">
      <dgm:prSet presAssocID="{76F97871-E7EF-4C5A-A6CC-0AEA140887B0}" presName="desTx" presStyleLbl="revTx" presStyleIdx="2" presStyleCnt="5">
        <dgm:presLayoutVars>
          <dgm:bulletEnabled val="1"/>
        </dgm:presLayoutVars>
      </dgm:prSet>
      <dgm:spPr/>
    </dgm:pt>
    <dgm:pt modelId="{07E7E97A-3437-451A-8284-9E68FD6D3FE8}" type="pres">
      <dgm:prSet presAssocID="{76F97871-E7EF-4C5A-A6CC-0AEA140887B0}" presName="desBackupRightNorm" presStyleCnt="0"/>
      <dgm:spPr/>
    </dgm:pt>
    <dgm:pt modelId="{7E63E5D1-9615-4359-83CA-E66C5F1FED88}" type="pres">
      <dgm:prSet presAssocID="{0B4A6094-6626-4B4C-A34C-3C817645D4D2}" presName="desSpace" presStyleCnt="0"/>
      <dgm:spPr/>
    </dgm:pt>
    <dgm:pt modelId="{F40987FB-532A-4F9A-8537-2A8288C2E6B2}" type="pres">
      <dgm:prSet presAssocID="{B7B3E22D-F717-4E9C-866E-07DC0AAAF31D}" presName="desBackupLeftNorm" presStyleCnt="0"/>
      <dgm:spPr/>
    </dgm:pt>
    <dgm:pt modelId="{3002BECC-41EE-4CBA-9BB5-C2D20B99A1D5}" type="pres">
      <dgm:prSet presAssocID="{B7B3E22D-F717-4E9C-866E-07DC0AAAF31D}" presName="desComposite" presStyleCnt="0"/>
      <dgm:spPr/>
    </dgm:pt>
    <dgm:pt modelId="{61160216-E33A-4801-AFED-7E77EF5810C2}" type="pres">
      <dgm:prSet presAssocID="{B7B3E22D-F717-4E9C-866E-07DC0AAAF31D}" presName="desCircle" presStyleLbl="node1" presStyleIdx="1" presStyleCnt="2"/>
      <dgm:spPr/>
    </dgm:pt>
    <dgm:pt modelId="{614C9506-8433-4203-8E59-3368BBF66898}" type="pres">
      <dgm:prSet presAssocID="{B7B3E22D-F717-4E9C-866E-07DC0AAAF31D}" presName="chTx" presStyleLbl="revTx" presStyleIdx="3" presStyleCnt="5"/>
      <dgm:spPr/>
    </dgm:pt>
    <dgm:pt modelId="{40AE6FB8-ADEB-4AB7-AB74-CD7A5AAC51F6}" type="pres">
      <dgm:prSet presAssocID="{B7B3E22D-F717-4E9C-866E-07DC0AAAF31D}" presName="desTx" presStyleLbl="revTx" presStyleIdx="4" presStyleCnt="5">
        <dgm:presLayoutVars>
          <dgm:bulletEnabled val="1"/>
        </dgm:presLayoutVars>
      </dgm:prSet>
      <dgm:spPr/>
    </dgm:pt>
    <dgm:pt modelId="{1EDC026A-6CCA-4732-B396-D6928A638840}" type="pres">
      <dgm:prSet presAssocID="{B7B3E22D-F717-4E9C-866E-07DC0AAAF31D}" presName="desBackupRightNorm" presStyleCnt="0"/>
      <dgm:spPr/>
    </dgm:pt>
    <dgm:pt modelId="{974B11D1-9A98-405C-8B1A-88F24A90A539}" type="pres">
      <dgm:prSet presAssocID="{23EEF184-9BDE-48DD-A4F5-B678462A2560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40C7A76F-A7AB-4AF3-9A68-3554C2057B35}" type="presOf" srcId="{B7B3E22D-F717-4E9C-866E-07DC0AAAF31D}" destId="{614C9506-8433-4203-8E59-3368BBF66898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9A4D0CD6-6790-4B2E-8FE5-626BD3E9BD86}" type="presOf" srcId="{EB633A28-325E-4F3C-9D74-7B235343A885}" destId="{62D24694-B21C-4EDE-B973-590508739EB0}" srcOrd="0" destOrd="0" presId="urn:microsoft.com/office/officeart/2008/layout/CircleAccentTimeline"/>
    <dgm:cxn modelId="{D9C04CFA-D25A-4C4E-B471-C1D8C34F3792}" type="presOf" srcId="{76F97871-E7EF-4C5A-A6CC-0AEA140887B0}" destId="{6F9E273E-5688-4683-AEB3-2F7559E5280D}" srcOrd="0" destOrd="0" presId="urn:microsoft.com/office/officeart/2008/layout/CircleAccentTimeline"/>
    <dgm:cxn modelId="{003CCFFE-1EA5-4AE4-989B-7F9610527DA8}" type="presOf" srcId="{BDB3E5F2-A63C-446D-94EF-53B51308F55B}" destId="{513D3988-F437-489E-AF09-EADD129FE206}" srcOrd="0" destOrd="0" presId="urn:microsoft.com/office/officeart/2008/layout/CircleAccentTimeline"/>
    <dgm:cxn modelId="{346CE8F0-DDC9-4E50-8A98-C41D2513A053}" type="presParOf" srcId="{62D24694-B21C-4EDE-B973-590508739EB0}" destId="{C3F85E21-EB71-4E40-97D9-855C17F94AF2}" srcOrd="0" destOrd="0" presId="urn:microsoft.com/office/officeart/2008/layout/CircleAccentTimeline"/>
    <dgm:cxn modelId="{42F7B4BE-B9BE-4FAA-9419-F1F0D71DFC63}" type="presParOf" srcId="{C3F85E21-EB71-4E40-97D9-855C17F94AF2}" destId="{43EE5A4F-4288-4F22-B1CC-B01909C8541F}" srcOrd="0" destOrd="0" presId="urn:microsoft.com/office/officeart/2008/layout/CircleAccentTimeline"/>
    <dgm:cxn modelId="{15C9E17A-E3CC-46DD-A0A5-517D6431A483}" type="presParOf" srcId="{C3F85E21-EB71-4E40-97D9-855C17F94AF2}" destId="{513D3988-F437-489E-AF09-EADD129FE206}" srcOrd="1" destOrd="0" presId="urn:microsoft.com/office/officeart/2008/layout/CircleAccentTimeline"/>
    <dgm:cxn modelId="{3FD1098E-14F6-47EA-9717-C51022CD9A66}" type="presParOf" srcId="{C3F85E21-EB71-4E40-97D9-855C17F94AF2}" destId="{2478B508-9B92-440C-A95F-7EF410EBB757}" srcOrd="2" destOrd="0" presId="urn:microsoft.com/office/officeart/2008/layout/CircleAccentTimeline"/>
    <dgm:cxn modelId="{E4D5F424-0794-4A64-B41C-7968645154C1}" type="presParOf" srcId="{62D24694-B21C-4EDE-B973-590508739EB0}" destId="{74F54BB2-C110-4D72-BB3D-55D2EA0FBA93}" srcOrd="1" destOrd="0" presId="urn:microsoft.com/office/officeart/2008/layout/CircleAccentTimeline"/>
    <dgm:cxn modelId="{4D18F6DB-5624-4E13-8784-19E0D1EC0C73}" type="presParOf" srcId="{62D24694-B21C-4EDE-B973-590508739EB0}" destId="{81A78D11-326E-4497-90DD-5EDEEE2E27D3}" srcOrd="2" destOrd="0" presId="urn:microsoft.com/office/officeart/2008/layout/CircleAccentTimeline"/>
    <dgm:cxn modelId="{725515B0-3E79-4013-AAD2-FF9FC6578BFB}" type="presParOf" srcId="{62D24694-B21C-4EDE-B973-590508739EB0}" destId="{4ECF7FF7-73D5-48C5-B828-D6346D418EA6}" srcOrd="3" destOrd="0" presId="urn:microsoft.com/office/officeart/2008/layout/CircleAccentTimeline"/>
    <dgm:cxn modelId="{BE77683B-6E94-48E7-B4C2-9B37BE191B13}" type="presParOf" srcId="{62D24694-B21C-4EDE-B973-590508739EB0}" destId="{DB29FC54-C2CE-46F1-9364-F96600E35BF4}" srcOrd="4" destOrd="0" presId="urn:microsoft.com/office/officeart/2008/layout/CircleAccentTimeline"/>
    <dgm:cxn modelId="{6BAE2D30-F472-4620-9900-A7E53D8FA74C}" type="presParOf" srcId="{DB29FC54-C2CE-46F1-9364-F96600E35BF4}" destId="{81BB1C19-0137-47C9-B4D1-ACC4032EC364}" srcOrd="0" destOrd="0" presId="urn:microsoft.com/office/officeart/2008/layout/CircleAccentTimeline"/>
    <dgm:cxn modelId="{7A2B8503-B4B0-48CC-A822-BEABF607CC92}" type="presParOf" srcId="{DB29FC54-C2CE-46F1-9364-F96600E35BF4}" destId="{6F9E273E-5688-4683-AEB3-2F7559E5280D}" srcOrd="1" destOrd="0" presId="urn:microsoft.com/office/officeart/2008/layout/CircleAccentTimeline"/>
    <dgm:cxn modelId="{28700A30-8055-4443-98D1-435307B3EA64}" type="presParOf" srcId="{DB29FC54-C2CE-46F1-9364-F96600E35BF4}" destId="{D8D8F9A8-9826-488F-94FA-64B5BD7A8E86}" srcOrd="2" destOrd="0" presId="urn:microsoft.com/office/officeart/2008/layout/CircleAccentTimeline"/>
    <dgm:cxn modelId="{9365F19B-E020-46EB-9246-813DF431CA80}" type="presParOf" srcId="{62D24694-B21C-4EDE-B973-590508739EB0}" destId="{07E7E97A-3437-451A-8284-9E68FD6D3FE8}" srcOrd="5" destOrd="0" presId="urn:microsoft.com/office/officeart/2008/layout/CircleAccentTimeline"/>
    <dgm:cxn modelId="{A88E3164-36B1-46D9-96D7-AB21FD187145}" type="presParOf" srcId="{62D24694-B21C-4EDE-B973-590508739EB0}" destId="{7E63E5D1-9615-4359-83CA-E66C5F1FED88}" srcOrd="6" destOrd="0" presId="urn:microsoft.com/office/officeart/2008/layout/CircleAccentTimeline"/>
    <dgm:cxn modelId="{04E48EDC-6638-49BE-8F7C-60DBDB911F3E}" type="presParOf" srcId="{62D24694-B21C-4EDE-B973-590508739EB0}" destId="{F40987FB-532A-4F9A-8537-2A8288C2E6B2}" srcOrd="7" destOrd="0" presId="urn:microsoft.com/office/officeart/2008/layout/CircleAccentTimeline"/>
    <dgm:cxn modelId="{A00EC1B9-0DB0-4B95-946A-CD4597FCA422}" type="presParOf" srcId="{62D24694-B21C-4EDE-B973-590508739EB0}" destId="{3002BECC-41EE-4CBA-9BB5-C2D20B99A1D5}" srcOrd="8" destOrd="0" presId="urn:microsoft.com/office/officeart/2008/layout/CircleAccentTimeline"/>
    <dgm:cxn modelId="{48E79CAC-E02D-40B8-81AA-17693F5F03B2}" type="presParOf" srcId="{3002BECC-41EE-4CBA-9BB5-C2D20B99A1D5}" destId="{61160216-E33A-4801-AFED-7E77EF5810C2}" srcOrd="0" destOrd="0" presId="urn:microsoft.com/office/officeart/2008/layout/CircleAccentTimeline"/>
    <dgm:cxn modelId="{ECC13B67-2D5C-4F60-B41A-C950DD53649A}" type="presParOf" srcId="{3002BECC-41EE-4CBA-9BB5-C2D20B99A1D5}" destId="{614C9506-8433-4203-8E59-3368BBF66898}" srcOrd="1" destOrd="0" presId="urn:microsoft.com/office/officeart/2008/layout/CircleAccentTimeline"/>
    <dgm:cxn modelId="{0FEB7B13-74CA-423B-98C7-E2D29B3744A1}" type="presParOf" srcId="{3002BECC-41EE-4CBA-9BB5-C2D20B99A1D5}" destId="{40AE6FB8-ADEB-4AB7-AB74-CD7A5AAC51F6}" srcOrd="2" destOrd="0" presId="urn:microsoft.com/office/officeart/2008/layout/CircleAccentTimeline"/>
    <dgm:cxn modelId="{1325BFDE-F64E-427D-ABDB-191F799BE92A}" type="presParOf" srcId="{62D24694-B21C-4EDE-B973-590508739EB0}" destId="{1EDC026A-6CCA-4732-B396-D6928A638840}" srcOrd="9" destOrd="0" presId="urn:microsoft.com/office/officeart/2008/layout/CircleAccentTimeline"/>
    <dgm:cxn modelId="{09B6546A-AC5D-482E-9147-547D540C40B2}" type="presParOf" srcId="{62D24694-B21C-4EDE-B973-590508739EB0}" destId="{974B11D1-9A98-405C-8B1A-88F24A90A539}" srcOrd="10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0F00E-341F-4025-8867-BAA1CF017075}">
      <dsp:nvSpPr>
        <dsp:cNvPr id="0" name=""/>
        <dsp:cNvSpPr/>
      </dsp:nvSpPr>
      <dsp:spPr>
        <a:xfrm>
          <a:off x="0" y="109608"/>
          <a:ext cx="5607050" cy="9025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Los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juegos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ayudan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lograr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un mayor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compromiso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de los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empleados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través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de</a:t>
          </a:r>
          <a:r>
            <a:rPr lang="e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:</a:t>
          </a:r>
        </a:p>
      </dsp:txBody>
      <dsp:txXfrm>
        <a:off x="44057" y="153665"/>
        <a:ext cx="5518936" cy="814394"/>
      </dsp:txXfrm>
    </dsp:sp>
    <dsp:sp modelId="{D5687E4F-9C74-4E55-A5ED-6A7D902B5CE7}">
      <dsp:nvSpPr>
        <dsp:cNvPr id="0" name=""/>
        <dsp:cNvSpPr/>
      </dsp:nvSpPr>
      <dsp:spPr>
        <a:xfrm>
          <a:off x="0" y="1061076"/>
          <a:ext cx="5607050" cy="9025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Acelerar los ciclos de evaluación del desempeño, lo que hace que los empleados se adapten más rápido a los cambios necesarios en la organización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.</a:t>
          </a:r>
          <a:endParaRPr lang="es" sz="1700" kern="1200" dirty="0">
            <a:effectLst>
              <a:glow rad="152400">
                <a:schemeClr val="bg1">
                  <a:alpha val="19000"/>
                </a:schemeClr>
              </a:glow>
            </a:effectLst>
            <a:latin typeface="Gill Sans MT"/>
          </a:endParaRPr>
        </a:p>
      </dsp:txBody>
      <dsp:txXfrm>
        <a:off x="44057" y="1105133"/>
        <a:ext cx="5518936" cy="814394"/>
      </dsp:txXfrm>
    </dsp:sp>
    <dsp:sp modelId="{8055D1DD-C31F-4BA3-9516-1D087F228B12}">
      <dsp:nvSpPr>
        <dsp:cNvPr id="0" name=""/>
        <dsp:cNvSpPr/>
      </dsp:nvSpPr>
      <dsp:spPr>
        <a:xfrm>
          <a:off x="0" y="2012545"/>
          <a:ext cx="5607050" cy="9025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Aclaración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inherente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los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objetivos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y las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reglas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de los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juegos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,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eliminando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la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ambigüedad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e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incertidumbre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en los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procedimientos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de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trabajo</a:t>
          </a:r>
          <a:endParaRPr lang="es" sz="1700" kern="1200" dirty="0">
            <a:effectLst>
              <a:glow rad="152400">
                <a:schemeClr val="bg1">
                  <a:alpha val="19000"/>
                </a:schemeClr>
              </a:glow>
            </a:effectLst>
            <a:latin typeface="Gill Sans MT"/>
          </a:endParaRPr>
        </a:p>
      </dsp:txBody>
      <dsp:txXfrm>
        <a:off x="44057" y="2056602"/>
        <a:ext cx="5518936" cy="814394"/>
      </dsp:txXfrm>
    </dsp:sp>
    <dsp:sp modelId="{353519EF-D34E-4E03-8101-AD624883C85D}">
      <dsp:nvSpPr>
        <dsp:cNvPr id="0" name=""/>
        <dsp:cNvSpPr/>
      </dsp:nvSpPr>
      <dsp:spPr>
        <a:xfrm>
          <a:off x="0" y="2964014"/>
          <a:ext cx="5607050" cy="9025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Presentando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una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narrativa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más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persuasiva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para las tareas realizadas,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mientras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genera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más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compromiso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.</a:t>
          </a:r>
          <a:endParaRPr lang="es" sz="1700" kern="1200" dirty="0">
            <a:effectLst>
              <a:glow rad="152400">
                <a:schemeClr val="bg1">
                  <a:alpha val="19000"/>
                </a:schemeClr>
              </a:glow>
            </a:effectLst>
            <a:latin typeface="Gill Sans MT"/>
          </a:endParaRPr>
        </a:p>
      </dsp:txBody>
      <dsp:txXfrm>
        <a:off x="44057" y="3008071"/>
        <a:ext cx="5518936" cy="814394"/>
      </dsp:txXfrm>
    </dsp:sp>
    <dsp:sp modelId="{BA303AF9-F21E-4BC3-97FA-DC8703AC8815}">
      <dsp:nvSpPr>
        <dsp:cNvPr id="0" name=""/>
        <dsp:cNvSpPr/>
      </dsp:nvSpPr>
      <dsp:spPr>
        <a:xfrm>
          <a:off x="0" y="3915483"/>
          <a:ext cx="5607050" cy="9025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Desglosando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las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tareas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grandes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en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tareas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más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cortas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que se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pueden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lograr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corto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plazo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,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manteniendo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empleados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comprometidos</a:t>
          </a:r>
          <a:r>
            <a:rPr lang="en-U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 a lo largo del </a:t>
          </a:r>
          <a:r>
            <a:rPr lang="en-US" sz="1700" kern="1200" dirty="0" err="1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proyecto</a:t>
          </a:r>
          <a:r>
            <a:rPr lang="es" sz="1700" kern="120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.</a:t>
          </a:r>
        </a:p>
      </dsp:txBody>
      <dsp:txXfrm>
        <a:off x="44057" y="3959540"/>
        <a:ext cx="5518936" cy="814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E5A4F-4288-4F22-B1CC-B01909C8541F}">
      <dsp:nvSpPr>
        <dsp:cNvPr id="0" name=""/>
        <dsp:cNvSpPr/>
      </dsp:nvSpPr>
      <dsp:spPr>
        <a:xfrm>
          <a:off x="1921" y="2747233"/>
          <a:ext cx="2100207" cy="210020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D3988-F437-489E-AF09-EADD129FE206}">
      <dsp:nvSpPr>
        <dsp:cNvPr id="0" name=""/>
        <dsp:cNvSpPr/>
      </dsp:nvSpPr>
      <dsp:spPr>
        <a:xfrm rot="17700000">
          <a:off x="741939" y="1035135"/>
          <a:ext cx="2610791" cy="125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>
              <a:latin typeface="Gill Sans MT" panose="020B0502020104020203"/>
            </a:rPr>
            <a:t>Técnicas de Gamificaci</a:t>
          </a:r>
          <a:r>
            <a:rPr lang="es" sz="3200" b="0" i="0" u="none" strike="noStrike" kern="1200" cap="none" baseline="0" noProof="0" dirty="0"/>
            <a:t>ó</a:t>
          </a:r>
          <a:r>
            <a:rPr lang="en-US" sz="3200" b="1" i="0" u="none" strike="noStrike" kern="1200" cap="none" baseline="0" noProof="0" dirty="0">
              <a:latin typeface="Gill Sans MT"/>
            </a:rPr>
            <a:t>n</a:t>
          </a:r>
          <a:endParaRPr lang="en-US" sz="3200" b="1" kern="1200" noProof="0" dirty="0"/>
        </a:p>
      </dsp:txBody>
      <dsp:txXfrm>
        <a:off x="741939" y="1035135"/>
        <a:ext cx="2610791" cy="1258199"/>
      </dsp:txXfrm>
    </dsp:sp>
    <dsp:sp modelId="{81BB1C19-0137-47C9-B4D1-ACC4032EC364}">
      <dsp:nvSpPr>
        <dsp:cNvPr id="0" name=""/>
        <dsp:cNvSpPr/>
      </dsp:nvSpPr>
      <dsp:spPr>
        <a:xfrm>
          <a:off x="2260324" y="3252267"/>
          <a:ext cx="1090140" cy="10901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E273E-5688-4683-AEB3-2F7559E5280D}">
      <dsp:nvSpPr>
        <dsp:cNvPr id="0" name=""/>
        <dsp:cNvSpPr/>
      </dsp:nvSpPr>
      <dsp:spPr>
        <a:xfrm rot="17700000">
          <a:off x="969201" y="4769571"/>
          <a:ext cx="2258457" cy="1088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1280" bIns="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>
              <a:latin typeface="Gill Sans MT" panose="020B0502020104020203"/>
            </a:rPr>
            <a:t>Mecanicas</a:t>
          </a:r>
          <a:endParaRPr lang="en-US" sz="3200" kern="1200" noProof="0"/>
        </a:p>
      </dsp:txBody>
      <dsp:txXfrm>
        <a:off x="969201" y="4769571"/>
        <a:ext cx="2258457" cy="1088943"/>
      </dsp:txXfrm>
    </dsp:sp>
    <dsp:sp modelId="{D8D8F9A8-9826-488F-94FA-64B5BD7A8E86}">
      <dsp:nvSpPr>
        <dsp:cNvPr id="0" name=""/>
        <dsp:cNvSpPr/>
      </dsp:nvSpPr>
      <dsp:spPr>
        <a:xfrm rot="17700000">
          <a:off x="2383129" y="1736160"/>
          <a:ext cx="2258457" cy="1088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60216-E33A-4801-AFED-7E77EF5810C2}">
      <dsp:nvSpPr>
        <dsp:cNvPr id="0" name=""/>
        <dsp:cNvSpPr/>
      </dsp:nvSpPr>
      <dsp:spPr>
        <a:xfrm>
          <a:off x="3508492" y="3252267"/>
          <a:ext cx="1090140" cy="1090140"/>
        </a:xfrm>
        <a:prstGeom prst="ellipse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C9506-8433-4203-8E59-3368BBF66898}">
      <dsp:nvSpPr>
        <dsp:cNvPr id="0" name=""/>
        <dsp:cNvSpPr/>
      </dsp:nvSpPr>
      <dsp:spPr>
        <a:xfrm rot="17700000">
          <a:off x="2217369" y="4769571"/>
          <a:ext cx="2258457" cy="1088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1280" bIns="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>
              <a:latin typeface="Gill Sans MT" panose="020B0502020104020203"/>
            </a:rPr>
            <a:t>Dinamicas</a:t>
          </a:r>
          <a:endParaRPr lang="en-US" sz="3200" kern="1200" noProof="0" dirty="0"/>
        </a:p>
      </dsp:txBody>
      <dsp:txXfrm>
        <a:off x="2217369" y="4769571"/>
        <a:ext cx="2258457" cy="1088943"/>
      </dsp:txXfrm>
    </dsp:sp>
    <dsp:sp modelId="{40AE6FB8-ADEB-4AB7-AB74-CD7A5AAC51F6}">
      <dsp:nvSpPr>
        <dsp:cNvPr id="0" name=""/>
        <dsp:cNvSpPr/>
      </dsp:nvSpPr>
      <dsp:spPr>
        <a:xfrm rot="17700000">
          <a:off x="3631298" y="1736160"/>
          <a:ext cx="2258457" cy="1088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 un informe publicado en 2012, el Grupo Gartner anunció que para el año 2015 alrededor de 50 El% de todo el proceso de innovación global será "gamificado". En 2016, según el estudio, el mercado de Gamificación será de alrededor de $ 2.8 mil millones. ¿Necesitas más números? En el enfoque presentado por American MTV con la Generación Y (personas nacidas entre 1980 y 2000), la mitad de los encuestados afirma que las personas de su edad ven la vida real como un videojuego [1]. Este grupo ahora representa el 25% de la población económicamente activa en todo el mundo.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6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03nwL9M6s4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player.vimeo.com/video/31126956?app_id=12296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2597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tx1"/>
                </a:solidFill>
              </a:rPr>
              <a:t>GAMIFICACI</a:t>
            </a:r>
            <a:r>
              <a:rPr lang="es" sz="3000">
                <a:solidFill>
                  <a:schemeClr val="tx1"/>
                </a:solidFill>
                <a:ea typeface="+mj-lt"/>
                <a:cs typeface="+mj-lt"/>
              </a:rPr>
              <a:t>ó</a:t>
            </a:r>
            <a:r>
              <a:rPr lang="en-US" sz="3000">
                <a:solidFill>
                  <a:schemeClr val="tx1"/>
                </a:solidFill>
              </a:rPr>
              <a:t>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994039"/>
            <a:ext cx="4486656" cy="3553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" sz="1800" dirty="0">
                <a:ea typeface="+mn-lt"/>
                <a:cs typeface="+mn-lt"/>
              </a:rPr>
              <a:t>Es una técnica de aprendizaje que </a:t>
            </a:r>
            <a:r>
              <a:rPr lang="es" sz="1800" b="1" dirty="0">
                <a:ea typeface="+mn-lt"/>
                <a:cs typeface="+mn-lt"/>
              </a:rPr>
              <a:t>traslada las mecánicas de los juegos</a:t>
            </a:r>
            <a:r>
              <a:rPr lang="es" sz="1800" dirty="0">
                <a:ea typeface="+mn-lt"/>
                <a:cs typeface="+mn-lt"/>
              </a:rPr>
              <a:t> al ámbito </a:t>
            </a:r>
            <a:r>
              <a:rPr lang="es" sz="1800">
                <a:ea typeface="+mn-lt"/>
                <a:cs typeface="+mn-lt"/>
              </a:rPr>
              <a:t>educativo-profesional, tales como: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s" sz="1800" dirty="0">
                <a:ea typeface="+mn-lt"/>
                <a:cs typeface="+mn-lt"/>
              </a:rPr>
              <a:t>"Educación, innovación, </a:t>
            </a:r>
            <a:r>
              <a:rPr lang="es" sz="1800">
                <a:ea typeface="+mn-lt"/>
                <a:cs typeface="+mn-lt"/>
              </a:rPr>
              <a:t>marketing, capacitación, desempeño de los </a:t>
            </a:r>
            <a:r>
              <a:rPr lang="es" sz="1800" dirty="0">
                <a:ea typeface="+mn-lt"/>
                <a:cs typeface="+mn-lt"/>
              </a:rPr>
              <a:t>empleados, </a:t>
            </a:r>
            <a:r>
              <a:rPr lang="es" sz="1800">
                <a:ea typeface="+mn-lt"/>
                <a:cs typeface="+mn-lt"/>
              </a:rPr>
              <a:t>salud y cambios sociales".</a:t>
            </a:r>
            <a:endParaRPr lang="en-US"/>
          </a:p>
          <a:p>
            <a:pPr algn="just"/>
            <a:r>
              <a:rPr lang="es" sz="1800" dirty="0">
                <a:ea typeface="+mn-lt"/>
                <a:cs typeface="+mn-lt"/>
              </a:rPr>
              <a:t>Sirve para absorber conocimientos, para mejorar alguna habilidad y para recompensar acciones concretas</a:t>
            </a:r>
            <a:endParaRPr lang="es" dirty="0"/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563CE2-580B-4EBD-8C42-46928D272848}"/>
              </a:ext>
            </a:extLst>
          </p:cNvPr>
          <p:cNvSpPr/>
          <p:nvPr/>
        </p:nvSpPr>
        <p:spPr>
          <a:xfrm>
            <a:off x="6231468" y="-5644"/>
            <a:ext cx="5277554" cy="47695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">
                <a:solidFill>
                  <a:schemeClr val="bg1"/>
                </a:solidFill>
                <a:ea typeface="+mn-lt"/>
                <a:cs typeface="+mn-lt"/>
              </a:rPr>
              <a:t>Los juegos son un modelo moderno de autoorganización de las personas para lograr una meta. 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s">
                <a:solidFill>
                  <a:schemeClr val="bg1"/>
                </a:solidFill>
                <a:ea typeface="+mn-lt"/>
                <a:cs typeface="+mn-lt"/>
              </a:rPr>
              <a:t>La estructura y los modelos operativos de las empresas han sido los mismos desde el siglo XIX, basados en la jerarquía, la burocracia y la especialización laboral para escalar y lograr resultados eficientes. 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s">
                <a:solidFill>
                  <a:schemeClr val="bg1"/>
                </a:solidFill>
                <a:ea typeface="+mn-lt"/>
                <a:cs typeface="+mn-lt"/>
              </a:rPr>
              <a:t>Este modelo requiere roles y responsabilidades claramente definidos, procedimientos precisos y gestión basada en el liderazgo y el control, como en las organizaciones militares. 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s">
                <a:solidFill>
                  <a:schemeClr val="bg1"/>
                </a:solidFill>
                <a:ea typeface="+mn-lt"/>
                <a:cs typeface="+mn-lt"/>
              </a:rPr>
              <a:t>Sin embargo, en el mundo moderno, estos modelos limitan la capacidad individual, la forma en que se exigen las tareas y el compromiso con los objetivos profesionales.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56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9" y="1411103"/>
            <a:ext cx="4337640" cy="1848572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Objetivos de la 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GAMIFICACI</a:t>
            </a:r>
            <a:r>
              <a:rPr lang="es">
                <a:solidFill>
                  <a:schemeClr val="bg1"/>
                </a:solidFill>
                <a:ea typeface="+mj-lt"/>
                <a:cs typeface="+mj-lt"/>
              </a:rPr>
              <a:t>ó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s">
                <a:solidFill>
                  <a:schemeClr val="bg1"/>
                </a:solidFill>
                <a:ea typeface="+mj-lt"/>
                <a:cs typeface="+mj-lt"/>
              </a:rPr>
              <a:t>en el </a:t>
            </a:r>
            <a:r>
              <a:rPr lang="es" dirty="0">
                <a:solidFill>
                  <a:schemeClr val="bg1"/>
                </a:solidFill>
                <a:ea typeface="+mj-lt"/>
                <a:cs typeface="+mj-lt"/>
              </a:rPr>
              <a:t>contexto empresarial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86778"/>
              </p:ext>
            </p:extLst>
          </p:nvPr>
        </p:nvGraphicFramePr>
        <p:xfrm>
          <a:off x="5605639" y="1416756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Subtitle 2">
            <a:extLst>
              <a:ext uri="{FF2B5EF4-FFF2-40B4-BE49-F238E27FC236}">
                <a16:creationId xmlns:a16="http://schemas.microsoft.com/office/drawing/2014/main" id="{43D519DE-33E9-43FB-A461-B623A303EABF}"/>
              </a:ext>
            </a:extLst>
          </p:cNvPr>
          <p:cNvSpPr txBox="1">
            <a:spLocks/>
          </p:cNvSpPr>
          <p:nvPr/>
        </p:nvSpPr>
        <p:spPr>
          <a:xfrm>
            <a:off x="85005" y="3840704"/>
            <a:ext cx="4416101" cy="2565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" dirty="0">
                <a:solidFill>
                  <a:schemeClr val="bg1"/>
                </a:solidFill>
                <a:ea typeface="+mn-lt"/>
                <a:cs typeface="+mn-lt"/>
              </a:rPr>
              <a:t>Obtener un alto nivel de compromiso de los empleados, facilitar la introducción de cambios en la organización y estimular la innovación.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BCB2F7-5C1E-4003-BA5F-CB664DBD7680}"/>
              </a:ext>
            </a:extLst>
          </p:cNvPr>
          <p:cNvSpPr txBox="1"/>
          <p:nvPr/>
        </p:nvSpPr>
        <p:spPr>
          <a:xfrm>
            <a:off x="4639733" y="-2823"/>
            <a:ext cx="754097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Gartner 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01464876"/>
              </p:ext>
            </p:extLst>
          </p:nvPr>
        </p:nvGraphicFramePr>
        <p:xfrm>
          <a:off x="101422" y="6722"/>
          <a:ext cx="5733140" cy="6782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65" name="Rectangle: Rounded Corners 1364">
            <a:extLst>
              <a:ext uri="{FF2B5EF4-FFF2-40B4-BE49-F238E27FC236}">
                <a16:creationId xmlns:a16="http://schemas.microsoft.com/office/drawing/2014/main" id="{6BC8D09B-5C54-454B-B3D7-8BDD5DECE274}"/>
              </a:ext>
            </a:extLst>
          </p:cNvPr>
          <p:cNvSpPr/>
          <p:nvPr/>
        </p:nvSpPr>
        <p:spPr>
          <a:xfrm>
            <a:off x="7153749" y="1330917"/>
            <a:ext cx="3200825" cy="21691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/>
              <a:t>Acumulaci</a:t>
            </a:r>
            <a:r>
              <a:rPr lang="es">
                <a:ea typeface="+mn-lt"/>
                <a:cs typeface="+mn-lt"/>
              </a:rPr>
              <a:t>ó</a:t>
            </a:r>
            <a:r>
              <a:rPr lang="en-US"/>
              <a:t>n de puntos</a:t>
            </a:r>
          </a:p>
          <a:p>
            <a:pPr algn="ctr"/>
            <a:r>
              <a:rPr lang="en-US"/>
              <a:t>Escalado de niveles</a:t>
            </a:r>
            <a:endParaRPr lang="en-US" dirty="0"/>
          </a:p>
          <a:p>
            <a:pPr algn="ctr"/>
            <a:r>
              <a:rPr lang="en-US"/>
              <a:t>Obtencion de premios</a:t>
            </a:r>
            <a:endParaRPr lang="en-US" dirty="0"/>
          </a:p>
          <a:p>
            <a:pPr algn="ctr"/>
            <a:r>
              <a:rPr lang="en-US"/>
              <a:t>Regalos</a:t>
            </a:r>
            <a:endParaRPr lang="en-US" dirty="0"/>
          </a:p>
          <a:p>
            <a:pPr algn="ctr"/>
            <a:r>
              <a:rPr lang="en-US"/>
              <a:t>Clasificaciones</a:t>
            </a:r>
            <a:endParaRPr lang="en-US" dirty="0"/>
          </a:p>
          <a:p>
            <a:pPr algn="ctr"/>
            <a:r>
              <a:rPr lang="en-US"/>
              <a:t>Desafios</a:t>
            </a:r>
            <a:endParaRPr lang="en-US" dirty="0"/>
          </a:p>
          <a:p>
            <a:pPr algn="ctr"/>
            <a:r>
              <a:rPr lang="en-US"/>
              <a:t>Misiones o Retos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75" name="Rectangle: Rounded Corners 1374">
            <a:extLst>
              <a:ext uri="{FF2B5EF4-FFF2-40B4-BE49-F238E27FC236}">
                <a16:creationId xmlns:a16="http://schemas.microsoft.com/office/drawing/2014/main" id="{1F6A2FBC-699D-4465-B4B4-2F0117210B4D}"/>
              </a:ext>
            </a:extLst>
          </p:cNvPr>
          <p:cNvSpPr/>
          <p:nvPr/>
        </p:nvSpPr>
        <p:spPr>
          <a:xfrm>
            <a:off x="7153751" y="4900496"/>
            <a:ext cx="3215203" cy="189861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Recompensas</a:t>
            </a:r>
          </a:p>
          <a:p>
            <a:pPr algn="ctr"/>
            <a:r>
              <a:rPr lang="en-US"/>
              <a:t>Progreso</a:t>
            </a:r>
          </a:p>
          <a:p>
            <a:pPr algn="ctr"/>
            <a:r>
              <a:rPr lang="en-US"/>
              <a:t>Competitividad</a:t>
            </a:r>
          </a:p>
          <a:p>
            <a:pPr algn="ctr"/>
            <a:r>
              <a:rPr lang="en-US"/>
              <a:t>Reconocimiento o Estatus</a:t>
            </a:r>
          </a:p>
          <a:p>
            <a:pPr algn="ctr"/>
            <a:r>
              <a:rPr lang="en-US"/>
              <a:t>Altruismo</a:t>
            </a:r>
            <a:endParaRPr lang="en-US" dirty="0"/>
          </a:p>
          <a:p>
            <a:pPr algn="ctr"/>
            <a:r>
              <a:rPr lang="en-US"/>
              <a:t>Diversion</a:t>
            </a:r>
            <a:endParaRPr lang="en-US" dirty="0"/>
          </a:p>
        </p:txBody>
      </p:sp>
      <p:sp>
        <p:nvSpPr>
          <p:cNvPr id="1412" name="Rectangle 1411">
            <a:extLst>
              <a:ext uri="{FF2B5EF4-FFF2-40B4-BE49-F238E27FC236}">
                <a16:creationId xmlns:a16="http://schemas.microsoft.com/office/drawing/2014/main" id="{6A32E762-2565-4530-95D2-B77821FC5099}"/>
              </a:ext>
            </a:extLst>
          </p:cNvPr>
          <p:cNvSpPr/>
          <p:nvPr/>
        </p:nvSpPr>
        <p:spPr>
          <a:xfrm>
            <a:off x="5320436" y="159674"/>
            <a:ext cx="6872376" cy="1035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ea typeface="+mn-lt"/>
                <a:cs typeface="+mn-lt"/>
              </a:rPr>
              <a:t>Es la forma de recompensar al usuario en función de los objetivos alcanzados</a:t>
            </a:r>
          </a:p>
        </p:txBody>
      </p:sp>
      <p:sp>
        <p:nvSpPr>
          <p:cNvPr id="1413" name="Rectangle 1412">
            <a:extLst>
              <a:ext uri="{FF2B5EF4-FFF2-40B4-BE49-F238E27FC236}">
                <a16:creationId xmlns:a16="http://schemas.microsoft.com/office/drawing/2014/main" id="{6F04115C-BC03-4ECD-A98A-5D555EA78156}"/>
              </a:ext>
            </a:extLst>
          </p:cNvPr>
          <p:cNvSpPr/>
          <p:nvPr/>
        </p:nvSpPr>
        <p:spPr>
          <a:xfrm>
            <a:off x="5325696" y="3743530"/>
            <a:ext cx="6857998" cy="102079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ea typeface="+mn-lt"/>
                <a:cs typeface="+mn-lt"/>
              </a:rPr>
              <a:t>hacen referencia a la motivación del propio usuario para jugar y seguir adelante en la consecución de sus objetivos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B85489F-5774-45BE-9527-BBDBF61C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54" y="4973"/>
            <a:ext cx="8925196" cy="6849384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01ECBCD-B5A5-4DDA-8420-0525C4666484}"/>
              </a:ext>
            </a:extLst>
          </p:cNvPr>
          <p:cNvSpPr/>
          <p:nvPr/>
        </p:nvSpPr>
        <p:spPr>
          <a:xfrm>
            <a:off x="-3881" y="10231"/>
            <a:ext cx="3217333" cy="122766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haroni"/>
                <a:cs typeface="Aharoni"/>
              </a:rPr>
              <a:t>Tecnicas Mecanicas</a:t>
            </a:r>
          </a:p>
        </p:txBody>
      </p:sp>
    </p:spTree>
    <p:extLst>
      <p:ext uri="{BB962C8B-B14F-4D97-AF65-F5344CB8AC3E}">
        <p14:creationId xmlns:p14="http://schemas.microsoft.com/office/powerpoint/2010/main" val="333496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01ECBCD-B5A5-4DDA-8420-0525C4666484}"/>
              </a:ext>
            </a:extLst>
          </p:cNvPr>
          <p:cNvSpPr/>
          <p:nvPr/>
        </p:nvSpPr>
        <p:spPr>
          <a:xfrm>
            <a:off x="-3881" y="-3880"/>
            <a:ext cx="3003004" cy="12707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haroni"/>
                <a:cs typeface="Aharoni"/>
              </a:rPr>
              <a:t>Tecnicas Dinamicas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C8E56-7DFD-4C1C-A95B-164E03D7C6D9}"/>
              </a:ext>
            </a:extLst>
          </p:cNvPr>
          <p:cNvSpPr txBox="1"/>
          <p:nvPr/>
        </p:nvSpPr>
        <p:spPr>
          <a:xfrm>
            <a:off x="230943" y="2514013"/>
            <a:ext cx="2841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B0B185BF-B659-4229-A1B4-D8CF09C19568}"/>
              </a:ext>
            </a:extLst>
          </p:cNvPr>
          <p:cNvSpPr/>
          <p:nvPr/>
        </p:nvSpPr>
        <p:spPr>
          <a:xfrm>
            <a:off x="3004816" y="-5644"/>
            <a:ext cx="9181539" cy="1083893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>
                <a:solidFill>
                  <a:srgbClr val="000000"/>
                </a:solidFill>
                <a:latin typeface="Gill Sans MT"/>
                <a:ea typeface="Gill Sans MT"/>
                <a:cs typeface="Gill Sans MT"/>
              </a:rPr>
              <a:t>El progreso</a:t>
            </a:r>
            <a:r>
              <a:rPr lang="en-US" b="0" i="0" u="none" strike="noStrike">
                <a:solidFill>
                  <a:srgbClr val="000000"/>
                </a:solidFill>
                <a:latin typeface="Gill Sans MT"/>
                <a:ea typeface="Gill Sans MT"/>
                <a:cs typeface="Gill Sans MT"/>
              </a:rPr>
              <a:t>. En general, a los humanos nos gusta avanzar. Queremos mejorar a lo largo de un camino y sentir que, día a día, nuestro comportamiento nos permite progresar en una ruta que nos acerca a nuestro objetivo final. La gamificación utiliza la necesidad humana por el progreso para motivar y enganchar a los participa</a:t>
            </a:r>
            <a:endParaRPr lang="en-US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DAB6AF5-3A60-436F-B37E-C3AB191409B2}"/>
              </a:ext>
            </a:extLst>
          </p:cNvPr>
          <p:cNvSpPr/>
          <p:nvPr/>
        </p:nvSpPr>
        <p:spPr>
          <a:xfrm>
            <a:off x="3003219" y="1149337"/>
            <a:ext cx="9267803" cy="1365316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La competitividad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Admitámoslo: 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a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todos nos gusta ganar. Si cuando somos pequeños queremos ser 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los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primeros en una carrera, al hacernos mayores 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nos gusta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sobresalir en nuestros estudios o en el trabajo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Este sentimiento 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de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competitividad es todavía más fuerte cuando conocemos a nuestros competidores: queremos quedar mejor 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que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nuestro hermano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, nuestro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amigo o 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nuestro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compañero de trabajo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DAE08AB-1C1A-4F49-B83A-92BA31437094}"/>
              </a:ext>
            </a:extLst>
          </p:cNvPr>
          <p:cNvSpPr/>
          <p:nvPr/>
        </p:nvSpPr>
        <p:spPr>
          <a:xfrm>
            <a:off x="3004816" y="2598522"/>
            <a:ext cx="9181539" cy="1494711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endParaRPr lang="en-US" b="1" dirty="0">
              <a:ea typeface="+mn-lt"/>
              <a:cs typeface="+mn-lt"/>
            </a:endParaRPr>
          </a:p>
          <a:p>
            <a:pPr algn="just">
              <a:buFont typeface="Arial,Sans-Serif"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El reconocimiento o estatus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Presumir 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de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nuestros logros forma parte de la condición humana. Parte del éxito de las redes sociales se basa en este exhibicionismo: enseñar las cosas 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que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hacemos bien, mostrar nuestras habilidades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presumir de 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nuestro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último viaje a una playa paradisíaca. La gamificación apela a esta necesidad de reconocimiento creando formas de compartir con los demás los logros conseguidos dentro de las dinámicas de juego</a:t>
            </a:r>
            <a:r>
              <a:rPr lang="en-US" b="0" i="0" u="none" strike="noStrike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84297B2D-5B8C-41EA-9F46-107FA4D1F887}"/>
              </a:ext>
            </a:extLst>
          </p:cNvPr>
          <p:cNvSpPr/>
          <p:nvPr/>
        </p:nvSpPr>
        <p:spPr>
          <a:xfrm>
            <a:off x="3004815" y="4151276"/>
            <a:ext cx="9181539" cy="120716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endParaRPr lang="en-US" b="1" dirty="0">
              <a:ea typeface="+mn-lt"/>
              <a:cs typeface="+mn-lt"/>
            </a:endParaRPr>
          </a:p>
          <a:p>
            <a:pPr algn="just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El altruismo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 Al margen de discusiones filosóficas, la ciencia ha demostrado que los seres humanos tenemos un fuerte componente de altruismo y solidaridad. A menudo queremos ayudar a los demás porque nos hace sentirnos mejor. Muchos juegos giran en torno a la idea de rescatar a una princesa, salvar al mundo o evitar un desastre medioambiental.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893AB604-6B50-45C6-831E-A591EF9E199F}"/>
              </a:ext>
            </a:extLst>
          </p:cNvPr>
          <p:cNvSpPr/>
          <p:nvPr/>
        </p:nvSpPr>
        <p:spPr>
          <a:xfrm>
            <a:off x="3004815" y="5416483"/>
            <a:ext cx="9181539" cy="1365315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La diversión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 Pasarlo bien es otra de las necesidades del ser humano. A todos nos gusta relajarnos, pasarlo bien, disfrutar. Es por eso que las industrias del cine, la música o los videojuegos mueven tanto dinero: estamos dispuestos a pagar por pasarlo bien. La gamificación (como demuestran los tres ejemplos que hemos puesto más arriba) utiliza esas ganas de pasarlo bien como elemento de motivación.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8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D7AFF8D7-67BF-4B66-9B17-0143AB778F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" y="899"/>
            <a:ext cx="12206375" cy="6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2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2D48B54B-89C2-4E59-AC8D-14FC9E8F918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4377" y="-42233"/>
            <a:ext cx="12192000" cy="69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376" y="2841443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Gracias POR SU ATENCION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45</Words>
  <Application>Microsoft Office PowerPoint</Application>
  <PresentationFormat>Widescreen</PresentationFormat>
  <Paragraphs>20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GAMIFICACIóN</vt:lpstr>
      <vt:lpstr>PowerPoint Presentation</vt:lpstr>
      <vt:lpstr>Objetivos de la GAMIFICACIóN en el contexto empresarial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lastModifiedBy/>
  <cp:revision>637</cp:revision>
  <dcterms:created xsi:type="dcterms:W3CDTF">2019-05-13T12:02:12Z</dcterms:created>
  <dcterms:modified xsi:type="dcterms:W3CDTF">2019-08-05T18:01:38Z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