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9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775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275619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986882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861907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586B75A-687E-405C-8A0B-8D00578BA2C3}" type="datetimeFigureOut">
              <a:rPr lang="en-US" smtClean="0"/>
              <a:pPr/>
              <a:t>3/11/2018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891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3/11/2018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978589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57869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3/11/2018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105635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586B75A-687E-405C-8A0B-8D00578BA2C3}" type="datetimeFigureOut">
              <a:rPr lang="en-US" smtClean="0"/>
              <a:pPr/>
              <a:t>3/11/2018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33154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586B75A-687E-405C-8A0B-8D00578BA2C3}" type="datetimeFigureOut">
              <a:rPr lang="en-US" smtClean="0"/>
              <a:pPr/>
              <a:t>3/11/2018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39082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586B75A-687E-405C-8A0B-8D00578BA2C3}" type="datetimeFigureOut">
              <a:rPr lang="en-US" smtClean="0"/>
              <a:pPr/>
              <a:t>3/11/2018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847809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586B75A-687E-405C-8A0B-8D00578BA2C3}" type="datetimeFigureOut">
              <a:rPr lang="en-US" smtClean="0"/>
              <a:pPr/>
              <a:t>3/11/2018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329467"/>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0079F-9462-447D-A392-A2A1AB668C19}"/>
              </a:ext>
            </a:extLst>
          </p:cNvPr>
          <p:cNvSpPr>
            <a:spLocks noGrp="1"/>
          </p:cNvSpPr>
          <p:nvPr>
            <p:ph type="ctrTitle"/>
          </p:nvPr>
        </p:nvSpPr>
        <p:spPr/>
        <p:txBody>
          <a:bodyPr/>
          <a:lstStyle/>
          <a:p>
            <a:r>
              <a:rPr lang="es-CO" dirty="0"/>
              <a:t>Diagrama de Secuencia</a:t>
            </a:r>
          </a:p>
        </p:txBody>
      </p:sp>
      <p:sp>
        <p:nvSpPr>
          <p:cNvPr id="3" name="Subtítulo 2">
            <a:extLst>
              <a:ext uri="{FF2B5EF4-FFF2-40B4-BE49-F238E27FC236}">
                <a16:creationId xmlns:a16="http://schemas.microsoft.com/office/drawing/2014/main" id="{7BC14C8F-4DB9-4C90-AB75-87DE8DB40AD1}"/>
              </a:ext>
            </a:extLst>
          </p:cNvPr>
          <p:cNvSpPr>
            <a:spLocks noGrp="1"/>
          </p:cNvSpPr>
          <p:nvPr>
            <p:ph type="subTitle" idx="1"/>
          </p:nvPr>
        </p:nvSpPr>
        <p:spPr/>
        <p:txBody>
          <a:bodyPr/>
          <a:lstStyle/>
          <a:p>
            <a:r>
              <a:rPr lang="es-CO" dirty="0"/>
              <a:t>Ivan David Valderrama Corredor</a:t>
            </a:r>
          </a:p>
        </p:txBody>
      </p:sp>
    </p:spTree>
    <p:extLst>
      <p:ext uri="{BB962C8B-B14F-4D97-AF65-F5344CB8AC3E}">
        <p14:creationId xmlns:p14="http://schemas.microsoft.com/office/powerpoint/2010/main" val="3368977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A7D201-7E02-4B19-834D-C7C2783B289F}"/>
              </a:ext>
            </a:extLst>
          </p:cNvPr>
          <p:cNvSpPr>
            <a:spLocks noGrp="1"/>
          </p:cNvSpPr>
          <p:nvPr>
            <p:ph type="title"/>
          </p:nvPr>
        </p:nvSpPr>
        <p:spPr/>
        <p:txBody>
          <a:bodyPr>
            <a:normAutofit fontScale="90000"/>
          </a:bodyPr>
          <a:lstStyle/>
          <a:p>
            <a:r>
              <a:rPr lang="es-CO" sz="4400" b="1" dirty="0"/>
              <a:t>Conclusiones</a:t>
            </a:r>
            <a:br>
              <a:rPr lang="es-CO" dirty="0"/>
            </a:br>
            <a:r>
              <a:rPr lang="es-CO" sz="3100" dirty="0"/>
              <a:t>Es importante no olvidar que un diagrama de secuencia se traducirá posteriormente en código…</a:t>
            </a:r>
            <a:endParaRPr lang="es-CO" sz="3600" dirty="0"/>
          </a:p>
        </p:txBody>
      </p:sp>
      <p:pic>
        <p:nvPicPr>
          <p:cNvPr id="4" name="Marcador de contenido 3">
            <a:extLst>
              <a:ext uri="{FF2B5EF4-FFF2-40B4-BE49-F238E27FC236}">
                <a16:creationId xmlns:a16="http://schemas.microsoft.com/office/drawing/2014/main" id="{EE321317-456F-449D-BBCA-CF65BF626D13}"/>
              </a:ext>
            </a:extLst>
          </p:cNvPr>
          <p:cNvPicPr>
            <a:picLocks noGrp="1" noChangeAspect="1"/>
          </p:cNvPicPr>
          <p:nvPr>
            <p:ph idx="1"/>
          </p:nvPr>
        </p:nvPicPr>
        <p:blipFill>
          <a:blip r:embed="rId2"/>
          <a:stretch>
            <a:fillRect/>
          </a:stretch>
        </p:blipFill>
        <p:spPr>
          <a:xfrm>
            <a:off x="1097280" y="1739644"/>
            <a:ext cx="9401067" cy="4574891"/>
          </a:xfrm>
          <a:prstGeom prst="rect">
            <a:avLst/>
          </a:prstGeom>
        </p:spPr>
      </p:pic>
    </p:spTree>
    <p:extLst>
      <p:ext uri="{BB962C8B-B14F-4D97-AF65-F5344CB8AC3E}">
        <p14:creationId xmlns:p14="http://schemas.microsoft.com/office/powerpoint/2010/main" val="3772939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D8ABC6-E6F4-46FF-AD42-D7859ED41BA2}"/>
              </a:ext>
            </a:extLst>
          </p:cNvPr>
          <p:cNvSpPr>
            <a:spLocks noGrp="1"/>
          </p:cNvSpPr>
          <p:nvPr>
            <p:ph type="title"/>
          </p:nvPr>
        </p:nvSpPr>
        <p:spPr/>
        <p:txBody>
          <a:bodyPr/>
          <a:lstStyle/>
          <a:p>
            <a:r>
              <a:rPr lang="es-CO" dirty="0"/>
              <a:t>¿Qué es un Diagrama de Secuencia?</a:t>
            </a:r>
          </a:p>
        </p:txBody>
      </p:sp>
      <p:sp>
        <p:nvSpPr>
          <p:cNvPr id="3" name="Marcador de contenido 2">
            <a:extLst>
              <a:ext uri="{FF2B5EF4-FFF2-40B4-BE49-F238E27FC236}">
                <a16:creationId xmlns:a16="http://schemas.microsoft.com/office/drawing/2014/main" id="{896DB7BD-90CA-41E4-A386-739453FF6E7A}"/>
              </a:ext>
            </a:extLst>
          </p:cNvPr>
          <p:cNvSpPr>
            <a:spLocks noGrp="1"/>
          </p:cNvSpPr>
          <p:nvPr>
            <p:ph idx="1"/>
          </p:nvPr>
        </p:nvSpPr>
        <p:spPr/>
        <p:txBody>
          <a:bodyPr/>
          <a:lstStyle/>
          <a:p>
            <a:pPr algn="just"/>
            <a:r>
              <a:rPr lang="es-CO" dirty="0"/>
              <a:t>Un diagrama de secuencia modela la </a:t>
            </a:r>
            <a:r>
              <a:rPr lang="es-CO" b="1" dirty="0"/>
              <a:t>interacción </a:t>
            </a:r>
            <a:r>
              <a:rPr lang="es-CO" dirty="0"/>
              <a:t>entre los objetos/actores de nuestro sistema, identificando la </a:t>
            </a:r>
            <a:r>
              <a:rPr lang="es-CO" b="1" dirty="0"/>
              <a:t>comunicación </a:t>
            </a:r>
            <a:r>
              <a:rPr lang="es-CO" dirty="0"/>
              <a:t>(mensajes) entre los mismos y las operaciones (</a:t>
            </a:r>
            <a:r>
              <a:rPr lang="es-CO" dirty="0" err="1"/>
              <a:t>metodos</a:t>
            </a:r>
            <a:r>
              <a:rPr lang="es-CO" dirty="0"/>
              <a:t>) de las clases para resolver un servicio.</a:t>
            </a:r>
            <a:endParaRPr lang="es-CO" b="1" dirty="0"/>
          </a:p>
          <a:p>
            <a:pPr algn="just">
              <a:buFont typeface="Courier New" panose="02070309020205020404" pitchFamily="49" charset="0"/>
              <a:buChar char="o"/>
            </a:pPr>
            <a:r>
              <a:rPr lang="es-CO" b="1" dirty="0"/>
              <a:t> </a:t>
            </a:r>
            <a:r>
              <a:rPr lang="es-CO" dirty="0"/>
              <a:t>Al tratarse de una comunicación se debe identificar el </a:t>
            </a:r>
            <a:r>
              <a:rPr lang="es-CO" b="1" dirty="0"/>
              <a:t>emisor</a:t>
            </a:r>
            <a:r>
              <a:rPr lang="es-CO" dirty="0"/>
              <a:t> y el </a:t>
            </a:r>
            <a:r>
              <a:rPr lang="es-CO" b="1" dirty="0"/>
              <a:t>receptor</a:t>
            </a:r>
            <a:r>
              <a:rPr lang="es-CO" dirty="0"/>
              <a:t>(mensajes punto a punto).</a:t>
            </a:r>
          </a:p>
          <a:p>
            <a:pPr algn="just">
              <a:buFont typeface="Courier New" panose="02070309020205020404" pitchFamily="49" charset="0"/>
              <a:buChar char="o"/>
            </a:pPr>
            <a:r>
              <a:rPr lang="es-CO" b="1" dirty="0"/>
              <a:t> </a:t>
            </a:r>
            <a:r>
              <a:rPr lang="es-CO" dirty="0"/>
              <a:t>El </a:t>
            </a:r>
            <a:r>
              <a:rPr lang="es-CO" b="1" dirty="0"/>
              <a:t>orden</a:t>
            </a:r>
            <a:r>
              <a:rPr lang="es-CO" dirty="0"/>
              <a:t> de los mensajes/eventos es </a:t>
            </a:r>
            <a:r>
              <a:rPr lang="es-CO" b="1" dirty="0"/>
              <a:t>importante</a:t>
            </a:r>
            <a:r>
              <a:rPr lang="es-CO" dirty="0"/>
              <a:t> pues representa la secuencia en la que estos deberán generarse y resolverse.</a:t>
            </a:r>
          </a:p>
          <a:p>
            <a:pPr algn="just">
              <a:buFont typeface="Courier New" panose="02070309020205020404" pitchFamily="49" charset="0"/>
              <a:buChar char="o"/>
            </a:pPr>
            <a:r>
              <a:rPr lang="es-CO" dirty="0"/>
              <a:t>Además, describe el </a:t>
            </a:r>
            <a:r>
              <a:rPr lang="es-CO" b="1" dirty="0"/>
              <a:t>ciclo de vida </a:t>
            </a:r>
            <a:r>
              <a:rPr lang="es-CO" dirty="0"/>
              <a:t>de los objetos.</a:t>
            </a:r>
          </a:p>
        </p:txBody>
      </p:sp>
    </p:spTree>
    <p:extLst>
      <p:ext uri="{BB962C8B-B14F-4D97-AF65-F5344CB8AC3E}">
        <p14:creationId xmlns:p14="http://schemas.microsoft.com/office/powerpoint/2010/main" val="2123464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19357F-892D-4C2D-85F0-964F0AA3EAC7}"/>
              </a:ext>
            </a:extLst>
          </p:cNvPr>
          <p:cNvSpPr>
            <a:spLocks noGrp="1"/>
          </p:cNvSpPr>
          <p:nvPr>
            <p:ph type="title"/>
          </p:nvPr>
        </p:nvSpPr>
        <p:spPr/>
        <p:txBody>
          <a:bodyPr/>
          <a:lstStyle/>
          <a:p>
            <a:r>
              <a:rPr lang="es-CO" dirty="0"/>
              <a:t>Notación UML</a:t>
            </a:r>
          </a:p>
        </p:txBody>
      </p:sp>
      <p:pic>
        <p:nvPicPr>
          <p:cNvPr id="4" name="Marcador de contenido 3">
            <a:extLst>
              <a:ext uri="{FF2B5EF4-FFF2-40B4-BE49-F238E27FC236}">
                <a16:creationId xmlns:a16="http://schemas.microsoft.com/office/drawing/2014/main" id="{8E951772-0368-4F60-AB3E-903978C5D2DA}"/>
              </a:ext>
            </a:extLst>
          </p:cNvPr>
          <p:cNvPicPr>
            <a:picLocks noGrp="1" noChangeAspect="1"/>
          </p:cNvPicPr>
          <p:nvPr>
            <p:ph idx="1"/>
          </p:nvPr>
        </p:nvPicPr>
        <p:blipFill>
          <a:blip r:embed="rId2"/>
          <a:stretch>
            <a:fillRect/>
          </a:stretch>
        </p:blipFill>
        <p:spPr>
          <a:xfrm>
            <a:off x="1097281" y="1776179"/>
            <a:ext cx="7253090" cy="4512576"/>
          </a:xfrm>
          <a:prstGeom prst="rect">
            <a:avLst/>
          </a:prstGeom>
        </p:spPr>
      </p:pic>
    </p:spTree>
    <p:extLst>
      <p:ext uri="{BB962C8B-B14F-4D97-AF65-F5344CB8AC3E}">
        <p14:creationId xmlns:p14="http://schemas.microsoft.com/office/powerpoint/2010/main" val="316145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E6E9F0-D455-46FC-AD94-D3C8DB0CBB47}"/>
              </a:ext>
            </a:extLst>
          </p:cNvPr>
          <p:cNvSpPr>
            <a:spLocks noGrp="1"/>
          </p:cNvSpPr>
          <p:nvPr>
            <p:ph type="title"/>
          </p:nvPr>
        </p:nvSpPr>
        <p:spPr/>
        <p:txBody>
          <a:bodyPr/>
          <a:lstStyle/>
          <a:p>
            <a:r>
              <a:rPr lang="es-CO" dirty="0"/>
              <a:t>¿Cómo construir un Diagrama de Secuencia?</a:t>
            </a:r>
          </a:p>
        </p:txBody>
      </p:sp>
      <p:sp>
        <p:nvSpPr>
          <p:cNvPr id="3" name="Marcador de contenido 2">
            <a:extLst>
              <a:ext uri="{FF2B5EF4-FFF2-40B4-BE49-F238E27FC236}">
                <a16:creationId xmlns:a16="http://schemas.microsoft.com/office/drawing/2014/main" id="{140ADAE8-CB89-402E-A1C2-57464A8706B8}"/>
              </a:ext>
            </a:extLst>
          </p:cNvPr>
          <p:cNvSpPr>
            <a:spLocks noGrp="1"/>
          </p:cNvSpPr>
          <p:nvPr>
            <p:ph idx="1"/>
          </p:nvPr>
        </p:nvSpPr>
        <p:spPr/>
        <p:txBody>
          <a:bodyPr/>
          <a:lstStyle/>
          <a:p>
            <a:pPr algn="just"/>
            <a:r>
              <a:rPr lang="es-CO" dirty="0"/>
              <a:t>Ejemplo.</a:t>
            </a:r>
          </a:p>
          <a:p>
            <a:pPr algn="just"/>
            <a:r>
              <a:rPr lang="es-CO" b="1" dirty="0"/>
              <a:t>Sistema Informático para gestionar una escuela de verano</a:t>
            </a:r>
          </a:p>
          <a:p>
            <a:pPr algn="just">
              <a:buFont typeface="Courier New" panose="02070309020205020404" pitchFamily="49" charset="0"/>
              <a:buChar char="o"/>
            </a:pPr>
            <a:r>
              <a:rPr lang="es-CO" dirty="0"/>
              <a:t>  Hay una serie de cursos para que los estudiantes puedan matricularse y que imparten los maestros. El personal administrador oferta (¡Queremos mantener esa información!) y borrar cursos. Todos los cursos ofertados se imparten, a no ser que se cancele por falta de estudiantes matriculados.</a:t>
            </a:r>
          </a:p>
          <a:p>
            <a:pPr algn="just">
              <a:buFont typeface="Courier New" panose="02070309020205020404" pitchFamily="49" charset="0"/>
              <a:buChar char="o"/>
            </a:pPr>
            <a:r>
              <a:rPr lang="es-CO" dirty="0"/>
              <a:t> Los estudiantes podrán reservar plaza en los cursos ofertados y, posteriormente, puede hacer efectiva su matricula o renunciar. En función del tipo del estudiante se tendrá un tipo de descuento y otro que marcará el importe de la matrícula.</a:t>
            </a:r>
          </a:p>
        </p:txBody>
      </p:sp>
    </p:spTree>
    <p:extLst>
      <p:ext uri="{BB962C8B-B14F-4D97-AF65-F5344CB8AC3E}">
        <p14:creationId xmlns:p14="http://schemas.microsoft.com/office/powerpoint/2010/main" val="461017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7943EA-F2A1-44ED-B29E-B1E2576666AE}"/>
              </a:ext>
            </a:extLst>
          </p:cNvPr>
          <p:cNvSpPr>
            <a:spLocks noGrp="1"/>
          </p:cNvSpPr>
          <p:nvPr>
            <p:ph type="title"/>
          </p:nvPr>
        </p:nvSpPr>
        <p:spPr/>
        <p:txBody>
          <a:bodyPr/>
          <a:lstStyle/>
          <a:p>
            <a:r>
              <a:rPr lang="es-CO" dirty="0"/>
              <a:t>Diagrama de clases UML</a:t>
            </a:r>
          </a:p>
        </p:txBody>
      </p:sp>
      <p:pic>
        <p:nvPicPr>
          <p:cNvPr id="4" name="Marcador de contenido 3">
            <a:extLst>
              <a:ext uri="{FF2B5EF4-FFF2-40B4-BE49-F238E27FC236}">
                <a16:creationId xmlns:a16="http://schemas.microsoft.com/office/drawing/2014/main" id="{275894B7-5236-4514-93B9-FE850CC7F9EF}"/>
              </a:ext>
            </a:extLst>
          </p:cNvPr>
          <p:cNvPicPr>
            <a:picLocks noGrp="1" noChangeAspect="1"/>
          </p:cNvPicPr>
          <p:nvPr>
            <p:ph idx="1"/>
          </p:nvPr>
        </p:nvPicPr>
        <p:blipFill>
          <a:blip r:embed="rId2"/>
          <a:stretch>
            <a:fillRect/>
          </a:stretch>
        </p:blipFill>
        <p:spPr>
          <a:xfrm>
            <a:off x="1206072" y="1846262"/>
            <a:ext cx="7679136" cy="4417131"/>
          </a:xfrm>
          <a:prstGeom prst="rect">
            <a:avLst/>
          </a:prstGeom>
        </p:spPr>
      </p:pic>
    </p:spTree>
    <p:extLst>
      <p:ext uri="{BB962C8B-B14F-4D97-AF65-F5344CB8AC3E}">
        <p14:creationId xmlns:p14="http://schemas.microsoft.com/office/powerpoint/2010/main" val="3409429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C49DBE-459D-4A8A-93B8-D90ACB407E57}"/>
              </a:ext>
            </a:extLst>
          </p:cNvPr>
          <p:cNvSpPr>
            <a:spLocks noGrp="1"/>
          </p:cNvSpPr>
          <p:nvPr>
            <p:ph type="title"/>
          </p:nvPr>
        </p:nvSpPr>
        <p:spPr/>
        <p:txBody>
          <a:bodyPr/>
          <a:lstStyle/>
          <a:p>
            <a:r>
              <a:rPr lang="es-CO" dirty="0"/>
              <a:t>¿Cómo construir un Diagrama de Secuencia?</a:t>
            </a:r>
          </a:p>
        </p:txBody>
      </p:sp>
      <p:sp>
        <p:nvSpPr>
          <p:cNvPr id="3" name="Marcador de contenido 2">
            <a:extLst>
              <a:ext uri="{FF2B5EF4-FFF2-40B4-BE49-F238E27FC236}">
                <a16:creationId xmlns:a16="http://schemas.microsoft.com/office/drawing/2014/main" id="{CD9FE05C-022A-47C7-9A90-6534BDF532BC}"/>
              </a:ext>
            </a:extLst>
          </p:cNvPr>
          <p:cNvSpPr>
            <a:spLocks noGrp="1"/>
          </p:cNvSpPr>
          <p:nvPr>
            <p:ph idx="1"/>
          </p:nvPr>
        </p:nvSpPr>
        <p:spPr/>
        <p:txBody>
          <a:bodyPr/>
          <a:lstStyle/>
          <a:p>
            <a:pPr algn="just">
              <a:buFont typeface="Courier New" panose="02070309020205020404" pitchFamily="49" charset="0"/>
              <a:buChar char="o"/>
            </a:pPr>
            <a:r>
              <a:rPr lang="es-CO" dirty="0"/>
              <a:t> Un diagrama de secuencia modela la comunicación para resolver un determinado </a:t>
            </a:r>
            <a:r>
              <a:rPr lang="es-CO" b="1" dirty="0"/>
              <a:t>caso de uso</a:t>
            </a:r>
            <a:r>
              <a:rPr lang="es-CO" dirty="0"/>
              <a:t>.</a:t>
            </a:r>
          </a:p>
          <a:p>
            <a:pPr marL="0" indent="0" algn="just">
              <a:buNone/>
            </a:pPr>
            <a:r>
              <a:rPr lang="es-CO" dirty="0"/>
              <a:t>Ejemplo.</a:t>
            </a:r>
          </a:p>
          <a:p>
            <a:pPr marL="0" indent="0" algn="just">
              <a:buNone/>
            </a:pPr>
            <a:r>
              <a:rPr lang="es-CO" dirty="0"/>
              <a:t>El administrador desea listar todos los cursos que ha ofertado algún administrador con un DNI dado (por ejemplo, el administrados con DNI “12345678A”). Nos interesa conocer, además de la información completa del curso, su fecha de inserción en el sistema y el número de reservas que tiene dicho curso.</a:t>
            </a:r>
          </a:p>
          <a:p>
            <a:pPr marL="0" indent="0">
              <a:buNone/>
            </a:pPr>
            <a:endParaRPr lang="es-CO" dirty="0"/>
          </a:p>
        </p:txBody>
      </p:sp>
    </p:spTree>
    <p:extLst>
      <p:ext uri="{BB962C8B-B14F-4D97-AF65-F5344CB8AC3E}">
        <p14:creationId xmlns:p14="http://schemas.microsoft.com/office/powerpoint/2010/main" val="2247007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FCB39A-DC48-477A-A3C1-3E0869AA623E}"/>
              </a:ext>
            </a:extLst>
          </p:cNvPr>
          <p:cNvSpPr>
            <a:spLocks noGrp="1"/>
          </p:cNvSpPr>
          <p:nvPr>
            <p:ph type="title"/>
          </p:nvPr>
        </p:nvSpPr>
        <p:spPr/>
        <p:txBody>
          <a:bodyPr>
            <a:noAutofit/>
          </a:bodyPr>
          <a:lstStyle/>
          <a:p>
            <a:r>
              <a:rPr lang="es-CO" sz="3600" dirty="0"/>
              <a:t>1. Identificamos el actor iniciador y el controlador(objeto principal) de nuestro sistema</a:t>
            </a:r>
          </a:p>
        </p:txBody>
      </p:sp>
      <p:pic>
        <p:nvPicPr>
          <p:cNvPr id="4" name="Marcador de contenido 3">
            <a:extLst>
              <a:ext uri="{FF2B5EF4-FFF2-40B4-BE49-F238E27FC236}">
                <a16:creationId xmlns:a16="http://schemas.microsoft.com/office/drawing/2014/main" id="{1A16D8B1-7A81-4579-8363-A2B8E16932C4}"/>
              </a:ext>
            </a:extLst>
          </p:cNvPr>
          <p:cNvPicPr>
            <a:picLocks noGrp="1" noChangeAspect="1"/>
          </p:cNvPicPr>
          <p:nvPr>
            <p:ph idx="1"/>
          </p:nvPr>
        </p:nvPicPr>
        <p:blipFill>
          <a:blip r:embed="rId2"/>
          <a:stretch>
            <a:fillRect/>
          </a:stretch>
        </p:blipFill>
        <p:spPr>
          <a:xfrm>
            <a:off x="1097280" y="1787494"/>
            <a:ext cx="7744795" cy="4423525"/>
          </a:xfrm>
          <a:prstGeom prst="rect">
            <a:avLst/>
          </a:prstGeom>
        </p:spPr>
      </p:pic>
    </p:spTree>
    <p:extLst>
      <p:ext uri="{BB962C8B-B14F-4D97-AF65-F5344CB8AC3E}">
        <p14:creationId xmlns:p14="http://schemas.microsoft.com/office/powerpoint/2010/main" val="194039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51D22A-DBF6-4AC0-A082-009394DF7E31}"/>
              </a:ext>
            </a:extLst>
          </p:cNvPr>
          <p:cNvSpPr>
            <a:spLocks noGrp="1"/>
          </p:cNvSpPr>
          <p:nvPr>
            <p:ph type="title"/>
          </p:nvPr>
        </p:nvSpPr>
        <p:spPr/>
        <p:txBody>
          <a:bodyPr>
            <a:normAutofit/>
          </a:bodyPr>
          <a:lstStyle/>
          <a:p>
            <a:r>
              <a:rPr lang="es-CO" sz="3600" dirty="0"/>
              <a:t>2. Representamos la comunicación entre el actor y el controlador y empezamos a iterar sobre los objetos</a:t>
            </a:r>
          </a:p>
        </p:txBody>
      </p:sp>
      <p:pic>
        <p:nvPicPr>
          <p:cNvPr id="5" name="Marcador de contenido 4">
            <a:extLst>
              <a:ext uri="{FF2B5EF4-FFF2-40B4-BE49-F238E27FC236}">
                <a16:creationId xmlns:a16="http://schemas.microsoft.com/office/drawing/2014/main" id="{96ECA9DA-5BEA-4870-AF36-98D6E4DDE118}"/>
              </a:ext>
            </a:extLst>
          </p:cNvPr>
          <p:cNvPicPr>
            <a:picLocks noGrp="1" noChangeAspect="1"/>
          </p:cNvPicPr>
          <p:nvPr>
            <p:ph idx="1"/>
          </p:nvPr>
        </p:nvPicPr>
        <p:blipFill>
          <a:blip r:embed="rId2"/>
          <a:stretch>
            <a:fillRect/>
          </a:stretch>
        </p:blipFill>
        <p:spPr>
          <a:xfrm>
            <a:off x="1097281" y="1745896"/>
            <a:ext cx="9245792" cy="4574419"/>
          </a:xfrm>
          <a:prstGeom prst="rect">
            <a:avLst/>
          </a:prstGeom>
        </p:spPr>
      </p:pic>
    </p:spTree>
    <p:extLst>
      <p:ext uri="{BB962C8B-B14F-4D97-AF65-F5344CB8AC3E}">
        <p14:creationId xmlns:p14="http://schemas.microsoft.com/office/powerpoint/2010/main" val="2420140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883518-4486-4973-B183-34BAFBEAFBF6}"/>
              </a:ext>
            </a:extLst>
          </p:cNvPr>
          <p:cNvSpPr>
            <a:spLocks noGrp="1"/>
          </p:cNvSpPr>
          <p:nvPr>
            <p:ph type="title"/>
          </p:nvPr>
        </p:nvSpPr>
        <p:spPr/>
        <p:txBody>
          <a:bodyPr>
            <a:normAutofit/>
          </a:bodyPr>
          <a:lstStyle/>
          <a:p>
            <a:r>
              <a:rPr lang="es-CO" sz="3600" dirty="0"/>
              <a:t>3. Una vez tenemos los objetos seguidos con la interacción</a:t>
            </a:r>
          </a:p>
        </p:txBody>
      </p:sp>
      <p:pic>
        <p:nvPicPr>
          <p:cNvPr id="4" name="Marcador de contenido 3">
            <a:extLst>
              <a:ext uri="{FF2B5EF4-FFF2-40B4-BE49-F238E27FC236}">
                <a16:creationId xmlns:a16="http://schemas.microsoft.com/office/drawing/2014/main" id="{0AD939E6-8734-4C85-BCD1-CABAD49BA279}"/>
              </a:ext>
            </a:extLst>
          </p:cNvPr>
          <p:cNvPicPr>
            <a:picLocks noGrp="1" noChangeAspect="1"/>
          </p:cNvPicPr>
          <p:nvPr>
            <p:ph idx="1"/>
          </p:nvPr>
        </p:nvPicPr>
        <p:blipFill>
          <a:blip r:embed="rId2"/>
          <a:stretch>
            <a:fillRect/>
          </a:stretch>
        </p:blipFill>
        <p:spPr>
          <a:xfrm>
            <a:off x="1097281" y="1793539"/>
            <a:ext cx="8383150" cy="4549574"/>
          </a:xfrm>
          <a:prstGeom prst="rect">
            <a:avLst/>
          </a:prstGeom>
        </p:spPr>
      </p:pic>
    </p:spTree>
    <p:extLst>
      <p:ext uri="{BB962C8B-B14F-4D97-AF65-F5344CB8AC3E}">
        <p14:creationId xmlns:p14="http://schemas.microsoft.com/office/powerpoint/2010/main" val="4027215407"/>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46</TotalTime>
  <Words>355</Words>
  <Application>Microsoft Office PowerPoint</Application>
  <PresentationFormat>Panorámica</PresentationFormat>
  <Paragraphs>22</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Calibri</vt:lpstr>
      <vt:lpstr>Calibri Light</vt:lpstr>
      <vt:lpstr>Courier New</vt:lpstr>
      <vt:lpstr>Retrospección</vt:lpstr>
      <vt:lpstr>Diagrama de Secuencia</vt:lpstr>
      <vt:lpstr>¿Qué es un Diagrama de Secuencia?</vt:lpstr>
      <vt:lpstr>Notación UML</vt:lpstr>
      <vt:lpstr>¿Cómo construir un Diagrama de Secuencia?</vt:lpstr>
      <vt:lpstr>Diagrama de clases UML</vt:lpstr>
      <vt:lpstr>¿Cómo construir un Diagrama de Secuencia?</vt:lpstr>
      <vt:lpstr>1. Identificamos el actor iniciador y el controlador(objeto principal) de nuestro sistema</vt:lpstr>
      <vt:lpstr>2. Representamos la comunicación entre el actor y el controlador y empezamos a iterar sobre los objetos</vt:lpstr>
      <vt:lpstr>3. Una vez tenemos los objetos seguidos con la interacción</vt:lpstr>
      <vt:lpstr>Conclusiones Es importante no olvidar que un diagrama de secuencia se traducirá posteriormente en código…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 de Secuencia</dc:title>
  <dc:creator>Ivan David Valderrama Corredor</dc:creator>
  <cp:lastModifiedBy>Ivan David Valderrama Corredor</cp:lastModifiedBy>
  <cp:revision>8</cp:revision>
  <dcterms:created xsi:type="dcterms:W3CDTF">2018-03-11T21:12:25Z</dcterms:created>
  <dcterms:modified xsi:type="dcterms:W3CDTF">2018-03-11T21:58:35Z</dcterms:modified>
</cp:coreProperties>
</file>