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4025" r:id="rId2"/>
    <p:sldMasterId id="2147484064" r:id="rId3"/>
  </p:sldMasterIdLst>
  <p:sldIdLst>
    <p:sldId id="256" r:id="rId4"/>
    <p:sldId id="269" r:id="rId5"/>
    <p:sldId id="270" r:id="rId6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9BA"/>
    <a:srgbClr val="F3A03B"/>
    <a:srgbClr val="F6B566"/>
    <a:srgbClr val="A25D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22898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9902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0328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79879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95774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02038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2506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285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084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71133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5684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94839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83603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92186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39633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63998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394947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238665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11884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4373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7995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1865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43061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hu-H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53576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6858000"/>
          </a:xfrm>
          <a:solidFill>
            <a:schemeClr val="tx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23526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67156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91577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46320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331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72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3243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36337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7357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2686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2724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6" r:id="rId1"/>
    <p:sldLayoutId id="2147484027" r:id="rId2"/>
    <p:sldLayoutId id="2147484028" r:id="rId3"/>
    <p:sldLayoutId id="2147484029" r:id="rId4"/>
    <p:sldLayoutId id="2147484030" r:id="rId5"/>
    <p:sldLayoutId id="2147484031" r:id="rId6"/>
    <p:sldLayoutId id="2147484032" r:id="rId7"/>
    <p:sldLayoutId id="2147484033" r:id="rId8"/>
    <p:sldLayoutId id="2147484034" r:id="rId9"/>
    <p:sldLayoutId id="2147484035" r:id="rId10"/>
    <p:sldLayoutId id="214748403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19070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65" r:id="rId1"/>
    <p:sldLayoutId id="2147484066" r:id="rId2"/>
    <p:sldLayoutId id="2147484067" r:id="rId3"/>
    <p:sldLayoutId id="2147484068" r:id="rId4"/>
    <p:sldLayoutId id="2147484069" r:id="rId5"/>
    <p:sldLayoutId id="2147484070" r:id="rId6"/>
    <p:sldLayoutId id="2147484071" r:id="rId7"/>
    <p:sldLayoutId id="2147484072" r:id="rId8"/>
    <p:sldLayoutId id="2147484073" r:id="rId9"/>
    <p:sldLayoutId id="2147484074" r:id="rId10"/>
    <p:sldLayoutId id="214748407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mtClean="0"/>
              <a:t>Irány északnyugat!</a:t>
            </a:r>
            <a:endParaRPr lang="hu-HU"/>
          </a:p>
        </p:txBody>
      </p:sp>
      <p:sp>
        <p:nvSpPr>
          <p:cNvPr id="4" name="Szövegdoboz 3"/>
          <p:cNvSpPr txBox="1"/>
          <p:nvPr/>
        </p:nvSpPr>
        <p:spPr>
          <a:xfrm>
            <a:off x="2799720" y="4280759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CTU Open 2017 - Go Northwest!</a:t>
            </a:r>
            <a:endParaRPr lang="hu-H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73227">
            <a:off x="196838" y="1166190"/>
            <a:ext cx="2793684" cy="279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63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9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zövegdoboz 98"/>
          <p:cNvSpPr txBox="1"/>
          <p:nvPr/>
        </p:nvSpPr>
        <p:spPr>
          <a:xfrm>
            <a:off x="5482557" y="643431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Koordináták: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Szövegdoboz 99"/>
          <p:cNvSpPr txBox="1"/>
          <p:nvPr/>
        </p:nvSpPr>
        <p:spPr>
          <a:xfrm>
            <a:off x="6999217" y="721930"/>
            <a:ext cx="6270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(1,2)</a:t>
            </a:r>
          </a:p>
          <a:p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(2,1)</a:t>
            </a:r>
          </a:p>
          <a:p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(1,1)</a:t>
            </a:r>
          </a:p>
          <a:p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(2,2)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1" name="Kép 13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25" y="721930"/>
            <a:ext cx="5087025" cy="5185922"/>
          </a:xfrm>
          <a:prstGeom prst="rect">
            <a:avLst/>
          </a:prstGeom>
          <a:effectLst>
            <a:reflection stA="0" endPos="0" dir="5400000" sy="-100000" algn="bl" rotWithShape="0"/>
          </a:effectLst>
        </p:spPr>
      </p:pic>
      <p:sp>
        <p:nvSpPr>
          <p:cNvPr id="125" name="Szövegdoboz 124"/>
          <p:cNvSpPr txBox="1"/>
          <p:nvPr/>
        </p:nvSpPr>
        <p:spPr>
          <a:xfrm rot="2755359">
            <a:off x="4237088" y="3658614"/>
            <a:ext cx="897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x+y=4</a:t>
            </a:r>
            <a:endParaRPr lang="hu-HU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Szövegdoboz 125"/>
          <p:cNvSpPr txBox="1"/>
          <p:nvPr/>
        </p:nvSpPr>
        <p:spPr>
          <a:xfrm rot="2734611">
            <a:off x="3967832" y="3730029"/>
            <a:ext cx="897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x+y=3</a:t>
            </a:r>
            <a:endParaRPr lang="hu-HU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5" name="Egyenes összekötő 144"/>
          <p:cNvCxnSpPr/>
          <p:nvPr/>
        </p:nvCxnSpPr>
        <p:spPr>
          <a:xfrm flipV="1">
            <a:off x="2343945" y="1326061"/>
            <a:ext cx="2281789" cy="2332165"/>
          </a:xfrm>
          <a:prstGeom prst="line">
            <a:avLst/>
          </a:prstGeom>
          <a:ln w="19050">
            <a:solidFill>
              <a:srgbClr val="F3A0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gyenes összekötő 142"/>
          <p:cNvCxnSpPr/>
          <p:nvPr/>
        </p:nvCxnSpPr>
        <p:spPr>
          <a:xfrm flipV="1">
            <a:off x="2343945" y="1326061"/>
            <a:ext cx="2281789" cy="2332165"/>
          </a:xfrm>
          <a:prstGeom prst="line">
            <a:avLst/>
          </a:prstGeom>
          <a:ln w="19050">
            <a:solidFill>
              <a:srgbClr val="F3A0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Szövegdoboz 126"/>
          <p:cNvSpPr txBox="1"/>
          <p:nvPr/>
        </p:nvSpPr>
        <p:spPr>
          <a:xfrm rot="2652385">
            <a:off x="3694343" y="3772891"/>
            <a:ext cx="897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x+y=2</a:t>
            </a:r>
            <a:endParaRPr lang="hu-HU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Szövegdoboz 127"/>
          <p:cNvSpPr txBox="1"/>
          <p:nvPr/>
        </p:nvSpPr>
        <p:spPr>
          <a:xfrm rot="18960673">
            <a:off x="3188535" y="1655091"/>
            <a:ext cx="897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x-y= -1</a:t>
            </a:r>
            <a:endParaRPr lang="hu-HU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Szövegdoboz 128"/>
          <p:cNvSpPr txBox="1"/>
          <p:nvPr/>
        </p:nvSpPr>
        <p:spPr>
          <a:xfrm rot="18810715">
            <a:off x="3591558" y="1606584"/>
            <a:ext cx="897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x-y= 0</a:t>
            </a:r>
            <a:endParaRPr lang="hu-HU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Szövegdoboz 129"/>
          <p:cNvSpPr txBox="1"/>
          <p:nvPr/>
        </p:nvSpPr>
        <p:spPr>
          <a:xfrm rot="18944964">
            <a:off x="3919272" y="1558960"/>
            <a:ext cx="897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x-y= 1</a:t>
            </a:r>
            <a:endParaRPr lang="hu-HU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6" name="Egyenes összekötő 145"/>
          <p:cNvCxnSpPr/>
          <p:nvPr/>
        </p:nvCxnSpPr>
        <p:spPr>
          <a:xfrm>
            <a:off x="2256116" y="2284253"/>
            <a:ext cx="2457447" cy="2386966"/>
          </a:xfrm>
          <a:prstGeom prst="line">
            <a:avLst/>
          </a:prstGeom>
          <a:ln w="19050">
            <a:solidFill>
              <a:srgbClr val="F3A0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Ellipszis 131"/>
          <p:cNvSpPr/>
          <p:nvPr/>
        </p:nvSpPr>
        <p:spPr>
          <a:xfrm flipH="1">
            <a:off x="2949735" y="2943469"/>
            <a:ext cx="92772" cy="858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44" name="Egyenes összekötő 143"/>
          <p:cNvCxnSpPr/>
          <p:nvPr/>
        </p:nvCxnSpPr>
        <p:spPr>
          <a:xfrm flipV="1">
            <a:off x="2496345" y="1478461"/>
            <a:ext cx="2281789" cy="2332165"/>
          </a:xfrm>
          <a:prstGeom prst="line">
            <a:avLst/>
          </a:prstGeom>
          <a:ln w="19050">
            <a:solidFill>
              <a:srgbClr val="F3A0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gyenes összekötő 151"/>
          <p:cNvCxnSpPr/>
          <p:nvPr/>
        </p:nvCxnSpPr>
        <p:spPr>
          <a:xfrm>
            <a:off x="2343945" y="2027784"/>
            <a:ext cx="2426320" cy="2395886"/>
          </a:xfrm>
          <a:prstGeom prst="line">
            <a:avLst/>
          </a:prstGeom>
          <a:ln w="19050">
            <a:solidFill>
              <a:srgbClr val="F3A0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Ellipszis 132"/>
          <p:cNvSpPr/>
          <p:nvPr/>
        </p:nvSpPr>
        <p:spPr>
          <a:xfrm flipH="1">
            <a:off x="3275919" y="2943469"/>
            <a:ext cx="92772" cy="858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37" name="Egyenes összekötő 136"/>
          <p:cNvCxnSpPr/>
          <p:nvPr/>
        </p:nvCxnSpPr>
        <p:spPr>
          <a:xfrm flipV="1">
            <a:off x="2191545" y="1173661"/>
            <a:ext cx="2281789" cy="2332165"/>
          </a:xfrm>
          <a:prstGeom prst="line">
            <a:avLst/>
          </a:prstGeom>
          <a:ln w="19050">
            <a:solidFill>
              <a:srgbClr val="F3A0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Ellipszis 133"/>
          <p:cNvSpPr/>
          <p:nvPr/>
        </p:nvSpPr>
        <p:spPr>
          <a:xfrm flipH="1">
            <a:off x="2949735" y="2623429"/>
            <a:ext cx="92772" cy="858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57" name="Egyenes összekötő 156"/>
          <p:cNvCxnSpPr/>
          <p:nvPr/>
        </p:nvCxnSpPr>
        <p:spPr>
          <a:xfrm>
            <a:off x="2351814" y="1671209"/>
            <a:ext cx="2450622" cy="2444217"/>
          </a:xfrm>
          <a:prstGeom prst="line">
            <a:avLst/>
          </a:prstGeom>
          <a:ln w="19050">
            <a:solidFill>
              <a:srgbClr val="F3A0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Ellipszis 134"/>
          <p:cNvSpPr/>
          <p:nvPr/>
        </p:nvSpPr>
        <p:spPr>
          <a:xfrm flipH="1">
            <a:off x="3275919" y="2623428"/>
            <a:ext cx="92772" cy="858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51" name="Egyenes összekötő 150"/>
          <p:cNvCxnSpPr/>
          <p:nvPr/>
        </p:nvCxnSpPr>
        <p:spPr>
          <a:xfrm flipV="1">
            <a:off x="2648745" y="1630861"/>
            <a:ext cx="2281789" cy="2332165"/>
          </a:xfrm>
          <a:prstGeom prst="line">
            <a:avLst/>
          </a:prstGeom>
          <a:ln w="19050">
            <a:solidFill>
              <a:srgbClr val="F3A0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Szövegdoboz 164"/>
          <p:cNvSpPr txBox="1"/>
          <p:nvPr/>
        </p:nvSpPr>
        <p:spPr>
          <a:xfrm>
            <a:off x="5273050" y="2386161"/>
            <a:ext cx="38579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Kedvező esetek száma </a:t>
            </a:r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K(x+y=4)+K(x+y=3)+K(x+y=2) +</a:t>
            </a:r>
            <a:b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K(x-y=-1)+K(x-y=0)+K(x-y=1)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" name="Szövegdoboz 166"/>
          <p:cNvSpPr txBox="1"/>
          <p:nvPr/>
        </p:nvSpPr>
        <p:spPr>
          <a:xfrm>
            <a:off x="5056021" y="4165122"/>
            <a:ext cx="4087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= 1*0 + 2*1 + 1*0 + 1*0 + 2*1 +1*0=4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Szövegdoboz 167"/>
          <p:cNvSpPr txBox="1"/>
          <p:nvPr/>
        </p:nvSpPr>
        <p:spPr>
          <a:xfrm>
            <a:off x="5273050" y="4697245"/>
            <a:ext cx="2893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Összes eset száma </a:t>
            </a:r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4</a:t>
            </a:r>
            <a:r>
              <a:rPr lang="hu-HU" baseline="30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16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9" name="Szövegdoboz 168"/>
          <p:cNvSpPr txBox="1"/>
          <p:nvPr/>
        </p:nvSpPr>
        <p:spPr>
          <a:xfrm>
            <a:off x="5646352" y="5206709"/>
            <a:ext cx="1724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= 4 / </a:t>
            </a:r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 = 0.25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468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9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72" y="841079"/>
            <a:ext cx="5087025" cy="5185922"/>
          </a:xfrm>
          <a:prstGeom prst="rect">
            <a:avLst/>
          </a:prstGeom>
          <a:effectLst>
            <a:reflection stA="0" endPos="0" dir="5400000" sy="-100000" algn="bl" rotWithShape="0"/>
          </a:effectLst>
        </p:spPr>
      </p:pic>
      <p:cxnSp>
        <p:nvCxnSpPr>
          <p:cNvPr id="8" name="Egyenes összekötő 7"/>
          <p:cNvCxnSpPr/>
          <p:nvPr/>
        </p:nvCxnSpPr>
        <p:spPr>
          <a:xfrm flipV="1">
            <a:off x="2032000" y="1708727"/>
            <a:ext cx="2328281" cy="2355274"/>
          </a:xfrm>
          <a:prstGeom prst="line">
            <a:avLst/>
          </a:prstGeom>
          <a:ln w="19050">
            <a:solidFill>
              <a:srgbClr val="F3A0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gyenes összekötő 8"/>
          <p:cNvCxnSpPr/>
          <p:nvPr/>
        </p:nvCxnSpPr>
        <p:spPr>
          <a:xfrm flipV="1">
            <a:off x="1631619" y="1484675"/>
            <a:ext cx="2281789" cy="2332165"/>
          </a:xfrm>
          <a:prstGeom prst="line">
            <a:avLst/>
          </a:prstGeom>
          <a:ln w="19050">
            <a:solidFill>
              <a:srgbClr val="F3A0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5"/>
          <p:cNvCxnSpPr/>
          <p:nvPr/>
        </p:nvCxnSpPr>
        <p:spPr>
          <a:xfrm flipV="1">
            <a:off x="2279576" y="2128271"/>
            <a:ext cx="2281789" cy="2332165"/>
          </a:xfrm>
          <a:prstGeom prst="line">
            <a:avLst/>
          </a:prstGeom>
          <a:ln w="19050">
            <a:solidFill>
              <a:srgbClr val="F3A0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zis 19"/>
          <p:cNvSpPr/>
          <p:nvPr/>
        </p:nvSpPr>
        <p:spPr>
          <a:xfrm flipH="1">
            <a:off x="2939167" y="2414435"/>
            <a:ext cx="92772" cy="858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1" name="Egyenes összekötő 20"/>
          <p:cNvCxnSpPr/>
          <p:nvPr/>
        </p:nvCxnSpPr>
        <p:spPr>
          <a:xfrm>
            <a:off x="2313694" y="1801352"/>
            <a:ext cx="2681331" cy="2700686"/>
          </a:xfrm>
          <a:prstGeom prst="line">
            <a:avLst/>
          </a:prstGeom>
          <a:ln w="19050">
            <a:solidFill>
              <a:srgbClr val="F3A0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zis 21"/>
          <p:cNvSpPr/>
          <p:nvPr/>
        </p:nvSpPr>
        <p:spPr>
          <a:xfrm flipH="1">
            <a:off x="3275366" y="2756521"/>
            <a:ext cx="92772" cy="858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Szövegdoboz 24"/>
          <p:cNvSpPr txBox="1"/>
          <p:nvPr/>
        </p:nvSpPr>
        <p:spPr>
          <a:xfrm rot="18960673">
            <a:off x="3067494" y="1515917"/>
            <a:ext cx="897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x-y= -2</a:t>
            </a:r>
            <a:endParaRPr lang="hu-HU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Szövegdoboz 25"/>
          <p:cNvSpPr txBox="1"/>
          <p:nvPr/>
        </p:nvSpPr>
        <p:spPr>
          <a:xfrm rot="18960673">
            <a:off x="3434252" y="1835100"/>
            <a:ext cx="897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x-y= 0</a:t>
            </a:r>
            <a:endParaRPr lang="hu-HU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Szövegdoboz 26"/>
          <p:cNvSpPr txBox="1"/>
          <p:nvPr/>
        </p:nvSpPr>
        <p:spPr>
          <a:xfrm rot="18960673">
            <a:off x="3733128" y="2152341"/>
            <a:ext cx="897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x-y= 2</a:t>
            </a:r>
            <a:endParaRPr lang="hu-HU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Szövegdoboz 27"/>
          <p:cNvSpPr txBox="1"/>
          <p:nvPr/>
        </p:nvSpPr>
        <p:spPr>
          <a:xfrm rot="2711701">
            <a:off x="4317615" y="4016227"/>
            <a:ext cx="117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hu-HU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+y= 4</a:t>
            </a:r>
            <a:endParaRPr lang="hu-HU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Szövegdoboz 32"/>
          <p:cNvSpPr txBox="1"/>
          <p:nvPr/>
        </p:nvSpPr>
        <p:spPr>
          <a:xfrm>
            <a:off x="5482557" y="72193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Koordináták: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Szövegdoboz 33"/>
          <p:cNvSpPr txBox="1"/>
          <p:nvPr/>
        </p:nvSpPr>
        <p:spPr>
          <a:xfrm>
            <a:off x="6999217" y="721930"/>
            <a:ext cx="6270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1,3</a:t>
            </a:r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hu-HU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2,2</a:t>
            </a:r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hu-HU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3,1</a:t>
            </a:r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hu-HU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Szövegdoboz 34"/>
          <p:cNvSpPr txBox="1"/>
          <p:nvPr/>
        </p:nvSpPr>
        <p:spPr>
          <a:xfrm>
            <a:off x="5810146" y="5185634"/>
            <a:ext cx="2070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6 / 9 = 0.666667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Szövegdoboz 35"/>
          <p:cNvSpPr txBox="1"/>
          <p:nvPr/>
        </p:nvSpPr>
        <p:spPr>
          <a:xfrm>
            <a:off x="5273050" y="2386161"/>
            <a:ext cx="3870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Kedvező esetek száma </a:t>
            </a:r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K(x+y=4)+K(x-y=-2) </a:t>
            </a:r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K(x-y=0</a:t>
            </a:r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)+</a:t>
            </a:r>
          </a:p>
          <a:p>
            <a:r>
              <a:rPr lang="hu-HU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K(x-y=2</a:t>
            </a:r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Szövegdoboz 36"/>
          <p:cNvSpPr txBox="1"/>
          <p:nvPr/>
        </p:nvSpPr>
        <p:spPr>
          <a:xfrm>
            <a:off x="5281015" y="4132706"/>
            <a:ext cx="2904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= 3*2 + 1*0 + 1*0 +</a:t>
            </a:r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1*0=6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Szövegdoboz 37"/>
          <p:cNvSpPr txBox="1"/>
          <p:nvPr/>
        </p:nvSpPr>
        <p:spPr>
          <a:xfrm>
            <a:off x="5482557" y="4669707"/>
            <a:ext cx="2675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Összes eset száma </a:t>
            </a:r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3</a:t>
            </a:r>
            <a:r>
              <a:rPr lang="hu-HU" baseline="30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9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Szövegdoboz 38"/>
          <p:cNvSpPr txBox="1"/>
          <p:nvPr/>
        </p:nvSpPr>
        <p:spPr>
          <a:xfrm>
            <a:off x="416411" y="6070923"/>
            <a:ext cx="6336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Általánosan egy átlóra (k = az átlón lévő elemszám): K = k * </a:t>
            </a:r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(k-1)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Ellipszis 17"/>
          <p:cNvSpPr/>
          <p:nvPr/>
        </p:nvSpPr>
        <p:spPr>
          <a:xfrm flipH="1">
            <a:off x="3581907" y="3072216"/>
            <a:ext cx="92772" cy="858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0660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arcel">
  <a:themeElements>
    <a:clrScheme name="Papí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0BDC4BB7-8AF9-46FD-8C32-AB93AC9C41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TM02900688[[fn=Dimenzió]]</Template>
  <TotalTime>313</TotalTime>
  <Words>156</Words>
  <Application>Microsoft Office PowerPoint</Application>
  <PresentationFormat>Diavetítés a képernyőre (4:3 oldalarány)</PresentationFormat>
  <Paragraphs>31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3</vt:i4>
      </vt:variant>
      <vt:variant>
        <vt:lpstr>Diacímek</vt:lpstr>
      </vt:variant>
      <vt:variant>
        <vt:i4>3</vt:i4>
      </vt:variant>
    </vt:vector>
  </HeadingPairs>
  <TitlesOfParts>
    <vt:vector size="12" baseType="lpstr">
      <vt:lpstr>Arial</vt:lpstr>
      <vt:lpstr>Calibri</vt:lpstr>
      <vt:lpstr>Calibri Light</vt:lpstr>
      <vt:lpstr>Gill Sans MT</vt:lpstr>
      <vt:lpstr>Times New Roman</vt:lpstr>
      <vt:lpstr>Wingdings 2</vt:lpstr>
      <vt:lpstr>HDOfficeLightV0</vt:lpstr>
      <vt:lpstr>1_HDOfficeLightV0</vt:lpstr>
      <vt:lpstr>Parcel</vt:lpstr>
      <vt:lpstr>Irány északnyugat!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Windows-felhasználó</dc:creator>
  <cp:lastModifiedBy>Windows-felhasználó</cp:lastModifiedBy>
  <cp:revision>38</cp:revision>
  <dcterms:created xsi:type="dcterms:W3CDTF">2018-12-01T12:42:35Z</dcterms:created>
  <dcterms:modified xsi:type="dcterms:W3CDTF">2018-12-09T12:43:56Z</dcterms:modified>
</cp:coreProperties>
</file>