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sldIdLst>
    <p:sldId id="256" r:id="rId4"/>
    <p:sldId id="269" r:id="rId5"/>
    <p:sldId id="270" r:id="rId6"/>
    <p:sldId id="271" r:id="rId7"/>
    <p:sldId id="277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BA"/>
    <a:srgbClr val="A25D0A"/>
    <a:srgbClr val="F6B566"/>
    <a:srgbClr val="F3A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9949" y="3236490"/>
            <a:ext cx="6939520" cy="1645920"/>
          </a:xfrm>
        </p:spPr>
        <p:txBody>
          <a:bodyPr/>
          <a:lstStyle/>
          <a:p>
            <a:r>
              <a:rPr lang="hu-HU" smtClean="0"/>
              <a:t>Találó </a:t>
            </a:r>
            <a:r>
              <a:rPr lang="hu-HU" smtClean="0"/>
              <a:t>elnevezések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65" y="1239419"/>
            <a:ext cx="2687780" cy="237196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07" y="1385832"/>
            <a:ext cx="932872" cy="1159266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575804" y="5204470"/>
            <a:ext cx="604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ACM ICPC South Pacific Divisionals - Clever Title - Problem C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4235762" y="45605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F(3,7)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924457" y="895450"/>
            <a:ext cx="966610" cy="150390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5306128" y="895450"/>
            <a:ext cx="962555" cy="147716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2020531" y="1037445"/>
            <a:ext cx="76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F(2, 3)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6558757" y="1043166"/>
            <a:ext cx="201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F(2, 5)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2378366" y="1454070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2020531" y="17673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F</a:t>
            </a:r>
            <a:r>
              <a:rPr lang="hu-HU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hu-HU" sz="160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1, 1</a:t>
            </a:r>
            <a:r>
              <a:rPr lang="hu-HU" smtClean="0">
                <a:solidFill>
                  <a:schemeClr val="bg1"/>
                </a:solidFill>
              </a:rPr>
              <a:t>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/>
          <p:nvPr/>
        </p:nvCxnSpPr>
        <p:spPr>
          <a:xfrm>
            <a:off x="6954181" y="1454069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>
            <a:off x="2378366" y="2164841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941984" y="2509019"/>
            <a:ext cx="9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F( 0, 0) 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29" name="AutoShape 4" descr="\emptyset "/>
          <p:cNvSpPr>
            <a:spLocks noChangeAspect="1" noChangeArrowheads="1"/>
          </p:cNvSpPr>
          <p:nvPr/>
        </p:nvSpPr>
        <p:spPr bwMode="auto">
          <a:xfrm>
            <a:off x="4064711" y="1803916"/>
            <a:ext cx="342102" cy="1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2249440" y="29017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6796926" y="18035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" name="Ellipszis 1"/>
          <p:cNvSpPr/>
          <p:nvPr/>
        </p:nvSpPr>
        <p:spPr>
          <a:xfrm>
            <a:off x="6997022" y="5471160"/>
            <a:ext cx="630484" cy="6197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24" name="Tábláza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46241"/>
              </p:ext>
            </p:extLst>
          </p:nvPr>
        </p:nvGraphicFramePr>
        <p:xfrm>
          <a:off x="782790" y="4098470"/>
          <a:ext cx="8250372" cy="229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6708">
                  <a:extLst>
                    <a:ext uri="{9D8B030D-6E8A-4147-A177-3AD203B41FA5}">
                      <a16:colId xmlns:a16="http://schemas.microsoft.com/office/drawing/2014/main" val="331430496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73592468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632114734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576359116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45025083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58454641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70958136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117241045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4031969677"/>
                    </a:ext>
                  </a:extLst>
                </a:gridCol>
              </a:tblGrid>
              <a:tr h="459232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4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5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6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7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06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55771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90264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514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20715"/>
                  </a:ext>
                </a:extLst>
              </a:tr>
            </a:tbl>
          </a:graphicData>
        </a:graphic>
      </p:graphicFrame>
      <p:grpSp>
        <p:nvGrpSpPr>
          <p:cNvPr id="26" name="Csoportba foglalás 25"/>
          <p:cNvGrpSpPr/>
          <p:nvPr/>
        </p:nvGrpSpPr>
        <p:grpSpPr>
          <a:xfrm>
            <a:off x="132513" y="4584865"/>
            <a:ext cx="671979" cy="1818502"/>
            <a:chOff x="344950" y="4544291"/>
            <a:chExt cx="671979" cy="1818502"/>
          </a:xfrm>
        </p:grpSpPr>
        <p:sp>
          <p:nvSpPr>
            <p:cNvPr id="28" name="Szövegdoboz 27"/>
            <p:cNvSpPr txBox="1"/>
            <p:nvPr/>
          </p:nvSpPr>
          <p:spPr>
            <a:xfrm>
              <a:off x="535709" y="454429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528701" y="50706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428307" y="55320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Szövegdoboz 31"/>
            <p:cNvSpPr txBox="1"/>
            <p:nvPr/>
          </p:nvSpPr>
          <p:spPr>
            <a:xfrm>
              <a:off x="344950" y="59934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Csoportba foglalás 32"/>
          <p:cNvGrpSpPr/>
          <p:nvPr/>
        </p:nvGrpSpPr>
        <p:grpSpPr>
          <a:xfrm>
            <a:off x="2029857" y="3667702"/>
            <a:ext cx="7244084" cy="378466"/>
            <a:chOff x="2029857" y="3667702"/>
            <a:chExt cx="7244084" cy="378466"/>
          </a:xfrm>
        </p:grpSpPr>
        <p:sp>
          <p:nvSpPr>
            <p:cNvPr id="34" name="Szövegdoboz 33"/>
            <p:cNvSpPr txBox="1"/>
            <p:nvPr/>
          </p:nvSpPr>
          <p:spPr>
            <a:xfrm>
              <a:off x="7939921" y="3676836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{AA,AB,BB}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2029857" y="367683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chemeClr val="bg1"/>
                  </a:solidFill>
                </a:rPr>
                <a:t>∅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2773035" y="3673115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3666099" y="3676836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4383561" y="3667702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Szövegdoboz 38"/>
            <p:cNvSpPr txBox="1"/>
            <p:nvPr/>
          </p:nvSpPr>
          <p:spPr>
            <a:xfrm>
              <a:off x="5502483" y="3671125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6169610" y="3683091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Szövegdoboz 40"/>
            <p:cNvSpPr txBox="1"/>
            <p:nvPr/>
          </p:nvSpPr>
          <p:spPr>
            <a:xfrm>
              <a:off x="7111436" y="3676836"/>
              <a:ext cx="1050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Ellipszis 3"/>
          <p:cNvSpPr/>
          <p:nvPr/>
        </p:nvSpPr>
        <p:spPr>
          <a:xfrm>
            <a:off x="8277783" y="5781040"/>
            <a:ext cx="637309" cy="7019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8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738908" y="2161308"/>
            <a:ext cx="388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Szerzők:  AA,  AB, BB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738908" y="3177309"/>
            <a:ext cx="255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Érvényes szó:  AAB</a:t>
            </a:r>
            <a:endParaRPr lang="hu-HU" sz="2400">
              <a:solidFill>
                <a:schemeClr val="bg1"/>
              </a:solidFill>
            </a:endParaRPr>
          </a:p>
        </p:txBody>
      </p:sp>
      <p:sp>
        <p:nvSpPr>
          <p:cNvPr id="4" name="Jobb oldali kapcsos zárójel 3"/>
          <p:cNvSpPr/>
          <p:nvPr/>
        </p:nvSpPr>
        <p:spPr>
          <a:xfrm>
            <a:off x="4451926" y="2161308"/>
            <a:ext cx="508000" cy="1477666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218545" y="2669308"/>
            <a:ext cx="287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F(AAB, {AA, AB, BB} )</a:t>
            </a:r>
            <a:endParaRPr lang="hu-HU" sz="2400">
              <a:solidFill>
                <a:schemeClr val="bg1"/>
              </a:solidFill>
            </a:endParaRPr>
          </a:p>
        </p:txBody>
      </p:sp>
      <p:pic>
        <p:nvPicPr>
          <p:cNvPr id="22" name="Kép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89" y="4922982"/>
            <a:ext cx="1842001" cy="1625566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45" y="5043432"/>
            <a:ext cx="624033" cy="7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3075709" y="544945"/>
            <a:ext cx="287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</a:rPr>
              <a:t>F(AAB, {AA, AB, BB} )</a:t>
            </a:r>
            <a:endParaRPr lang="hu-HU" sz="2400">
              <a:solidFill>
                <a:schemeClr val="bg1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881746" y="1099127"/>
            <a:ext cx="1052944" cy="457200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5195455" y="1099127"/>
            <a:ext cx="1052944" cy="457200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1700013" y="1648844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>
                <a:solidFill>
                  <a:schemeClr val="bg1"/>
                </a:solidFill>
              </a:rPr>
              <a:t>F(AB, {AB, BB})</a:t>
            </a:r>
            <a:endParaRPr lang="hu-HU" sz="2000">
              <a:solidFill>
                <a:schemeClr val="bg1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5721927" y="1648844"/>
            <a:ext cx="179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>
                <a:solidFill>
                  <a:schemeClr val="bg1"/>
                </a:solidFill>
              </a:rPr>
              <a:t>F(AB, {AA, BB})</a:t>
            </a:r>
            <a:endParaRPr lang="hu-HU" sz="200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2577468" y="2094376"/>
            <a:ext cx="0" cy="611119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1994164" y="286012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>
                <a:solidFill>
                  <a:schemeClr val="bg1"/>
                </a:solidFill>
              </a:rPr>
              <a:t>F(B, {BB})</a:t>
            </a:r>
            <a:endParaRPr lang="hu-HU" sz="200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/>
          <p:nvPr/>
        </p:nvCxnSpPr>
        <p:spPr>
          <a:xfrm>
            <a:off x="6663807" y="2094376"/>
            <a:ext cx="0" cy="611119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/>
          <p:cNvSpPr txBox="1"/>
          <p:nvPr/>
        </p:nvSpPr>
        <p:spPr>
          <a:xfrm>
            <a:off x="6076146" y="286012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>
                <a:solidFill>
                  <a:schemeClr val="bg1"/>
                </a:solidFill>
              </a:rPr>
              <a:t>F(B, {BB})</a:t>
            </a:r>
            <a:endParaRPr lang="hu-HU" sz="2000">
              <a:solidFill>
                <a:schemeClr val="bg1"/>
              </a:solidFill>
            </a:endParaRPr>
          </a:p>
        </p:txBody>
      </p:sp>
      <p:cxnSp>
        <p:nvCxnSpPr>
          <p:cNvPr id="25" name="Egyenes összekötő nyíllal 24"/>
          <p:cNvCxnSpPr/>
          <p:nvPr/>
        </p:nvCxnSpPr>
        <p:spPr>
          <a:xfrm>
            <a:off x="2577468" y="3419795"/>
            <a:ext cx="0" cy="611119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/>
          <p:nvPr/>
        </p:nvCxnSpPr>
        <p:spPr>
          <a:xfrm>
            <a:off x="6663807" y="3419794"/>
            <a:ext cx="0" cy="611119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2023021" y="4030913"/>
            <a:ext cx="110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>
                <a:solidFill>
                  <a:schemeClr val="bg1"/>
                </a:solidFill>
              </a:rPr>
              <a:t>F( </a:t>
            </a:r>
            <a:r>
              <a:rPr lang="el-GR" sz="2800" smtClean="0">
                <a:solidFill>
                  <a:schemeClr val="bg1"/>
                </a:solidFill>
              </a:rPr>
              <a:t>ε</a:t>
            </a:r>
            <a:r>
              <a:rPr lang="hu-HU" sz="2800" smtClean="0">
                <a:solidFill>
                  <a:schemeClr val="bg1"/>
                </a:solidFill>
              </a:rPr>
              <a:t>, </a:t>
            </a:r>
            <a:r>
              <a:rPr lang="hu-HU" sz="2000" smtClean="0">
                <a:solidFill>
                  <a:schemeClr val="bg1"/>
                </a:solidFill>
              </a:rPr>
              <a:t>∅)</a:t>
            </a:r>
            <a:r>
              <a:rPr lang="hu-HU" sz="2800" smtClean="0">
                <a:solidFill>
                  <a:schemeClr val="bg1"/>
                </a:solidFill>
              </a:rPr>
              <a:t> 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28" name="AutoShape 2" descr="\emptyset "/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9" name="AutoShape 4" descr="\emptyset "/>
          <p:cNvSpPr>
            <a:spLocks noChangeAspect="1" noChangeArrowheads="1"/>
          </p:cNvSpPr>
          <p:nvPr/>
        </p:nvSpPr>
        <p:spPr bwMode="auto">
          <a:xfrm>
            <a:off x="279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" name="Szövegdoboz 29"/>
          <p:cNvSpPr txBox="1"/>
          <p:nvPr/>
        </p:nvSpPr>
        <p:spPr>
          <a:xfrm>
            <a:off x="6109360" y="4065020"/>
            <a:ext cx="110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>
                <a:solidFill>
                  <a:schemeClr val="bg1"/>
                </a:solidFill>
              </a:rPr>
              <a:t>F( </a:t>
            </a:r>
            <a:r>
              <a:rPr lang="el-GR" sz="2800" smtClean="0">
                <a:solidFill>
                  <a:schemeClr val="bg1"/>
                </a:solidFill>
              </a:rPr>
              <a:t>ε</a:t>
            </a:r>
            <a:r>
              <a:rPr lang="hu-HU" sz="2800" smtClean="0">
                <a:solidFill>
                  <a:schemeClr val="bg1"/>
                </a:solidFill>
              </a:rPr>
              <a:t>, </a:t>
            </a:r>
            <a:r>
              <a:rPr lang="hu-HU" sz="2000" smtClean="0">
                <a:solidFill>
                  <a:schemeClr val="bg1"/>
                </a:solidFill>
              </a:rPr>
              <a:t>∅)</a:t>
            </a:r>
            <a:r>
              <a:rPr lang="hu-HU" sz="2800" smtClean="0">
                <a:solidFill>
                  <a:schemeClr val="bg1"/>
                </a:solidFill>
              </a:rPr>
              <a:t> 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2420212" y="46169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FF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651945" y="28909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FF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1385503" y="16642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FF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6536948" y="4616923"/>
            <a:ext cx="25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FF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7259845" y="2886517"/>
            <a:ext cx="25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FF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7512802" y="16642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FF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6053054" y="6372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</a:t>
            </a:r>
            <a:endParaRPr lang="hu-HU">
              <a:solidFill>
                <a:srgbClr val="FF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13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4" grpId="0"/>
      <p:bldP spid="27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3455282" y="478860"/>
            <a:ext cx="22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F(AAB, {AA, AB, BB} 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924457" y="895450"/>
            <a:ext cx="966610" cy="150390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5306128" y="895450"/>
            <a:ext cx="962555" cy="147716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1643506" y="1038376"/>
            <a:ext cx="16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F(AB, {AB, BB})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5949157" y="1071864"/>
            <a:ext cx="201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F(AB, {AA, BB})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2378366" y="1454070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1859429" y="1746941"/>
            <a:ext cx="108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F(B, {BB})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/>
          <p:nvPr/>
        </p:nvCxnSpPr>
        <p:spPr>
          <a:xfrm>
            <a:off x="6954181" y="1454069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/>
          <p:cNvSpPr txBox="1"/>
          <p:nvPr/>
        </p:nvSpPr>
        <p:spPr>
          <a:xfrm>
            <a:off x="6414129" y="1746941"/>
            <a:ext cx="108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F(B, {BB})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25" name="Egyenes összekötő nyíllal 24"/>
          <p:cNvCxnSpPr/>
          <p:nvPr/>
        </p:nvCxnSpPr>
        <p:spPr>
          <a:xfrm>
            <a:off x="2378366" y="2164841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/>
          <p:nvPr/>
        </p:nvCxnSpPr>
        <p:spPr>
          <a:xfrm>
            <a:off x="6954181" y="2154423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941984" y="2509019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 </a:t>
            </a:r>
            <a:r>
              <a:rPr lang="el-GR" smtClean="0">
                <a:solidFill>
                  <a:schemeClr val="bg1"/>
                </a:solidFill>
              </a:rPr>
              <a:t>ε</a:t>
            </a:r>
            <a:r>
              <a:rPr lang="hu-HU" smtClean="0">
                <a:solidFill>
                  <a:schemeClr val="bg1"/>
                </a:solidFill>
              </a:rPr>
              <a:t>, ∅) 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29" name="AutoShape 4" descr="\emptyset "/>
          <p:cNvSpPr>
            <a:spLocks noChangeAspect="1" noChangeArrowheads="1"/>
          </p:cNvSpPr>
          <p:nvPr/>
        </p:nvSpPr>
        <p:spPr bwMode="auto">
          <a:xfrm>
            <a:off x="4064711" y="1803916"/>
            <a:ext cx="342102" cy="1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" name="Szövegdoboz 29"/>
          <p:cNvSpPr txBox="1"/>
          <p:nvPr/>
        </p:nvSpPr>
        <p:spPr>
          <a:xfrm>
            <a:off x="6496684" y="2461726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 </a:t>
            </a:r>
            <a:r>
              <a:rPr lang="el-GR" smtClean="0">
                <a:solidFill>
                  <a:schemeClr val="bg1"/>
                </a:solidFill>
              </a:rPr>
              <a:t>ε</a:t>
            </a:r>
            <a:r>
              <a:rPr lang="hu-HU" smtClean="0">
                <a:solidFill>
                  <a:schemeClr val="bg1"/>
                </a:solidFill>
              </a:rPr>
              <a:t>, ∅) </a:t>
            </a:r>
            <a:endParaRPr lang="hu-HU">
              <a:solidFill>
                <a:schemeClr val="bg1"/>
              </a:solidFill>
            </a:endParaRP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49442"/>
              </p:ext>
            </p:extLst>
          </p:nvPr>
        </p:nvGraphicFramePr>
        <p:xfrm>
          <a:off x="782790" y="4098470"/>
          <a:ext cx="8250372" cy="229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6708">
                  <a:extLst>
                    <a:ext uri="{9D8B030D-6E8A-4147-A177-3AD203B41FA5}">
                      <a16:colId xmlns:a16="http://schemas.microsoft.com/office/drawing/2014/main" val="331430496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73592468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632114734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576359116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45025083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58454641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70958136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117241045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4031969677"/>
                    </a:ext>
                  </a:extLst>
                </a:gridCol>
              </a:tblGrid>
              <a:tr h="459232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4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5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6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7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06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55771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90264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514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20715"/>
                  </a:ext>
                </a:extLst>
              </a:tr>
            </a:tbl>
          </a:graphicData>
        </a:graphic>
      </p:graphicFrame>
      <p:sp>
        <p:nvSpPr>
          <p:cNvPr id="9" name="Ellipszis 8"/>
          <p:cNvSpPr/>
          <p:nvPr/>
        </p:nvSpPr>
        <p:spPr>
          <a:xfrm>
            <a:off x="1821073" y="1475083"/>
            <a:ext cx="1156816" cy="1676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/>
          <p:cNvSpPr/>
          <p:nvPr/>
        </p:nvSpPr>
        <p:spPr>
          <a:xfrm>
            <a:off x="6337417" y="1500151"/>
            <a:ext cx="1156816" cy="1676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4360497" y="214274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smtClean="0">
                <a:solidFill>
                  <a:srgbClr val="FF0000"/>
                </a:solidFill>
              </a:rPr>
              <a:t>=</a:t>
            </a:r>
            <a:endParaRPr lang="hu-HU" sz="2800">
              <a:solidFill>
                <a:srgbClr val="FF0000"/>
              </a:solidFill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2249440" y="29017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6796926" y="28491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4" name="Csoportba foglalás 3"/>
          <p:cNvGrpSpPr/>
          <p:nvPr/>
        </p:nvGrpSpPr>
        <p:grpSpPr>
          <a:xfrm>
            <a:off x="132513" y="4584865"/>
            <a:ext cx="671979" cy="1818502"/>
            <a:chOff x="344950" y="4544291"/>
            <a:chExt cx="671979" cy="1818502"/>
          </a:xfrm>
        </p:grpSpPr>
        <p:sp>
          <p:nvSpPr>
            <p:cNvPr id="3" name="Szövegdoboz 2"/>
            <p:cNvSpPr txBox="1"/>
            <p:nvPr/>
          </p:nvSpPr>
          <p:spPr>
            <a:xfrm>
              <a:off x="535709" y="454429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528701" y="50706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428307" y="55320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Szövegdoboz 31"/>
            <p:cNvSpPr txBox="1"/>
            <p:nvPr/>
          </p:nvSpPr>
          <p:spPr>
            <a:xfrm>
              <a:off x="344950" y="59934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Csoportba foglalás 4"/>
          <p:cNvGrpSpPr/>
          <p:nvPr/>
        </p:nvGrpSpPr>
        <p:grpSpPr>
          <a:xfrm>
            <a:off x="2029857" y="3667702"/>
            <a:ext cx="7244084" cy="378466"/>
            <a:chOff x="2029857" y="3667702"/>
            <a:chExt cx="7244084" cy="378466"/>
          </a:xfrm>
        </p:grpSpPr>
        <p:sp>
          <p:nvSpPr>
            <p:cNvPr id="33" name="Szövegdoboz 32"/>
            <p:cNvSpPr txBox="1"/>
            <p:nvPr/>
          </p:nvSpPr>
          <p:spPr>
            <a:xfrm>
              <a:off x="7939921" y="3676836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{AA,AB,BB}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Szövegdoboz 33"/>
            <p:cNvSpPr txBox="1"/>
            <p:nvPr/>
          </p:nvSpPr>
          <p:spPr>
            <a:xfrm>
              <a:off x="2029857" y="367683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chemeClr val="bg1"/>
                  </a:solidFill>
                </a:rPr>
                <a:t>∅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2773035" y="3673115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3666099" y="3676836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4383561" y="3667702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Szövegdoboz 40"/>
            <p:cNvSpPr txBox="1"/>
            <p:nvPr/>
          </p:nvSpPr>
          <p:spPr>
            <a:xfrm>
              <a:off x="5502483" y="3671125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Szövegdoboz 41"/>
            <p:cNvSpPr txBox="1"/>
            <p:nvPr/>
          </p:nvSpPr>
          <p:spPr>
            <a:xfrm>
              <a:off x="6169610" y="3683091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Szövegdoboz 42"/>
            <p:cNvSpPr txBox="1"/>
            <p:nvPr/>
          </p:nvSpPr>
          <p:spPr>
            <a:xfrm>
              <a:off x="7111436" y="3676836"/>
              <a:ext cx="1050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9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3455282" y="478860"/>
            <a:ext cx="22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F(AAB, {AA, AB, BB} 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924457" y="895450"/>
            <a:ext cx="966610" cy="150390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5306128" y="895450"/>
            <a:ext cx="962555" cy="147716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1643506" y="1038376"/>
            <a:ext cx="16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F(AB, {AB, BB})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5949157" y="1071864"/>
            <a:ext cx="201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F(AB, {AA, BB})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2378366" y="1454070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1859429" y="1746941"/>
            <a:ext cx="108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F(B, {BB})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/>
          <p:nvPr/>
        </p:nvCxnSpPr>
        <p:spPr>
          <a:xfrm>
            <a:off x="6954181" y="1454069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>
            <a:off x="2378366" y="2164841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941984" y="2509019"/>
            <a:ext cx="9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</a:rPr>
              <a:t>F( </a:t>
            </a:r>
            <a:r>
              <a:rPr lang="el-GR">
                <a:solidFill>
                  <a:schemeClr val="bg1"/>
                </a:solidFill>
              </a:rPr>
              <a:t>ε</a:t>
            </a:r>
            <a:r>
              <a:rPr lang="hu-HU">
                <a:solidFill>
                  <a:schemeClr val="bg1"/>
                </a:solidFill>
              </a:rPr>
              <a:t>, ∅) </a:t>
            </a:r>
          </a:p>
        </p:txBody>
      </p:sp>
      <p:sp>
        <p:nvSpPr>
          <p:cNvPr id="29" name="AutoShape 4" descr="\emptyset "/>
          <p:cNvSpPr>
            <a:spLocks noChangeAspect="1" noChangeArrowheads="1"/>
          </p:cNvSpPr>
          <p:nvPr/>
        </p:nvSpPr>
        <p:spPr bwMode="auto">
          <a:xfrm>
            <a:off x="4064711" y="1803916"/>
            <a:ext cx="342102" cy="1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2249440" y="29017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6796926" y="1877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14099"/>
              </p:ext>
            </p:extLst>
          </p:nvPr>
        </p:nvGraphicFramePr>
        <p:xfrm>
          <a:off x="782790" y="4098470"/>
          <a:ext cx="8250372" cy="229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6708">
                  <a:extLst>
                    <a:ext uri="{9D8B030D-6E8A-4147-A177-3AD203B41FA5}">
                      <a16:colId xmlns:a16="http://schemas.microsoft.com/office/drawing/2014/main" val="331430496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73592468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632114734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576359116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45025083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58454641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70958136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117241045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4031969677"/>
                    </a:ext>
                  </a:extLst>
                </a:gridCol>
              </a:tblGrid>
              <a:tr h="459232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4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5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6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7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06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55771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90264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514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20715"/>
                  </a:ext>
                </a:extLst>
              </a:tr>
            </a:tbl>
          </a:graphicData>
        </a:graphic>
      </p:graphicFrame>
      <p:grpSp>
        <p:nvGrpSpPr>
          <p:cNvPr id="24" name="Csoportba foglalás 23"/>
          <p:cNvGrpSpPr/>
          <p:nvPr/>
        </p:nvGrpSpPr>
        <p:grpSpPr>
          <a:xfrm>
            <a:off x="132513" y="4584865"/>
            <a:ext cx="671979" cy="1818502"/>
            <a:chOff x="344950" y="4544291"/>
            <a:chExt cx="671979" cy="1818502"/>
          </a:xfrm>
        </p:grpSpPr>
        <p:sp>
          <p:nvSpPr>
            <p:cNvPr id="26" name="Szövegdoboz 25"/>
            <p:cNvSpPr txBox="1"/>
            <p:nvPr/>
          </p:nvSpPr>
          <p:spPr>
            <a:xfrm>
              <a:off x="535709" y="454429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528701" y="50706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428307" y="55320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344950" y="59934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Csoportba foglalás 31"/>
          <p:cNvGrpSpPr/>
          <p:nvPr/>
        </p:nvGrpSpPr>
        <p:grpSpPr>
          <a:xfrm>
            <a:off x="2029857" y="3667702"/>
            <a:ext cx="7244084" cy="378466"/>
            <a:chOff x="2029857" y="3667702"/>
            <a:chExt cx="7244084" cy="378466"/>
          </a:xfrm>
        </p:grpSpPr>
        <p:sp>
          <p:nvSpPr>
            <p:cNvPr id="33" name="Szövegdoboz 32"/>
            <p:cNvSpPr txBox="1"/>
            <p:nvPr/>
          </p:nvSpPr>
          <p:spPr>
            <a:xfrm>
              <a:off x="7939921" y="3676836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{AA,AB,BB}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Szövegdoboz 33"/>
            <p:cNvSpPr txBox="1"/>
            <p:nvPr/>
          </p:nvSpPr>
          <p:spPr>
            <a:xfrm>
              <a:off x="2029857" y="367683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chemeClr val="bg1"/>
                  </a:solidFill>
                </a:rPr>
                <a:t>∅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2773035" y="3673115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3666099" y="3676836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4383561" y="3667702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5502483" y="3671125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Szövegdoboz 38"/>
            <p:cNvSpPr txBox="1"/>
            <p:nvPr/>
          </p:nvSpPr>
          <p:spPr>
            <a:xfrm>
              <a:off x="6169610" y="3683091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7111436" y="3676836"/>
              <a:ext cx="1050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26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3455282" y="478860"/>
            <a:ext cx="22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F(AAB, {AA, AB, BB} 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924457" y="895450"/>
            <a:ext cx="966610" cy="150390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5306128" y="895450"/>
            <a:ext cx="962555" cy="147716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1643506" y="1038376"/>
            <a:ext cx="16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F(AB, {AB, BB})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5949157" y="1071864"/>
            <a:ext cx="201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F(AB, {AA, BB})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2378366" y="1454070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1859429" y="1746941"/>
            <a:ext cx="108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F(B, {BB})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/>
          <p:nvPr/>
        </p:nvCxnSpPr>
        <p:spPr>
          <a:xfrm>
            <a:off x="6954181" y="1454069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>
            <a:off x="2378366" y="2164841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941984" y="2509019"/>
            <a:ext cx="9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F( 0, 0) 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29" name="AutoShape 4" descr="\emptyset "/>
          <p:cNvSpPr>
            <a:spLocks noChangeAspect="1" noChangeArrowheads="1"/>
          </p:cNvSpPr>
          <p:nvPr/>
        </p:nvSpPr>
        <p:spPr bwMode="auto">
          <a:xfrm>
            <a:off x="4064711" y="1803916"/>
            <a:ext cx="342102" cy="1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2249440" y="29017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6796926" y="1877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83712"/>
              </p:ext>
            </p:extLst>
          </p:nvPr>
        </p:nvGraphicFramePr>
        <p:xfrm>
          <a:off x="782790" y="4098470"/>
          <a:ext cx="8250372" cy="229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6708">
                  <a:extLst>
                    <a:ext uri="{9D8B030D-6E8A-4147-A177-3AD203B41FA5}">
                      <a16:colId xmlns:a16="http://schemas.microsoft.com/office/drawing/2014/main" val="331430496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73592468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632114734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576359116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45025083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58454641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70958136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117241045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4031969677"/>
                    </a:ext>
                  </a:extLst>
                </a:gridCol>
              </a:tblGrid>
              <a:tr h="459232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4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5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6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7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06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55771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90264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514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20715"/>
                  </a:ext>
                </a:extLst>
              </a:tr>
            </a:tbl>
          </a:graphicData>
        </a:graphic>
      </p:graphicFrame>
      <p:grpSp>
        <p:nvGrpSpPr>
          <p:cNvPr id="24" name="Csoportba foglalás 23"/>
          <p:cNvGrpSpPr/>
          <p:nvPr/>
        </p:nvGrpSpPr>
        <p:grpSpPr>
          <a:xfrm>
            <a:off x="132513" y="4584865"/>
            <a:ext cx="671979" cy="1818502"/>
            <a:chOff x="344950" y="4544291"/>
            <a:chExt cx="671979" cy="1818502"/>
          </a:xfrm>
        </p:grpSpPr>
        <p:sp>
          <p:nvSpPr>
            <p:cNvPr id="26" name="Szövegdoboz 25"/>
            <p:cNvSpPr txBox="1"/>
            <p:nvPr/>
          </p:nvSpPr>
          <p:spPr>
            <a:xfrm>
              <a:off x="535709" y="454429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528701" y="50706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428307" y="55320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344950" y="59934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Csoportba foglalás 31"/>
          <p:cNvGrpSpPr/>
          <p:nvPr/>
        </p:nvGrpSpPr>
        <p:grpSpPr>
          <a:xfrm>
            <a:off x="2029857" y="3667702"/>
            <a:ext cx="7244084" cy="378466"/>
            <a:chOff x="2029857" y="3667702"/>
            <a:chExt cx="7244084" cy="378466"/>
          </a:xfrm>
        </p:grpSpPr>
        <p:sp>
          <p:nvSpPr>
            <p:cNvPr id="33" name="Szövegdoboz 32"/>
            <p:cNvSpPr txBox="1"/>
            <p:nvPr/>
          </p:nvSpPr>
          <p:spPr>
            <a:xfrm>
              <a:off x="7939921" y="3676836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{AA,AB,BB}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Szövegdoboz 33"/>
            <p:cNvSpPr txBox="1"/>
            <p:nvPr/>
          </p:nvSpPr>
          <p:spPr>
            <a:xfrm>
              <a:off x="2029857" y="367683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chemeClr val="bg1"/>
                  </a:solidFill>
                </a:rPr>
                <a:t>∅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2773035" y="3673115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3666099" y="3676836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4383561" y="3667702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5502483" y="3671125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Szövegdoboz 38"/>
            <p:cNvSpPr txBox="1"/>
            <p:nvPr/>
          </p:nvSpPr>
          <p:spPr>
            <a:xfrm>
              <a:off x="6169610" y="3683091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7111436" y="3676836"/>
              <a:ext cx="1050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7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3455282" y="478860"/>
            <a:ext cx="22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F(AAB, {AA, AB, BB} 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924457" y="895450"/>
            <a:ext cx="966610" cy="150390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5306128" y="895450"/>
            <a:ext cx="962555" cy="147716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1643506" y="1038376"/>
            <a:ext cx="16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F(AB, {AB, BB})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5949157" y="1071864"/>
            <a:ext cx="201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F(AB, {AA, BB})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2378366" y="1454070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2020531" y="17673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F</a:t>
            </a:r>
            <a:r>
              <a:rPr lang="hu-HU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hu-HU" sz="160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1, 1</a:t>
            </a:r>
            <a:r>
              <a:rPr lang="hu-HU" smtClean="0">
                <a:solidFill>
                  <a:schemeClr val="bg1"/>
                </a:solidFill>
              </a:rPr>
              <a:t>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/>
          <p:nvPr/>
        </p:nvCxnSpPr>
        <p:spPr>
          <a:xfrm>
            <a:off x="6954181" y="1454069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>
            <a:off x="2378366" y="2164841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941984" y="2509019"/>
            <a:ext cx="9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F( 0, 0) 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29" name="AutoShape 4" descr="\emptyset "/>
          <p:cNvSpPr>
            <a:spLocks noChangeAspect="1" noChangeArrowheads="1"/>
          </p:cNvSpPr>
          <p:nvPr/>
        </p:nvSpPr>
        <p:spPr bwMode="auto">
          <a:xfrm>
            <a:off x="4064711" y="1803916"/>
            <a:ext cx="342102" cy="1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2249440" y="29017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6796926" y="18577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61972"/>
              </p:ext>
            </p:extLst>
          </p:nvPr>
        </p:nvGraphicFramePr>
        <p:xfrm>
          <a:off x="782790" y="4098470"/>
          <a:ext cx="8250372" cy="229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6708">
                  <a:extLst>
                    <a:ext uri="{9D8B030D-6E8A-4147-A177-3AD203B41FA5}">
                      <a16:colId xmlns:a16="http://schemas.microsoft.com/office/drawing/2014/main" val="331430496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73592468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632114734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576359116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45025083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58454641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70958136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117241045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4031969677"/>
                    </a:ext>
                  </a:extLst>
                </a:gridCol>
              </a:tblGrid>
              <a:tr h="459232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4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5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6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7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06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55771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90264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514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20715"/>
                  </a:ext>
                </a:extLst>
              </a:tr>
            </a:tbl>
          </a:graphicData>
        </a:graphic>
      </p:graphicFrame>
      <p:grpSp>
        <p:nvGrpSpPr>
          <p:cNvPr id="24" name="Csoportba foglalás 23"/>
          <p:cNvGrpSpPr/>
          <p:nvPr/>
        </p:nvGrpSpPr>
        <p:grpSpPr>
          <a:xfrm>
            <a:off x="132513" y="4584865"/>
            <a:ext cx="671979" cy="1818502"/>
            <a:chOff x="344950" y="4544291"/>
            <a:chExt cx="671979" cy="1818502"/>
          </a:xfrm>
        </p:grpSpPr>
        <p:sp>
          <p:nvSpPr>
            <p:cNvPr id="26" name="Szövegdoboz 25"/>
            <p:cNvSpPr txBox="1"/>
            <p:nvPr/>
          </p:nvSpPr>
          <p:spPr>
            <a:xfrm>
              <a:off x="535709" y="454429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528701" y="50706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428307" y="55320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344950" y="59934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Csoportba foglalás 31"/>
          <p:cNvGrpSpPr/>
          <p:nvPr/>
        </p:nvGrpSpPr>
        <p:grpSpPr>
          <a:xfrm>
            <a:off x="2029857" y="3667702"/>
            <a:ext cx="7244084" cy="378466"/>
            <a:chOff x="2029857" y="3667702"/>
            <a:chExt cx="7244084" cy="378466"/>
          </a:xfrm>
        </p:grpSpPr>
        <p:sp>
          <p:nvSpPr>
            <p:cNvPr id="33" name="Szövegdoboz 32"/>
            <p:cNvSpPr txBox="1"/>
            <p:nvPr/>
          </p:nvSpPr>
          <p:spPr>
            <a:xfrm>
              <a:off x="7939921" y="3676836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{AA,AB,BB}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Szövegdoboz 33"/>
            <p:cNvSpPr txBox="1"/>
            <p:nvPr/>
          </p:nvSpPr>
          <p:spPr>
            <a:xfrm>
              <a:off x="2029857" y="367683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chemeClr val="bg1"/>
                  </a:solidFill>
                </a:rPr>
                <a:t>∅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2773035" y="3673115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3666099" y="3676836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4383561" y="3667702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5502483" y="3671125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Szövegdoboz 38"/>
            <p:cNvSpPr txBox="1"/>
            <p:nvPr/>
          </p:nvSpPr>
          <p:spPr>
            <a:xfrm>
              <a:off x="6169610" y="3683091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7111436" y="3676836"/>
              <a:ext cx="1050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03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3455282" y="478860"/>
            <a:ext cx="22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F(AAB, {AA, AB, BB} 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924457" y="895450"/>
            <a:ext cx="966610" cy="150390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5306128" y="895450"/>
            <a:ext cx="962555" cy="147716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2020531" y="1037445"/>
            <a:ext cx="76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F(2, 3)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5949157" y="1071864"/>
            <a:ext cx="201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F(AB, {AA, BB})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2378366" y="1454070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2020531" y="17673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F</a:t>
            </a:r>
            <a:r>
              <a:rPr lang="hu-HU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hu-HU" sz="160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1, 1</a:t>
            </a:r>
            <a:r>
              <a:rPr lang="hu-HU" smtClean="0">
                <a:solidFill>
                  <a:schemeClr val="bg1"/>
                </a:solidFill>
              </a:rPr>
              <a:t>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/>
          <p:nvPr/>
        </p:nvCxnSpPr>
        <p:spPr>
          <a:xfrm>
            <a:off x="6954181" y="1454069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>
            <a:off x="2378366" y="2164841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941984" y="2509019"/>
            <a:ext cx="9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F( 0, 0) 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29" name="AutoShape 4" descr="\emptyset "/>
          <p:cNvSpPr>
            <a:spLocks noChangeAspect="1" noChangeArrowheads="1"/>
          </p:cNvSpPr>
          <p:nvPr/>
        </p:nvSpPr>
        <p:spPr bwMode="auto">
          <a:xfrm>
            <a:off x="4064711" y="1803916"/>
            <a:ext cx="342102" cy="1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2249440" y="29017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6796926" y="18035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51120"/>
              </p:ext>
            </p:extLst>
          </p:nvPr>
        </p:nvGraphicFramePr>
        <p:xfrm>
          <a:off x="782790" y="4098470"/>
          <a:ext cx="8250372" cy="229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6708">
                  <a:extLst>
                    <a:ext uri="{9D8B030D-6E8A-4147-A177-3AD203B41FA5}">
                      <a16:colId xmlns:a16="http://schemas.microsoft.com/office/drawing/2014/main" val="331430496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73592468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632114734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576359116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45025083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58454641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70958136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117241045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4031969677"/>
                    </a:ext>
                  </a:extLst>
                </a:gridCol>
              </a:tblGrid>
              <a:tr h="459232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4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5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6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7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06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55771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90264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514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20715"/>
                  </a:ext>
                </a:extLst>
              </a:tr>
            </a:tbl>
          </a:graphicData>
        </a:graphic>
      </p:graphicFrame>
      <p:grpSp>
        <p:nvGrpSpPr>
          <p:cNvPr id="24" name="Csoportba foglalás 23"/>
          <p:cNvGrpSpPr/>
          <p:nvPr/>
        </p:nvGrpSpPr>
        <p:grpSpPr>
          <a:xfrm>
            <a:off x="132513" y="4584865"/>
            <a:ext cx="671979" cy="1818502"/>
            <a:chOff x="344950" y="4544291"/>
            <a:chExt cx="671979" cy="1818502"/>
          </a:xfrm>
        </p:grpSpPr>
        <p:sp>
          <p:nvSpPr>
            <p:cNvPr id="26" name="Szövegdoboz 25"/>
            <p:cNvSpPr txBox="1"/>
            <p:nvPr/>
          </p:nvSpPr>
          <p:spPr>
            <a:xfrm>
              <a:off x="535709" y="454429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528701" y="50706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428307" y="55320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344950" y="59934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Csoportba foglalás 31"/>
          <p:cNvGrpSpPr/>
          <p:nvPr/>
        </p:nvGrpSpPr>
        <p:grpSpPr>
          <a:xfrm>
            <a:off x="2029857" y="3667702"/>
            <a:ext cx="7244084" cy="378466"/>
            <a:chOff x="2029857" y="3667702"/>
            <a:chExt cx="7244084" cy="378466"/>
          </a:xfrm>
        </p:grpSpPr>
        <p:sp>
          <p:nvSpPr>
            <p:cNvPr id="33" name="Szövegdoboz 32"/>
            <p:cNvSpPr txBox="1"/>
            <p:nvPr/>
          </p:nvSpPr>
          <p:spPr>
            <a:xfrm>
              <a:off x="7939921" y="3676836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{AA,AB,BB}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Szövegdoboz 33"/>
            <p:cNvSpPr txBox="1"/>
            <p:nvPr/>
          </p:nvSpPr>
          <p:spPr>
            <a:xfrm>
              <a:off x="2029857" y="367683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chemeClr val="bg1"/>
                  </a:solidFill>
                </a:rPr>
                <a:t>∅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2773035" y="3673115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3666099" y="3676836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4383561" y="3667702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5502483" y="3671125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Szövegdoboz 38"/>
            <p:cNvSpPr txBox="1"/>
            <p:nvPr/>
          </p:nvSpPr>
          <p:spPr>
            <a:xfrm>
              <a:off x="6169610" y="3683091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7111436" y="3676836"/>
              <a:ext cx="1050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56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3455282" y="478860"/>
            <a:ext cx="22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F(AAB, {AA, AB, BB} 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924457" y="895450"/>
            <a:ext cx="966610" cy="150390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5306128" y="895450"/>
            <a:ext cx="962555" cy="147716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2020531" y="1037445"/>
            <a:ext cx="76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F(2, 3)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6558757" y="1043166"/>
            <a:ext cx="201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F(2, 5)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2378366" y="1454070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2020531" y="17673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F</a:t>
            </a:r>
            <a:r>
              <a:rPr lang="hu-HU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hu-HU" sz="160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1, 1</a:t>
            </a:r>
            <a:r>
              <a:rPr lang="hu-HU" smtClean="0">
                <a:solidFill>
                  <a:schemeClr val="bg1"/>
                </a:solidFill>
              </a:rPr>
              <a:t>)</a:t>
            </a:r>
            <a:endParaRPr lang="hu-HU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/>
          <p:nvPr/>
        </p:nvCxnSpPr>
        <p:spPr>
          <a:xfrm>
            <a:off x="6954181" y="1454069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>
            <a:off x="2378366" y="2164841"/>
            <a:ext cx="0" cy="296885"/>
          </a:xfrm>
          <a:prstGeom prst="straightConnector1">
            <a:avLst/>
          </a:prstGeom>
          <a:ln w="28575">
            <a:solidFill>
              <a:srgbClr val="A25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941984" y="2509019"/>
            <a:ext cx="9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F( 0, 0) 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29" name="AutoShape 4" descr="\emptyset "/>
          <p:cNvSpPr>
            <a:spLocks noChangeAspect="1" noChangeArrowheads="1"/>
          </p:cNvSpPr>
          <p:nvPr/>
        </p:nvSpPr>
        <p:spPr bwMode="auto">
          <a:xfrm>
            <a:off x="4064711" y="1803916"/>
            <a:ext cx="342102" cy="1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2249440" y="29017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6796926" y="18035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A25D0A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hu-HU">
              <a:solidFill>
                <a:srgbClr val="A25D0A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48916"/>
              </p:ext>
            </p:extLst>
          </p:nvPr>
        </p:nvGraphicFramePr>
        <p:xfrm>
          <a:off x="782790" y="4098470"/>
          <a:ext cx="8250372" cy="229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6708">
                  <a:extLst>
                    <a:ext uri="{9D8B030D-6E8A-4147-A177-3AD203B41FA5}">
                      <a16:colId xmlns:a16="http://schemas.microsoft.com/office/drawing/2014/main" val="331430496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73592468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632114734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2576359116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450250839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358454641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709581367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1117241045"/>
                    </a:ext>
                  </a:extLst>
                </a:gridCol>
                <a:gridCol w="916708">
                  <a:extLst>
                    <a:ext uri="{9D8B030D-6E8A-4147-A177-3AD203B41FA5}">
                      <a16:colId xmlns:a16="http://schemas.microsoft.com/office/drawing/2014/main" val="4031969677"/>
                    </a:ext>
                  </a:extLst>
                </a:gridCol>
              </a:tblGrid>
              <a:tr h="459232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4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5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6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7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06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55771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90264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51445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20715"/>
                  </a:ext>
                </a:extLst>
              </a:tr>
            </a:tbl>
          </a:graphicData>
        </a:graphic>
      </p:graphicFrame>
      <p:grpSp>
        <p:nvGrpSpPr>
          <p:cNvPr id="24" name="Csoportba foglalás 23"/>
          <p:cNvGrpSpPr/>
          <p:nvPr/>
        </p:nvGrpSpPr>
        <p:grpSpPr>
          <a:xfrm>
            <a:off x="132513" y="4584865"/>
            <a:ext cx="671979" cy="1818502"/>
            <a:chOff x="344950" y="4544291"/>
            <a:chExt cx="671979" cy="1818502"/>
          </a:xfrm>
        </p:grpSpPr>
        <p:sp>
          <p:nvSpPr>
            <p:cNvPr id="26" name="Szövegdoboz 25"/>
            <p:cNvSpPr txBox="1"/>
            <p:nvPr/>
          </p:nvSpPr>
          <p:spPr>
            <a:xfrm>
              <a:off x="535709" y="454429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528701" y="50706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428307" y="55320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344950" y="59934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Csoportba foglalás 31"/>
          <p:cNvGrpSpPr/>
          <p:nvPr/>
        </p:nvGrpSpPr>
        <p:grpSpPr>
          <a:xfrm>
            <a:off x="2029857" y="3667702"/>
            <a:ext cx="7244084" cy="378466"/>
            <a:chOff x="2029857" y="3667702"/>
            <a:chExt cx="7244084" cy="378466"/>
          </a:xfrm>
        </p:grpSpPr>
        <p:sp>
          <p:nvSpPr>
            <p:cNvPr id="33" name="Szövegdoboz 32"/>
            <p:cNvSpPr txBox="1"/>
            <p:nvPr/>
          </p:nvSpPr>
          <p:spPr>
            <a:xfrm>
              <a:off x="7939921" y="3676836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{AA,AB,BB}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Szövegdoboz 33"/>
            <p:cNvSpPr txBox="1"/>
            <p:nvPr/>
          </p:nvSpPr>
          <p:spPr>
            <a:xfrm>
              <a:off x="2029857" y="367683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chemeClr val="bg1"/>
                  </a:solidFill>
                </a:rPr>
                <a:t>∅</a:t>
              </a:r>
              <a:endPara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2773035" y="3673115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3666099" y="3676836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4383561" y="3667702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5502483" y="3671125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Szövegdoboz 38"/>
            <p:cNvSpPr txBox="1"/>
            <p:nvPr/>
          </p:nvSpPr>
          <p:spPr>
            <a:xfrm>
              <a:off x="6169610" y="3683091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{AA, BB}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7111436" y="3676836"/>
              <a:ext cx="1050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{AB, AA}</a:t>
              </a:r>
              <a:endParaRPr lang="hu-H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05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175</TotalTime>
  <Words>654</Words>
  <Application>Microsoft Office PowerPoint</Application>
  <PresentationFormat>Diavetítés a képernyőre (4:3 oldalarány)</PresentationFormat>
  <Paragraphs>254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10</vt:i4>
      </vt:variant>
    </vt:vector>
  </HeadingPairs>
  <TitlesOfParts>
    <vt:vector size="21" baseType="lpstr">
      <vt:lpstr>Adobe Fan Heiti Std B</vt:lpstr>
      <vt:lpstr>Arial</vt:lpstr>
      <vt:lpstr>Calibri</vt:lpstr>
      <vt:lpstr>Calibri Light</vt:lpstr>
      <vt:lpstr>Corbel</vt:lpstr>
      <vt:lpstr>Gill Sans MT</vt:lpstr>
      <vt:lpstr>Times New Roman</vt:lpstr>
      <vt:lpstr>Wingdings 2</vt:lpstr>
      <vt:lpstr>HDOfficeLightV0</vt:lpstr>
      <vt:lpstr>1_HDOfficeLightV0</vt:lpstr>
      <vt:lpstr>Parcel</vt:lpstr>
      <vt:lpstr>Találó elnevezések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25</cp:revision>
  <dcterms:created xsi:type="dcterms:W3CDTF">2018-12-01T12:42:35Z</dcterms:created>
  <dcterms:modified xsi:type="dcterms:W3CDTF">2018-12-08T18:03:32Z</dcterms:modified>
</cp:coreProperties>
</file>