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4" r:id="rId12"/>
    <p:sldId id="279" r:id="rId13"/>
    <p:sldId id="265" r:id="rId14"/>
    <p:sldId id="266" r:id="rId15"/>
    <p:sldId id="268" r:id="rId16"/>
    <p:sldId id="267" r:id="rId17"/>
    <p:sldId id="269" r:id="rId18"/>
    <p:sldId id="270" r:id="rId19"/>
    <p:sldId id="275" r:id="rId20"/>
    <p:sldId id="281" r:id="rId21"/>
    <p:sldId id="278" r:id="rId22"/>
    <p:sldId id="272" r:id="rId23"/>
    <p:sldId id="274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Aszalós László" initials="DAL" lastIdx="2" clrIdx="0">
    <p:extLst>
      <p:ext uri="{19B8F6BF-5375-455C-9EA6-DF929625EA0E}">
        <p15:presenceInfo xmlns:p15="http://schemas.microsoft.com/office/powerpoint/2012/main" userId="Dr. Aszalós Lász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8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5713-2649-4EE5-B0F7-1E2A09D8D682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BFCD7-68CF-4E11-A274-35A2BE7F97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83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69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3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 p = süt a nap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49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382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Megmutatja, hogy melyik gyerek szerint melyik tényleges állapotban mely lehetséges állapotok állnak fenn.</a:t>
            </a:r>
          </a:p>
          <a:p>
            <a:r>
              <a:rPr lang="hu-HU" dirty="0"/>
              <a:t>Melyek azok az állapotok, melyek között egy adott gyerek nem tud különbséget tenni.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6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 tudja hogy koszos-e vagy sem?</a:t>
            </a:r>
          </a:p>
          <a:p>
            <a:endParaRPr lang="hu-HU" dirty="0"/>
          </a:p>
          <a:p>
            <a:r>
              <a:rPr lang="hu-HU" dirty="0"/>
              <a:t>J látja, hogy I koszos (tehát szerinte szükségszerű Q), és tudja, hogy legalább egy valakinek koszosnak kell lennie (tehát szükségszerű, hogy Q vagy R), viszont szerinte nem szükségszerű, hogy ő is koszos, mivel I koszossága a Q vagy R feltételt számára teljesíti.</a:t>
            </a:r>
          </a:p>
          <a:p>
            <a:r>
              <a:rPr lang="hu-HU" dirty="0"/>
              <a:t>I látja, hogy J nem koszos (tehát szerinte szükségszerű, hogy nem R), és tudja, hogy egy valakinek koszosnak kell lennie (tehát szükségszerű, hogy Q vagy R), ebből következik, hogy mivel I látja, hogy J nem koszos, a Q vagy R feltétel teljesülése miatt tudja, hogy neki koszosnak kell lennie. (I intelligens, figyelmes, lát és hall, az igazat mondja és képes következtetni)</a:t>
            </a:r>
          </a:p>
          <a:p>
            <a:endParaRPr lang="hu-HU" dirty="0"/>
          </a:p>
          <a:p>
            <a:r>
              <a:rPr lang="hu-HU" dirty="0"/>
              <a:t>Azaz, I-</a:t>
            </a:r>
            <a:r>
              <a:rPr lang="hu-HU" dirty="0" err="1"/>
              <a:t>nek</a:t>
            </a:r>
            <a:r>
              <a:rPr lang="hu-HU" dirty="0"/>
              <a:t> tudnia kell, hogy ő koszos: ennek az ellenkezőjével vizsgálva a formulák érvényességét ellentmondást kapunk, tehát I szerint valóban szükségszerű Q.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45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3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 és J tudja hogy koszos-e vagy sem?</a:t>
            </a:r>
          </a:p>
          <a:p>
            <a:endParaRPr lang="hu-HU" dirty="0"/>
          </a:p>
          <a:p>
            <a:r>
              <a:rPr lang="hu-HU" dirty="0"/>
              <a:t>J látja, hogy I koszos (tehát szerinte szükségszerű Q), és tudja, hogy legalább egy valakinek koszosnak kell lennie (tehát szükségszerű, hogy Q vagy R), viszont szerinte nem szükségszerű, hogy ő is koszos, mivel I koszossága a Q vagy R feltételt számára teljesíti.</a:t>
            </a:r>
          </a:p>
          <a:p>
            <a:r>
              <a:rPr lang="hu-HU" dirty="0"/>
              <a:t>I látja, hogy J koszos (tehát szerinte szükségszerű R), és tudja, hogy egy valakinek koszosnak kell lennie (tehát szükségszerű, hogy Q vagy R), viszont szerinte nem szükségszerű, hogy ő is koszos, mivel J koszossága a Q vagy R feltételt számára is teljesíti.</a:t>
            </a:r>
          </a:p>
          <a:p>
            <a:endParaRPr lang="hu-HU" dirty="0"/>
          </a:p>
          <a:p>
            <a:r>
              <a:rPr lang="hu-HU" dirty="0"/>
              <a:t>Mindkét gyerek számára lesz olyan lehetséges állapot, amely a jelenlegi ismereteik szerint lehetséges és ott ők nem koszosak. (3. </a:t>
            </a:r>
            <a:r>
              <a:rPr lang="hu-HU" dirty="0" err="1"/>
              <a:t>premodel</a:t>
            </a:r>
            <a:r>
              <a:rPr lang="hu-HU" dirty="0"/>
              <a:t> I esetén. J-</a:t>
            </a:r>
            <a:r>
              <a:rPr lang="hu-HU" dirty="0" err="1"/>
              <a:t>hez</a:t>
            </a:r>
            <a:r>
              <a:rPr lang="hu-HU" dirty="0"/>
              <a:t> másik formula tartozik, de ott is lesz egy kielégíthető állapot.)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49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Mindkét gyerek számára van olyan lehetséges állapot, ami a jelenlegi ismereteinek eleget tesz, és ott ők maguk nem koszosak.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35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Mivel az első kérdésre mindkét gyerek nemmel válaszolt, miszerint nem tudják, hogy ők maguk koszosak-e, újabb információhoz jutnak.</a:t>
            </a:r>
          </a:p>
          <a:p>
            <a:r>
              <a:rPr lang="hu-HU" dirty="0"/>
              <a:t>Mindkét gyerek számára világossá válik, hogy a másik koszosnak látja az ő homlokukat (ellenkező esetben tudták volna, hogy ők maguk koszosak és már az első kérdésre tudták volna a választ).</a:t>
            </a:r>
          </a:p>
          <a:p>
            <a:endParaRPr lang="hu-HU" dirty="0"/>
          </a:p>
          <a:p>
            <a:r>
              <a:rPr lang="hu-HU" dirty="0"/>
              <a:t>Ennek következtében a tudás új állítással bővül, miszerint J szükségesnek tartja, hogy koszos és I is szükségesnek tartja, hogy koszos. </a:t>
            </a:r>
          </a:p>
          <a:p>
            <a:r>
              <a:rPr lang="hu-HU" dirty="0"/>
              <a:t>Erre megvizsgálva, hogy tudják-e a gyerekek, hogy koszosak-e vagy sem ellentmondást kapunk, hiszen nem tarthatják szükségesnek egyszerre hogy koszosak és hogy nem. (</a:t>
            </a:r>
            <a:r>
              <a:rPr lang="hu-HU" dirty="0">
                <a:solidFill>
                  <a:srgbClr val="FF0000"/>
                </a:solidFill>
              </a:rPr>
              <a:t>nem kellene ennyire leegyszerűsíteni.</a:t>
            </a:r>
            <a:r>
              <a:rPr lang="hu-HU" dirty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FCD7-68CF-4E11-A274-35A2BE7F975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56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039E8-4AC5-4AF2-A9DD-A734ADCF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BDA4AA-FAC3-46D7-85D1-CC569A4C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17BE59-15EA-4AD8-97F5-8F2E110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5DC4C0-E4AF-4EE9-B00C-4AF51980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4DD2C0-299E-4DF9-AE23-67A33775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4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F1D900-517C-4479-8B84-7C14CC23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349DAD-1663-4F45-A58B-E27480B8A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A5AD1E-3985-4F7C-BADB-D5F997B4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A10EBC-A311-44D4-9280-6A95114D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D5E551-A89E-41E3-8D84-96223132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20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5DE79C-071A-40F8-ABA8-2F478C1FF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910913-DCE1-451F-B426-35E9FD28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3E8FF4-2639-43C9-8193-EE35669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8F8F35-27C1-47B1-A5FD-8B2198C8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04C07C-E704-4248-BF15-20FF6BCA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E26D9B-015D-4519-B010-4EDFF74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36A9E2-855A-4B9F-B33F-73FB69AF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346D43-C977-47A9-A7D0-2EFFE293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696AA2-1042-41B7-BEFC-DA9395B0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22DECD-5A67-49CA-B0AA-2DCF6B04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1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7171A-1307-46FC-BCB9-4140D1E4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329D72-7FA5-46BA-9A64-F827F438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F1C4CF-CED0-4C29-AD68-000EBB6F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4D76FF-0E5C-4D71-8A09-C3C1CE8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FA9430-EBA6-463E-8CC1-CB9C76D9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8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D54B1-B379-47D9-A4A3-C71ACA42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7EC274-FEAD-4BC5-82E1-A72580445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1C090A-B8E6-411C-900F-E08110DAB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CEA4FA-AEF1-452F-BDDB-F6225AF7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149E90-1B63-4CAA-AE97-6652374A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5F68564-7FF5-46C4-A2F4-DB059D00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1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341AE3-43F3-4518-B348-2EF4B6BE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39C2FF-907E-4629-A8AC-510F8B5A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E01FF0-613F-4B6E-AA65-419027ADA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99146C-51AB-4CC7-889C-C43DF28FB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B3B9DB-4E58-4C7B-89B8-F5803EFB4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0844701-1888-4373-BE8E-7A77E80B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9F9E57E-440D-4942-B308-5482818A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65B7B2F-0B32-4C61-B786-010C2D7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1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20A832-3F68-4550-9444-6606BC65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D3295A-24D8-44F3-B9CA-D42E0E90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DD8E70E-4689-443D-B7D4-575971C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6EE3C0-300F-47CA-8825-073D08B5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9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8FA15D0-9C60-41E8-B8FA-AC64D81B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DEED3C-BE5F-4603-B2A2-502159F1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120ABE-65A2-4D4F-8446-7FEE7A7F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3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487D1-51C3-46EE-8B32-E4CDB610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C62CBE-FCDC-4DFD-9D6A-94F010D9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E884B9-CFD9-4EF7-8109-7DC509BEE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A9172C-6C95-456A-9B6F-2189850D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EF1F6F-DDC4-422B-9FEE-B0C2B9F1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2F70EC-0079-4080-84FB-517E142B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878465-4C25-4FAB-ADCF-C6F20885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0B4CC4E-0037-4955-BC04-1E40E39F3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65F48B-5F4D-4C7A-B288-6316F3C24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CCBB14-5C2C-4F9F-B8A1-D1F7ED4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066DD0-566A-46D0-A2F2-B41D508C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32D0E9-44D4-42E2-8740-19D804D1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0110981-45D4-458F-BF30-F128B0E7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E192E6-55BC-4334-B3F7-F5796075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E2ADDB-10EC-4B06-AE35-68FC3BFDC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035-3B78-4AF0-A091-980C47D1B92B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CB4A55-5A95-472F-BC6C-042B54D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A35295-A941-4949-AFA2-874B9ECC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9ED4-7D47-4349-8ED5-56DB7DF2AB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79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2021. 08. 27.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02CC2E-E219-4734-B77C-C5E978C89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754615"/>
            <a:ext cx="6535271" cy="2929879"/>
          </a:xfrm>
        </p:spPr>
        <p:txBody>
          <a:bodyPr>
            <a:normAutofit/>
          </a:bodyPr>
          <a:lstStyle/>
          <a:p>
            <a:pPr>
              <a:lnSpc>
                <a:spcPts val="6900"/>
              </a:lnSpc>
            </a:pPr>
            <a:r>
              <a:rPr lang="hu-HU" sz="88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Automatikus tételbizonyítás az S5</a:t>
            </a:r>
            <a:r>
              <a:rPr lang="hu-HU" sz="8800" baseline="-250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n</a:t>
            </a:r>
            <a:r>
              <a:rPr lang="hu-HU" sz="88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modális logikában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34FD9F-14DD-47C6-928F-E1031B97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235" y="3872753"/>
            <a:ext cx="5343939" cy="841904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Készítette: Balázs Patrícia</a:t>
            </a:r>
          </a:p>
          <a:p>
            <a:r>
              <a:rPr lang="hu-HU" sz="2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Témavezető: Dr. Aszalós László</a:t>
            </a:r>
          </a:p>
        </p:txBody>
      </p:sp>
    </p:spTree>
    <p:extLst>
      <p:ext uri="{BB962C8B-B14F-4D97-AF65-F5344CB8AC3E}">
        <p14:creationId xmlns:p14="http://schemas.microsoft.com/office/powerpoint/2010/main" val="142291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60714-44C4-42F1-94AD-3C3D4735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premodel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B58BF8E-42B8-4709-A407-1150687D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09" y="100206"/>
            <a:ext cx="6423934" cy="67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60714-44C4-42F1-94AD-3C3D4735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premodel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DBA4AC8-139B-4A93-83EF-E0472E31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109537"/>
            <a:ext cx="5921829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60714-44C4-42F1-94AD-3C3D4735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</a:t>
            </a:r>
            <a:r>
              <a:rPr lang="hu-HU" dirty="0" err="1"/>
              <a:t>premodel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C90CEAE-980F-4FC8-B318-96106485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66" y="76200"/>
            <a:ext cx="6062664" cy="67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60714-44C4-42F1-94AD-3C3D4735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</a:t>
            </a:r>
            <a:r>
              <a:rPr lang="hu-HU" dirty="0" err="1"/>
              <a:t>premodel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9523A6E-65AF-4BD6-9E4F-F2A23944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19" y="84784"/>
            <a:ext cx="6236955" cy="67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Muddy</a:t>
            </a:r>
            <a:r>
              <a:rPr lang="hu-HU" dirty="0"/>
              <a:t> </a:t>
            </a:r>
            <a:r>
              <a:rPr lang="hu-HU" dirty="0" err="1"/>
              <a:t>Children</a:t>
            </a:r>
            <a:r>
              <a:rPr lang="hu-HU" dirty="0"/>
              <a:t> Puzzle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BE2E9A-292B-444E-B8FF-A872FDD4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Gyerekek száma n = 2 (I és J)</a:t>
            </a:r>
          </a:p>
          <a:p>
            <a:r>
              <a:rPr lang="hu-HU" dirty="0"/>
              <a:t>Koszos gyerekek száma k = 2 (I és J)</a:t>
            </a:r>
          </a:p>
          <a:p>
            <a:r>
              <a:rPr lang="hu-HU" dirty="0"/>
              <a:t>Q = I koszos</a:t>
            </a:r>
          </a:p>
          <a:p>
            <a:r>
              <a:rPr lang="hu-HU" dirty="0"/>
              <a:t>R = J koszos</a:t>
            </a:r>
          </a:p>
          <a:p>
            <a:r>
              <a:rPr lang="hu-HU" dirty="0"/>
              <a:t>Az apa bejelentése után vagyunk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EA35C3-2CBA-4EDB-8CF0-C5B014A2A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30891"/>
            <a:ext cx="8991600" cy="4476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09E85C0-3C63-4241-8B68-4F12CA8651BD}"/>
              </a:ext>
            </a:extLst>
          </p:cNvPr>
          <p:cNvSpPr txBox="1"/>
          <p:nvPr/>
        </p:nvSpPr>
        <p:spPr>
          <a:xfrm>
            <a:off x="6890657" y="1825625"/>
            <a:ext cx="4463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 látja/tudja, hogy I koszos.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 nem tudja, hogy ő koszos, vagy 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I látja/tudja, hogy J koszos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I nem tudja, hogy ő koszos vagy 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Az apa bejelentéséből mindketten tudják, hogy valamelyikük koszos.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0000"/>
                </a:solidFill>
              </a:rPr>
              <a:t>Előfordulhat, hogy I nem tudja, hogy ő koszos?</a:t>
            </a:r>
          </a:p>
        </p:txBody>
      </p:sp>
    </p:spTree>
    <p:extLst>
      <p:ext uri="{BB962C8B-B14F-4D97-AF65-F5344CB8AC3E}">
        <p14:creationId xmlns:p14="http://schemas.microsoft.com/office/powerpoint/2010/main" val="2658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60714-44C4-42F1-94AD-3C3D4735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premodel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3AE2F4A-6080-4997-949C-2E2F53EC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73" y="0"/>
            <a:ext cx="6017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60714-44C4-42F1-94AD-3C3D4735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premodel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A1AC7A6-B50B-4BFA-AFE7-1931F26A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95" y="120567"/>
            <a:ext cx="5979161" cy="67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FD4F51A6-5FBD-438C-A9FE-E788A060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5" y="0"/>
            <a:ext cx="6246465" cy="666205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1060714-44C4-42F1-94AD-3C3D4735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</a:t>
            </a:r>
            <a:r>
              <a:rPr lang="hu-HU" dirty="0" err="1"/>
              <a:t>premodel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A1A4FED-A550-4521-81B8-8EC85E08F278}"/>
              </a:ext>
            </a:extLst>
          </p:cNvPr>
          <p:cNvSpPr txBox="1"/>
          <p:nvPr/>
        </p:nvSpPr>
        <p:spPr>
          <a:xfrm flipH="1">
            <a:off x="838200" y="3782463"/>
            <a:ext cx="477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Nincs ellentmondás, azaz találtunk egy modellt.</a:t>
            </a:r>
          </a:p>
          <a:p>
            <a:endParaRPr lang="hu-HU" sz="2000" dirty="0"/>
          </a:p>
          <a:p>
            <a:r>
              <a:rPr lang="hu-HU" sz="2000" dirty="0"/>
              <a:t>Azaz a feltételekből nem következik, hogy I rájön arra, hogy ő koszos! </a:t>
            </a:r>
          </a:p>
        </p:txBody>
      </p:sp>
    </p:spTree>
    <p:extLst>
      <p:ext uri="{BB962C8B-B14F-4D97-AF65-F5344CB8AC3E}">
        <p14:creationId xmlns:p14="http://schemas.microsoft.com/office/powerpoint/2010/main" val="16675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34CE20-CA5D-40AB-97EA-7F7A5FCF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Muddy Children Puzzle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F370AB-0CD3-4E68-A9FB-25F151F5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Gyerekek száma n = 2 (I és J)</a:t>
            </a:r>
          </a:p>
          <a:p>
            <a:r>
              <a:rPr lang="hu-HU" dirty="0"/>
              <a:t>Koszos gyerekek száma k = 2 (I és J)</a:t>
            </a:r>
          </a:p>
          <a:p>
            <a:r>
              <a:rPr lang="hu-HU" dirty="0"/>
              <a:t>Q = I koszos</a:t>
            </a:r>
          </a:p>
          <a:p>
            <a:r>
              <a:rPr lang="hu-HU" dirty="0"/>
              <a:t>R = J koszos</a:t>
            </a:r>
          </a:p>
          <a:p>
            <a:r>
              <a:rPr lang="hu-HU" dirty="0"/>
              <a:t>Az apa bejelentése után vagyunk</a:t>
            </a:r>
          </a:p>
          <a:p>
            <a:r>
              <a:rPr lang="hu-HU" dirty="0"/>
              <a:t>A második kérdés hangzik el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4303E81-0569-4582-B3B2-298CCDF0A3BB}"/>
              </a:ext>
            </a:extLst>
          </p:cNvPr>
          <p:cNvSpPr txBox="1"/>
          <p:nvPr/>
        </p:nvSpPr>
        <p:spPr>
          <a:xfrm>
            <a:off x="6368143" y="1839913"/>
            <a:ext cx="49856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 látja/tudja, hogy I koszos.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 nem tudja, hogy ő koszos, vagy 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I látja/tudja, hogy J nem koszos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I nem tudja, hogy ő koszos vagy 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Az apa bejelentéséből mindketten tudják, hogy valamelyikük koszos.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Mindkét gyerek számára világos lesz, hogy egyikük sem tudja, hogy ő koszos vagy 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0000"/>
                </a:solidFill>
              </a:rPr>
              <a:t>Előfordulhat, hogy I nem tudja, hogy ő koszos?</a:t>
            </a:r>
          </a:p>
        </p:txBody>
      </p:sp>
    </p:spTree>
    <p:extLst>
      <p:ext uri="{BB962C8B-B14F-4D97-AF65-F5344CB8AC3E}">
        <p14:creationId xmlns:p14="http://schemas.microsoft.com/office/powerpoint/2010/main" val="11024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281F9-63AA-472E-95F2-8E5D0B11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942C45-A01E-4C42-A93D-75ACE83BA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571"/>
            <a:ext cx="10515600" cy="2421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/>
              <a:t>Eredmény: 17 </a:t>
            </a:r>
            <a:r>
              <a:rPr lang="hu-HU" sz="2400" dirty="0" err="1"/>
              <a:t>premodel</a:t>
            </a:r>
            <a:r>
              <a:rPr lang="hu-HU" sz="2400" dirty="0"/>
              <a:t>, mind FALSE kimenettel.</a:t>
            </a:r>
          </a:p>
          <a:p>
            <a:pPr marL="0" indent="0" algn="ctr">
              <a:buNone/>
            </a:pPr>
            <a:r>
              <a:rPr lang="hu-HU" sz="2400" dirty="0"/>
              <a:t>Azaz a feltételekből következik, hogy I rájön arra, hogy ő koszos.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E4B4F27-2279-45BC-A573-A3F07AFA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" y="2850654"/>
            <a:ext cx="11908971" cy="2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Modális logika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0BE2E9A-292B-444E-B8FF-A872FDD48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>
                    <a:solidFill>
                      <a:schemeClr val="tx1"/>
                    </a:solidFill>
                  </a:rPr>
                  <a:t>Atomi állítások nemüres halmaza: </a:t>
                </a:r>
                <a:r>
                  <a:rPr lang="el-GR" dirty="0">
                    <a:solidFill>
                      <a:schemeClr val="tx1"/>
                    </a:solidFill>
                  </a:rPr>
                  <a:t>φ</a:t>
                </a:r>
                <a:r>
                  <a:rPr lang="hu-HU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hu-HU" dirty="0">
                    <a:solidFill>
                      <a:schemeClr val="tx1"/>
                    </a:solidFill>
                  </a:rPr>
                  <a:t>= {p</a:t>
                </a:r>
                <a:r>
                  <a:rPr lang="hu-HU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hu-HU" dirty="0">
                    <a:solidFill>
                      <a:schemeClr val="tx1"/>
                    </a:solidFill>
                  </a:rPr>
                  <a:t>,p</a:t>
                </a:r>
                <a:r>
                  <a:rPr lang="hu-HU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hu-HU" dirty="0">
                    <a:solidFill>
                      <a:schemeClr val="tx1"/>
                    </a:solidFill>
                  </a:rPr>
                  <a:t>,…}</a:t>
                </a:r>
              </a:p>
              <a:p>
                <a:r>
                  <a:rPr lang="hu-HU" dirty="0">
                    <a:solidFill>
                      <a:schemeClr val="tx1"/>
                    </a:solidFill>
                  </a:rPr>
                  <a:t>Logikai szimbólumok: Ʇ, </a:t>
                </a:r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¬, ∧, ◇, T, ∨, ⊃, ≡, ◻, </a:t>
                </a:r>
                <a:r>
                  <a:rPr lang="hu-HU" dirty="0">
                    <a:solidFill>
                      <a:schemeClr val="tx1"/>
                    </a:solidFill>
                  </a:rPr>
                  <a:t>(,)</a:t>
                </a:r>
              </a:p>
              <a:p>
                <a:r>
                  <a:rPr lang="hu-HU" dirty="0">
                    <a:solidFill>
                      <a:schemeClr val="tx1"/>
                    </a:solidFill>
                  </a:rPr>
                  <a:t>Lehetséges világok halmaza: W </a:t>
                </a: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A tényleges állapot melletti más lehetséges állapotok halmaza</a:t>
                </a: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Az ágensek nem feltétlen tudják, hogy a lehetséges világok közül melyik írja le a tényleges helyzetet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azon lehetséges világok halmaza, ahol p igaz</a:t>
                </a: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Ha az ágens tud egy p állítást, akkor az igaz lesz minden olyan világban, amit ő lehetségesnek tart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0BE2E9A-292B-444E-B8FF-A872FDD48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1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34492-E544-4E6D-B4AB-D536A96B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Kitűzött 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4F45A-CF95-4ACA-B9E8-80A91B34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 a modális logika megismerése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 </a:t>
            </a:r>
            <a:r>
              <a:rPr lang="hu-HU" dirty="0" err="1"/>
              <a:t>LoTREC</a:t>
            </a:r>
            <a:r>
              <a:rPr lang="hu-HU" dirty="0"/>
              <a:t> rendszer megismerése, használata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 S5</a:t>
            </a:r>
            <a:r>
              <a:rPr lang="hu-HU" baseline="-25000" dirty="0"/>
              <a:t>n</a:t>
            </a:r>
            <a:r>
              <a:rPr lang="hu-HU" dirty="0"/>
              <a:t> axiómarendszerének implementálása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 megfelelő stratégiák kialakítása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 szórakoztató feladatok átfogalmazása modális logikára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 és a </a:t>
            </a:r>
            <a:r>
              <a:rPr lang="hu-HU" dirty="0" err="1"/>
              <a:t>LoTREC</a:t>
            </a:r>
            <a:r>
              <a:rPr lang="hu-HU" dirty="0"/>
              <a:t> segítségével megoldani</a:t>
            </a:r>
          </a:p>
        </p:txBody>
      </p:sp>
    </p:spTree>
    <p:extLst>
      <p:ext uri="{BB962C8B-B14F-4D97-AF65-F5344CB8AC3E}">
        <p14:creationId xmlns:p14="http://schemas.microsoft.com/office/powerpoint/2010/main" val="12317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2E1A07-0F22-4E49-BBA8-8EAFA193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D5B5DE-0933-4B6A-91FE-BD4AFB58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Kooperatív játékok információhiányos környezetben</a:t>
            </a:r>
          </a:p>
          <a:p>
            <a:pPr lvl="1"/>
            <a:r>
              <a:rPr lang="hu-HU" dirty="0"/>
              <a:t>Tudás rögzítése, lehetséges világok felállítása</a:t>
            </a:r>
          </a:p>
          <a:p>
            <a:pPr lvl="1"/>
            <a:r>
              <a:rPr lang="hu-HU" dirty="0"/>
              <a:t>Ágenssel való játék létrehozása</a:t>
            </a:r>
          </a:p>
          <a:p>
            <a:r>
              <a:rPr lang="hu-HU" dirty="0"/>
              <a:t>TDK dolgozat</a:t>
            </a:r>
          </a:p>
          <a:p>
            <a:r>
              <a:rPr lang="hu-HU" dirty="0"/>
              <a:t>Diplomamunka</a:t>
            </a:r>
          </a:p>
        </p:txBody>
      </p:sp>
    </p:spTree>
    <p:extLst>
      <p:ext uri="{BB962C8B-B14F-4D97-AF65-F5344CB8AC3E}">
        <p14:creationId xmlns:p14="http://schemas.microsoft.com/office/powerpoint/2010/main" val="38494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dirty="0">
                <a:solidFill>
                  <a:schemeClr val="bg1"/>
                </a:solidFill>
                <a:latin typeface="Aldhabi" panose="01000000000000000000" pitchFamily="2" charset="-78"/>
                <a:ea typeface="Verdana" panose="020B0604030504040204" pitchFamily="34" charset="0"/>
                <a:cs typeface="Aldhabi" panose="01000000000000000000" pitchFamily="2" charset="-78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33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S5 axiómák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0BE2E9A-292B-444E-B8FF-A872FDD48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>
                    <a:solidFill>
                      <a:schemeClr val="tx1"/>
                    </a:solidFill>
                  </a:rPr>
                  <a:t>K: </a:t>
                </a:r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◻(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m:t>⊃ 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) → (</a:t>
                </a:r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◻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m:t>⊃ </m:t>
                    </m:r>
                    <m:r>
                      <m:rPr>
                        <m:nor/>
                      </m:rPr>
                      <a:rPr lang="hu-HU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m:t>◻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</a:p>
              <a:p>
                <a:r>
                  <a:rPr lang="hu-HU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T: </a:t>
                </a:r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◻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b="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m:t>⊃</m:t>
                    </m:r>
                  </m:oMath>
                </a14:m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hu-HU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hu-HU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4: </a:t>
                </a:r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◻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b="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m:t>⊃</m:t>
                    </m:r>
                  </m:oMath>
                </a14:m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◻◻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b="0" dirty="0">
                    <a:solidFill>
                      <a:schemeClr val="tx1"/>
                    </a:solidFill>
                    <a:effectLst/>
                  </a:rPr>
                  <a:t>  (pozitív önelemzés)</a:t>
                </a:r>
                <a:endParaRPr lang="hu-HU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 egy ágens tud egy állítást, akkor azt is tudja, hogy tudja az állítást</a:t>
                </a:r>
              </a:p>
              <a:p>
                <a:r>
                  <a:rPr lang="hu-HU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5: </a:t>
                </a:r>
                <a:r>
                  <a:rPr lang="hu-HU" dirty="0">
                    <a:latin typeface="Arial" panose="020B0604020202020204" pitchFamily="34" charset="0"/>
                  </a:rPr>
                  <a:t>¬ ◻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b="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rPr>
                      <m:t>⊃</m:t>
                    </m:r>
                  </m:oMath>
                </a14:m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◻¬◻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negat</m:t>
                    </m:r>
                    <m: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ö</m:t>
                    </m:r>
                    <m:r>
                      <m:rPr>
                        <m:sty m:val="p"/>
                      </m:rP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nelemz</m:t>
                    </m:r>
                    <m: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hu-H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b="0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 egy ágens nem tud egy állítást, akkor tudja, hogy nem tudja az állítást</a:t>
                </a:r>
              </a:p>
              <a:p>
                <a:r>
                  <a:rPr lang="hu-HU" sz="2600" b="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 lehetséges vil</a:t>
                </a:r>
                <a:r>
                  <a:rPr lang="hu-HU" sz="2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ág szemantika reflexív és euklideszi.</a:t>
                </a:r>
                <a:endParaRPr lang="hu-HU" sz="2600" b="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0BE2E9A-292B-444E-B8FF-A872FDD48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tételbizonyítás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BE2E9A-292B-444E-B8FF-A872FDD4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LoTREC</a:t>
            </a:r>
            <a:r>
              <a:rPr lang="hu-HU" dirty="0"/>
              <a:t> (</a:t>
            </a:r>
            <a:r>
              <a:rPr lang="hu-HU" sz="2000" i="0" dirty="0" err="1">
                <a:effectLst/>
                <a:latin typeface="Open Sans" panose="020B0606030504020204" pitchFamily="34" charset="0"/>
              </a:rPr>
              <a:t>Generic</a:t>
            </a:r>
            <a:r>
              <a:rPr lang="hu-HU" sz="2000" i="0" dirty="0">
                <a:effectLst/>
                <a:latin typeface="Open Sans" panose="020B0606030504020204" pitchFamily="34" charset="0"/>
              </a:rPr>
              <a:t> </a:t>
            </a:r>
            <a:r>
              <a:rPr lang="hu-HU" sz="2000" i="0" dirty="0" err="1">
                <a:effectLst/>
                <a:latin typeface="Open Sans" panose="020B0606030504020204" pitchFamily="34" charset="0"/>
              </a:rPr>
              <a:t>Tableau</a:t>
            </a:r>
            <a:r>
              <a:rPr lang="hu-HU" sz="2000" i="0" dirty="0">
                <a:effectLst/>
                <a:latin typeface="Open Sans" panose="020B0606030504020204" pitchFamily="34" charset="0"/>
              </a:rPr>
              <a:t> </a:t>
            </a:r>
            <a:r>
              <a:rPr lang="hu-HU" sz="2000" i="0" dirty="0" err="1">
                <a:effectLst/>
                <a:latin typeface="Open Sans" panose="020B0606030504020204" pitchFamily="34" charset="0"/>
              </a:rPr>
              <a:t>Prover</a:t>
            </a:r>
            <a:r>
              <a:rPr lang="hu-HU" sz="2000" i="0" dirty="0">
                <a:effectLst/>
                <a:latin typeface="Open Sans" panose="020B0606030504020204" pitchFamily="34" charset="0"/>
              </a:rPr>
              <a:t>, IRIT, Toulouse</a:t>
            </a:r>
            <a:r>
              <a:rPr lang="hu-HU" dirty="0"/>
              <a:t>)</a:t>
            </a:r>
          </a:p>
          <a:p>
            <a:r>
              <a:rPr lang="hu-HU" dirty="0"/>
              <a:t>Modell ellenőrzése</a:t>
            </a:r>
          </a:p>
          <a:p>
            <a:r>
              <a:rPr lang="hu-HU" dirty="0"/>
              <a:t>Egy formula érvényességének vizsgálata</a:t>
            </a:r>
          </a:p>
          <a:p>
            <a:pPr lvl="1"/>
            <a:r>
              <a:rPr lang="hu-HU" dirty="0"/>
              <a:t>Ha minden modellben és azok minden világában teljesül, akkor érvényes</a:t>
            </a:r>
          </a:p>
          <a:p>
            <a:r>
              <a:rPr lang="hu-HU" dirty="0"/>
              <a:t>Egy formula kielégíthetőségének vizsgálata</a:t>
            </a:r>
          </a:p>
          <a:p>
            <a:pPr lvl="1"/>
            <a:r>
              <a:rPr lang="hu-HU" dirty="0"/>
              <a:t>Ha valamely modell valamely világában teljesül, akkor kielégíthető</a:t>
            </a:r>
          </a:p>
          <a:p>
            <a:r>
              <a:rPr lang="hu-HU" dirty="0"/>
              <a:t>Létrehozható-e egy modell, ami teljesít egy formulát?</a:t>
            </a:r>
          </a:p>
        </p:txBody>
      </p:sp>
    </p:spTree>
    <p:extLst>
      <p:ext uri="{BB962C8B-B14F-4D97-AF65-F5344CB8AC3E}">
        <p14:creationId xmlns:p14="http://schemas.microsoft.com/office/powerpoint/2010/main" val="41584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tételbizonyítás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0BE2E9A-292B-444E-B8FF-A872FDD48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>
                    <a:solidFill>
                      <a:schemeClr val="tx1"/>
                    </a:solidFill>
                  </a:rPr>
                  <a:t>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és 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r>
                  <a:rPr lang="hu-HU" dirty="0">
                    <a:solidFill>
                      <a:schemeClr val="tx1"/>
                    </a:solidFill>
                  </a:rPr>
                  <a:t>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vagy 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r>
                  <a:rPr lang="hu-HU" dirty="0">
                    <a:solidFill>
                      <a:schemeClr val="tx1"/>
                    </a:solidFill>
                  </a:rPr>
                  <a:t>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◇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Létrehozunk egy új csúcsot (lehetséges világ), ami kapcsolatban van az előzővel és ott teljesül A</a:t>
                </a: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+u, </a:t>
                </a:r>
                <a:r>
                  <a:rPr lang="hu-HU" dirty="0" err="1">
                    <a:solidFill>
                      <a:schemeClr val="tx1"/>
                    </a:solidFill>
                  </a:rPr>
                  <a:t>wRu</a:t>
                </a:r>
                <a:r>
                  <a:rPr lang="hu-HU" dirty="0">
                    <a:solidFill>
                      <a:schemeClr val="tx1"/>
                    </a:solidFill>
                  </a:rPr>
                  <a:t>, (</a:t>
                </a:r>
                <a:r>
                  <a:rPr lang="hu-HU" dirty="0" err="1">
                    <a:solidFill>
                      <a:schemeClr val="tx1"/>
                    </a:solidFill>
                  </a:rPr>
                  <a:t>M,u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r>
                  <a:rPr lang="hu-HU" dirty="0">
                    <a:solidFill>
                      <a:schemeClr val="tx1"/>
                    </a:solidFill>
                  </a:rPr>
                  <a:t>(</a:t>
                </a:r>
                <a:r>
                  <a:rPr lang="hu-HU" dirty="0" err="1">
                    <a:solidFill>
                      <a:schemeClr val="tx1"/>
                    </a:solidFill>
                  </a:rPr>
                  <a:t>M,w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◻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Az adott csúcs minden rákövetkezőjében szerepelnie kell A-</a:t>
                </a:r>
                <a:r>
                  <a:rPr lang="hu-HU" dirty="0" err="1">
                    <a:solidFill>
                      <a:schemeClr val="tx1"/>
                    </a:solidFill>
                  </a:rPr>
                  <a:t>nak</a:t>
                </a:r>
                <a:endParaRPr lang="hu-HU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hu-HU" dirty="0" err="1">
                    <a:solidFill>
                      <a:schemeClr val="tx1"/>
                    </a:solidFill>
                  </a:rPr>
                  <a:t>wRu</a:t>
                </a:r>
                <a:r>
                  <a:rPr lang="hu-HU" dirty="0">
                    <a:solidFill>
                      <a:schemeClr val="tx1"/>
                    </a:solidFill>
                  </a:rPr>
                  <a:t>, (</a:t>
                </a:r>
                <a:r>
                  <a:rPr lang="hu-HU" dirty="0" err="1">
                    <a:solidFill>
                      <a:schemeClr val="tx1"/>
                    </a:solidFill>
                  </a:rPr>
                  <a:t>M,u</a:t>
                </a:r>
                <a:r>
                  <a:rPr lang="hu-HU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⊩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0BE2E9A-292B-444E-B8FF-A872FDD48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zis 3">
            <a:extLst>
              <a:ext uri="{FF2B5EF4-FFF2-40B4-BE49-F238E27FC236}">
                <a16:creationId xmlns:a16="http://schemas.microsoft.com/office/drawing/2014/main" id="{DB422F77-0B7D-40D9-B7B6-749CB73F53F3}"/>
              </a:ext>
            </a:extLst>
          </p:cNvPr>
          <p:cNvSpPr/>
          <p:nvPr/>
        </p:nvSpPr>
        <p:spPr>
          <a:xfrm>
            <a:off x="9699985" y="2223334"/>
            <a:ext cx="245097" cy="2450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CEF1E7B1-4302-4B77-8188-24894E41D313}"/>
              </a:ext>
            </a:extLst>
          </p:cNvPr>
          <p:cNvSpPr/>
          <p:nvPr/>
        </p:nvSpPr>
        <p:spPr>
          <a:xfrm>
            <a:off x="9145571" y="2620741"/>
            <a:ext cx="245097" cy="2450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ACCD70CF-668F-4F63-A412-BAFD034E87F7}"/>
              </a:ext>
            </a:extLst>
          </p:cNvPr>
          <p:cNvSpPr/>
          <p:nvPr/>
        </p:nvSpPr>
        <p:spPr>
          <a:xfrm>
            <a:off x="10254399" y="2620741"/>
            <a:ext cx="245097" cy="2450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D38A975E-434C-44FB-BA2D-F83F255E876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9354774" y="2432537"/>
            <a:ext cx="381105" cy="22409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543B21CF-BCA3-430A-8946-744FE4216F9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909188" y="2432537"/>
            <a:ext cx="381105" cy="2240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S5</a:t>
            </a:r>
            <a:r>
              <a:rPr lang="hu-HU" baseline="-25000" dirty="0"/>
              <a:t>n </a:t>
            </a:r>
            <a:r>
              <a:rPr lang="hu-HU" dirty="0"/>
              <a:t>stratégia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BE2E9A-292B-444E-B8FF-A872FDD481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CPL </a:t>
            </a:r>
            <a:r>
              <a:rPr lang="hu-HU" dirty="0" err="1"/>
              <a:t>Strategy</a:t>
            </a:r>
            <a:r>
              <a:rPr lang="hu-HU" dirty="0"/>
              <a:t> :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B2155A41-78E2-45C1-8F60-EC2DF82D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12293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S5n </a:t>
            </a:r>
            <a:r>
              <a:rPr lang="hu-HU" dirty="0" err="1"/>
              <a:t>Strategy</a:t>
            </a:r>
            <a:r>
              <a:rPr lang="hu-HU" dirty="0"/>
              <a:t>: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algn="just"/>
            <a:r>
              <a:rPr lang="hu-HU" dirty="0" err="1"/>
              <a:t>repeat</a:t>
            </a:r>
            <a:r>
              <a:rPr lang="hu-HU" dirty="0"/>
              <a:t>, amíg van lehetőség művelet végrehajtására</a:t>
            </a:r>
          </a:p>
          <a:p>
            <a:pPr algn="just"/>
            <a:r>
              <a:rPr lang="hu-HU" dirty="0"/>
              <a:t>n db ágens szerepeltetése a modellben – melyik állítás melyik ágens szerint lehetséges vagy szükségszerű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093AE18F-6F17-4085-8C40-7EF02B19BDA3}"/>
              </a:ext>
            </a:extLst>
          </p:cNvPr>
          <p:cNvGrpSpPr/>
          <p:nvPr/>
        </p:nvGrpSpPr>
        <p:grpSpPr>
          <a:xfrm>
            <a:off x="2068361" y="1965079"/>
            <a:ext cx="2381089" cy="2927841"/>
            <a:chOff x="6885460" y="2360613"/>
            <a:chExt cx="1585912" cy="2335415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A150EFBD-0B08-4FB0-A92F-E39EB708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5460" y="3429000"/>
              <a:ext cx="1514475" cy="1267028"/>
            </a:xfrm>
            <a:prstGeom prst="rect">
              <a:avLst/>
            </a:prstGeom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9C47447B-D61A-40E8-8591-631DEA28C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2697" y="2360613"/>
              <a:ext cx="828675" cy="1866900"/>
            </a:xfrm>
            <a:prstGeom prst="rect">
              <a:avLst/>
            </a:prstGeom>
          </p:spPr>
        </p:pic>
      </p:grpSp>
      <p:pic>
        <p:nvPicPr>
          <p:cNvPr id="11" name="Kép 10">
            <a:extLst>
              <a:ext uri="{FF2B5EF4-FFF2-40B4-BE49-F238E27FC236}">
                <a16:creationId xmlns:a16="http://schemas.microsoft.com/office/drawing/2014/main" id="{0A02D13E-C9B7-47F3-8620-573C4675F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665" y="1965079"/>
            <a:ext cx="1600974" cy="18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Muddy</a:t>
            </a:r>
            <a:r>
              <a:rPr lang="hu-HU" dirty="0"/>
              <a:t> </a:t>
            </a:r>
            <a:r>
              <a:rPr lang="hu-HU" dirty="0" err="1"/>
              <a:t>Children</a:t>
            </a:r>
            <a:r>
              <a:rPr lang="hu-HU" dirty="0"/>
              <a:t> Puzzle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BE2E9A-292B-444E-B8FF-A872FDD4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Miről szól a feladat?</a:t>
            </a:r>
          </a:p>
          <a:p>
            <a:endParaRPr lang="hu-HU" dirty="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35525762-815E-41E6-8277-00D0C83C07C4}"/>
              </a:ext>
            </a:extLst>
          </p:cNvPr>
          <p:cNvGrpSpPr/>
          <p:nvPr/>
        </p:nvGrpSpPr>
        <p:grpSpPr>
          <a:xfrm>
            <a:off x="4521911" y="1536242"/>
            <a:ext cx="6474079" cy="4930104"/>
            <a:chOff x="3528000" y="2098964"/>
            <a:chExt cx="5501700" cy="4227898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67D78AEB-5A0B-4E40-AC2B-32C37F103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8" r="13600" b="2070"/>
            <a:stretch/>
          </p:blipFill>
          <p:spPr>
            <a:xfrm>
              <a:off x="3528000" y="2366862"/>
              <a:ext cx="5184000" cy="3960000"/>
            </a:xfrm>
            <a:prstGeom prst="rect">
              <a:avLst/>
            </a:prstGeom>
          </p:spPr>
        </p:pic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332AAC6C-D89E-48EB-BB34-28A5DB0FA474}"/>
                </a:ext>
              </a:extLst>
            </p:cNvPr>
            <p:cNvSpPr/>
            <p:nvPr/>
          </p:nvSpPr>
          <p:spPr>
            <a:xfrm>
              <a:off x="8146473" y="2098964"/>
              <a:ext cx="883227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8096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1E318B8-2CBC-4502-8101-4F0AC0E1C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4" r="26765" b="1602"/>
          <a:stretch/>
        </p:blipFill>
        <p:spPr>
          <a:xfrm>
            <a:off x="3544809" y="1027906"/>
            <a:ext cx="5102382" cy="5641829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ADD1FAA-8DAA-4800-9292-39C3538E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állapotok három gyerekre</a:t>
            </a:r>
          </a:p>
        </p:txBody>
      </p:sp>
    </p:spTree>
    <p:extLst>
      <p:ext uri="{BB962C8B-B14F-4D97-AF65-F5344CB8AC3E}">
        <p14:creationId xmlns:p14="http://schemas.microsoft.com/office/powerpoint/2010/main" val="9625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FFB52-9DA1-4284-B648-147D64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Muddy</a:t>
            </a:r>
            <a:r>
              <a:rPr lang="hu-HU" dirty="0"/>
              <a:t> </a:t>
            </a:r>
            <a:r>
              <a:rPr lang="hu-HU" dirty="0" err="1"/>
              <a:t>Children</a:t>
            </a:r>
            <a:r>
              <a:rPr lang="hu-HU" dirty="0"/>
              <a:t> Puzzle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BE2E9A-292B-444E-B8FF-A872FDD4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8812" cy="3571128"/>
          </a:xfrm>
        </p:spPr>
        <p:txBody>
          <a:bodyPr/>
          <a:lstStyle/>
          <a:p>
            <a:r>
              <a:rPr lang="hu-HU" dirty="0"/>
              <a:t>Gyerekek száma n = 2 (I és J)</a:t>
            </a:r>
          </a:p>
          <a:p>
            <a:r>
              <a:rPr lang="hu-HU" dirty="0"/>
              <a:t>Koszos gyerekek száma k = 1 (I)</a:t>
            </a:r>
          </a:p>
          <a:p>
            <a:r>
              <a:rPr lang="hu-HU" dirty="0"/>
              <a:t>Q = I koszos</a:t>
            </a:r>
          </a:p>
          <a:p>
            <a:r>
              <a:rPr lang="hu-HU" dirty="0"/>
              <a:t>R = J koszos</a:t>
            </a:r>
          </a:p>
          <a:p>
            <a:r>
              <a:rPr lang="hu-HU" dirty="0"/>
              <a:t>Az apa bejelentése után vagyunk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8EF0-E459-4423-ADCA-2792E3B7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5015753"/>
            <a:ext cx="9001125" cy="3810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A582035-3A18-4A77-B165-4D0085EFB425}"/>
              </a:ext>
            </a:extLst>
          </p:cNvPr>
          <p:cNvSpPr txBox="1"/>
          <p:nvPr/>
        </p:nvSpPr>
        <p:spPr>
          <a:xfrm>
            <a:off x="7169203" y="1825625"/>
            <a:ext cx="4304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 látja/tudja, hogy I koszos.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 nem tudja, hogy ő koszos, vagy 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I látja/tudja, hogy J nem koszos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I nem tudja, hogy ő koszos vagy 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Az apa bejelentéséből mindketten tudják, hogy valamelyikük koszos.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0000"/>
                </a:solidFill>
              </a:rPr>
              <a:t>Előfordulhat, hogy I nem tudja, hogy ő koszos?</a:t>
            </a:r>
          </a:p>
        </p:txBody>
      </p:sp>
    </p:spTree>
    <p:extLst>
      <p:ext uri="{BB962C8B-B14F-4D97-AF65-F5344CB8AC3E}">
        <p14:creationId xmlns:p14="http://schemas.microsoft.com/office/powerpoint/2010/main" val="27831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552</TotalTime>
  <Words>1340</Words>
  <Application>Microsoft Office PowerPoint</Application>
  <PresentationFormat>Szélesvásznú</PresentationFormat>
  <Paragraphs>145</Paragraphs>
  <Slides>22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22</vt:i4>
      </vt:variant>
    </vt:vector>
  </HeadingPairs>
  <TitlesOfParts>
    <vt:vector size="32" baseType="lpstr">
      <vt:lpstr>Adobe Devanagari</vt:lpstr>
      <vt:lpstr>Aldhabi</vt:lpstr>
      <vt:lpstr>Arial</vt:lpstr>
      <vt:lpstr>Calibri</vt:lpstr>
      <vt:lpstr>Calibri Light</vt:lpstr>
      <vt:lpstr>Cambria Math</vt:lpstr>
      <vt:lpstr>Open Sans</vt:lpstr>
      <vt:lpstr>Wingdings</vt:lpstr>
      <vt:lpstr>Office-téma</vt:lpstr>
      <vt:lpstr>Office-téma</vt:lpstr>
      <vt:lpstr>Automatikus tételbizonyítás az S5n modális logikában</vt:lpstr>
      <vt:lpstr>Modális logika</vt:lpstr>
      <vt:lpstr>S5 axiómák</vt:lpstr>
      <vt:lpstr>Automatikus tételbizonyítás</vt:lpstr>
      <vt:lpstr>Automatikus tételbizonyítás</vt:lpstr>
      <vt:lpstr>S5n stratégia</vt:lpstr>
      <vt:lpstr>Muddy Children Puzzle</vt:lpstr>
      <vt:lpstr>Lehetséges állapotok három gyerekre</vt:lpstr>
      <vt:lpstr>Muddy Children Puzzle </vt:lpstr>
      <vt:lpstr>1. premodel</vt:lpstr>
      <vt:lpstr>2. premodel</vt:lpstr>
      <vt:lpstr>3. premodel</vt:lpstr>
      <vt:lpstr>4. premodel</vt:lpstr>
      <vt:lpstr>Muddy Children Puzzle </vt:lpstr>
      <vt:lpstr>1. premodel</vt:lpstr>
      <vt:lpstr>2. premodel</vt:lpstr>
      <vt:lpstr>3. premodel</vt:lpstr>
      <vt:lpstr>Muddy Children Puzzle </vt:lpstr>
      <vt:lpstr>A modell</vt:lpstr>
      <vt:lpstr>Kitűzött célok</vt:lpstr>
      <vt:lpstr>Jövőbeli tervek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modális logika</dc:title>
  <dc:creator>Patrícia</dc:creator>
  <cp:lastModifiedBy>Patrícia</cp:lastModifiedBy>
  <cp:revision>56</cp:revision>
  <dcterms:created xsi:type="dcterms:W3CDTF">2021-07-16T09:33:40Z</dcterms:created>
  <dcterms:modified xsi:type="dcterms:W3CDTF">2021-08-27T12:45:05Z</dcterms:modified>
</cp:coreProperties>
</file>