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4" r:id="rId20"/>
    <p:sldId id="275" r:id="rId21"/>
    <p:sldId id="272" r:id="rId22"/>
    <p:sldId id="273" r:id="rId23"/>
  </p:sldIdLst>
  <p:sldSz cx="12192000" cy="6858000"/>
  <p:notesSz cx="6858000" cy="1857375"/>
  <p:custDataLst>
    <p:tags r:id="rId2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3" autoAdjust="0"/>
    <p:restoredTop sz="91480" autoAdjust="0"/>
  </p:normalViewPr>
  <p:slideViewPr>
    <p:cSldViewPr snapToGrid="0">
      <p:cViewPr varScale="1">
        <p:scale>
          <a:sx n="68" d="100"/>
          <a:sy n="68" d="100"/>
        </p:scale>
        <p:origin x="48" y="240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163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BDA0E2-FEBD-4B65-8F16-724CF984F3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675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3.emf"/><Relationship Id="rId4" Type="http://schemas.openxmlformats.org/officeDocument/2006/relationships/package" Target="../embeddings/Microsoft_Excel_Worksheet.xlsx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4.emf"/><Relationship Id="rId4" Type="http://schemas.openxmlformats.org/officeDocument/2006/relationships/package" Target="../embeddings/Microsoft_Excel_Worksheet1.xlsx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7470" y="0"/>
            <a:ext cx="4794861" cy="4351338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2E8034-37CC-4565-961D-11C9B4C10E1E}"/>
              </a:ext>
            </a:extLst>
          </p:cNvPr>
          <p:cNvSpPr txBox="1"/>
          <p:nvPr/>
        </p:nvSpPr>
        <p:spPr>
          <a:xfrm>
            <a:off x="2701860" y="2592546"/>
            <a:ext cx="252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dirty="0" err="1"/>
              <a:t>balaprasad</a:t>
            </a:r>
            <a:r>
              <a:rPr lang="en-US" dirty="0"/>
              <a:t> </a:t>
            </a:r>
            <a:r>
              <a:rPr lang="en-US" dirty="0" err="1"/>
              <a:t>chimule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281C6-FC74-43F5-82DB-020B74CAC0DD}"/>
              </a:ext>
            </a:extLst>
          </p:cNvPr>
          <p:cNvSpPr txBox="1"/>
          <p:nvPr/>
        </p:nvSpPr>
        <p:spPr>
          <a:xfrm>
            <a:off x="2285881" y="2961878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Completion date : 15/02/2025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F5BFB8-8AA7-4C47-B489-7B190B8CA74B}"/>
              </a:ext>
            </a:extLst>
          </p:cNvPr>
          <p:cNvSpPr txBox="1"/>
          <p:nvPr/>
        </p:nvSpPr>
        <p:spPr>
          <a:xfrm>
            <a:off x="1062317" y="578544"/>
            <a:ext cx="580734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THE TECH PULSE</a:t>
            </a:r>
          </a:p>
          <a:p>
            <a:pPr algn="ctr"/>
            <a:r>
              <a:rPr lang="en-US" sz="2400" dirty="0"/>
              <a:t>Analyzing current and emerging trends in programming languages, databases and frame works</a:t>
            </a:r>
            <a:endParaRPr lang="en-IN" sz="2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15CE63-AED9-42D1-B0C2-5EA2615197D5}"/>
              </a:ext>
            </a:extLst>
          </p:cNvPr>
          <p:cNvSpPr txBox="1"/>
          <p:nvPr/>
        </p:nvSpPr>
        <p:spPr>
          <a:xfrm>
            <a:off x="5095074" y="2782668"/>
            <a:ext cx="5322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LOOKER STUDIO DASHBOARD LINK:</a:t>
            </a:r>
          </a:p>
          <a:p>
            <a:pPr algn="ctr"/>
            <a:r>
              <a:rPr lang="en-IN" dirty="0"/>
              <a:t>https://lookerstudio.google.com/s/lU5tqyXwmA0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A4344C-D491-4EDD-BEEA-4ED5BE42F0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97" y="1523861"/>
            <a:ext cx="6790006" cy="50772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261445-C963-4720-9551-7FC11929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97" y="1523860"/>
            <a:ext cx="6790006" cy="5067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96B9F1-4543-4442-A35C-107822798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97" y="1523860"/>
            <a:ext cx="6790006" cy="50674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DASHBOARD TAB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DISCUSSION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18758" y="1463649"/>
            <a:ext cx="4351338" cy="4351338"/>
          </a:xfrm>
          <a:prstGeom prst="rect">
            <a:avLst/>
          </a:prstGeom>
          <a:noFill/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1B6FC8A-FB4F-4760-9396-5236D7702C3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070096" y="1339000"/>
            <a:ext cx="6095416" cy="5607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CURRENT TECHNOLOGY USAGE: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Languages:</a:t>
            </a:r>
            <a:r>
              <a:rPr lang="en-US" sz="1400" dirty="0"/>
              <a:t> HTML, C#, and JavaScript are the most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Databases:</a:t>
            </a:r>
            <a:r>
              <a:rPr lang="en-US" sz="1400" dirty="0"/>
              <a:t> PostgreSQL leads, followed by Microsoft SQL Server and MySQL.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Web Frameworks:</a:t>
            </a:r>
            <a:r>
              <a:rPr lang="en-US" sz="1400" dirty="0"/>
              <a:t> React, ASP.NET Core, and Spring Boot are the most popular.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Platforms:</a:t>
            </a:r>
            <a:r>
              <a:rPr lang="en-US" sz="1400" dirty="0"/>
              <a:t> Node.js, </a:t>
            </a:r>
            <a:r>
              <a:rPr lang="en-US" sz="1400" dirty="0" err="1"/>
              <a:t>FastAPI</a:t>
            </a:r>
            <a:r>
              <a:rPr lang="en-US" sz="1400" dirty="0"/>
              <a:t>, and Express are widely used.</a:t>
            </a:r>
          </a:p>
          <a:p>
            <a:r>
              <a:rPr lang="en-US" sz="1800" b="1" dirty="0"/>
              <a:t>FUTURE TECHNOLOGY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Languages:</a:t>
            </a:r>
            <a:r>
              <a:rPr lang="en-US" sz="1400" dirty="0"/>
              <a:t> Developers want to adopt more C#, HTML, and Python.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Databases:</a:t>
            </a:r>
            <a:r>
              <a:rPr lang="en-US" sz="1400" dirty="0"/>
              <a:t> PostgreSQL remains dominant, with rising interest in MongoDB and SQLite.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Web Frameworks:</a:t>
            </a:r>
            <a:r>
              <a:rPr lang="en-US" sz="1400" dirty="0"/>
              <a:t> React and ASP.NET Core stay strong, with growing demand for </a:t>
            </a:r>
            <a:r>
              <a:rPr lang="en-US" sz="1400" dirty="0" err="1"/>
              <a:t>FastAPI</a:t>
            </a:r>
            <a:r>
              <a:rPr lang="en-US" sz="1400" dirty="0"/>
              <a:t> and Flask.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Platforms:</a:t>
            </a:r>
            <a:r>
              <a:rPr lang="en-US" sz="1400" dirty="0"/>
              <a:t> Next.js and Node.js show increasing adoption.</a:t>
            </a:r>
          </a:p>
          <a:p>
            <a:r>
              <a:rPr lang="en-US" sz="1800" b="1" dirty="0"/>
              <a:t>DEMOGRAPHICS: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Age:</a:t>
            </a:r>
            <a:r>
              <a:rPr lang="en-US" sz="1400" dirty="0"/>
              <a:t> Majority are </a:t>
            </a:r>
            <a:r>
              <a:rPr lang="en-US" sz="1400" b="1" dirty="0"/>
              <a:t>25-34 years old (41.3%)</a:t>
            </a:r>
            <a:r>
              <a:rPr lang="en-US" sz="1400" dirty="0"/>
              <a:t>, followed by </a:t>
            </a:r>
            <a:r>
              <a:rPr lang="en-US" sz="1400" b="1" dirty="0"/>
              <a:t>35-44 years old (27.3%)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Education:</a:t>
            </a:r>
            <a:r>
              <a:rPr lang="en-US" sz="1400" dirty="0"/>
              <a:t> Most respondents hold a </a:t>
            </a:r>
            <a:r>
              <a:rPr lang="en-US" sz="1400" b="1" dirty="0"/>
              <a:t>Bachelor’s degree (8.6K)</a:t>
            </a:r>
            <a:r>
              <a:rPr lang="en-US" sz="1400" dirty="0"/>
              <a:t>, followed by </a:t>
            </a:r>
            <a:r>
              <a:rPr lang="en-US" sz="1400" b="1" dirty="0"/>
              <a:t>Master’s (5K)</a:t>
            </a:r>
            <a:r>
              <a:rPr lang="en-US" sz="1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b="1" dirty="0"/>
              <a:t>CURRENT TECH TRENDS:</a:t>
            </a:r>
          </a:p>
          <a:p>
            <a:pPr marL="0" indent="0">
              <a:buNone/>
            </a:pPr>
            <a:r>
              <a:rPr lang="en-US" sz="1600" dirty="0"/>
              <a:t>HTML, C# and JavaScript are the most used languages with PostgreSQL as the top database</a:t>
            </a:r>
          </a:p>
          <a:p>
            <a:r>
              <a:rPr lang="en-US" sz="1800" b="1" dirty="0"/>
              <a:t>FUTURE TECH ADOPTION:</a:t>
            </a:r>
          </a:p>
          <a:p>
            <a:pPr marL="0" indent="0">
              <a:buNone/>
            </a:pPr>
            <a:r>
              <a:rPr lang="en-US" sz="1600" dirty="0"/>
              <a:t>Growing interest in Python, PostgreSQL and </a:t>
            </a:r>
            <a:r>
              <a:rPr lang="en-US" sz="1600" dirty="0" err="1"/>
              <a:t>FasAPI</a:t>
            </a:r>
            <a:r>
              <a:rPr lang="en-US" sz="1600" dirty="0"/>
              <a:t> indicating a shift towards modern technologies.</a:t>
            </a:r>
          </a:p>
          <a:p>
            <a:r>
              <a:rPr lang="en-US" sz="1800" b="1" dirty="0"/>
              <a:t>DEMOGRAPHICS:</a:t>
            </a:r>
          </a:p>
          <a:p>
            <a:pPr marL="0" indent="0">
              <a:buNone/>
            </a:pPr>
            <a:r>
              <a:rPr lang="en-US" sz="1600" dirty="0"/>
              <a:t>Majority of respondents are aged 25-34 years old and hold a bachelor’s degree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b="1" dirty="0"/>
              <a:t>WORKFORCE SKILL DEMAND:</a:t>
            </a:r>
          </a:p>
          <a:p>
            <a:pPr marL="0" indent="0">
              <a:buNone/>
            </a:pPr>
            <a:r>
              <a:rPr lang="en-US" sz="1600" dirty="0"/>
              <a:t>Companies should focus on upskilling in python, </a:t>
            </a:r>
            <a:r>
              <a:rPr lang="en-US" sz="1600" dirty="0" err="1"/>
              <a:t>FastAPI</a:t>
            </a:r>
            <a:r>
              <a:rPr lang="en-US" sz="1600" dirty="0"/>
              <a:t> and PostgreSQL to align with future trends</a:t>
            </a:r>
          </a:p>
          <a:p>
            <a:r>
              <a:rPr lang="en-US" sz="1800" b="1" dirty="0"/>
              <a:t>TECH STACK EVOLUTION:</a:t>
            </a:r>
          </a:p>
          <a:p>
            <a:pPr marL="0" indent="0">
              <a:buNone/>
            </a:pPr>
            <a:r>
              <a:rPr lang="en-US" sz="1600" dirty="0"/>
              <a:t>The rise of frameworks like Next.js and </a:t>
            </a:r>
            <a:r>
              <a:rPr lang="en-US" sz="1600" dirty="0" err="1"/>
              <a:t>FastAPI</a:t>
            </a:r>
            <a:r>
              <a:rPr lang="en-US" sz="1600" dirty="0"/>
              <a:t> suggests a shift towards modern web technologies.</a:t>
            </a:r>
          </a:p>
          <a:p>
            <a:r>
              <a:rPr lang="en-US" sz="1800" b="1" dirty="0"/>
              <a:t>HIRING &amp; EDUCATION:</a:t>
            </a:r>
          </a:p>
          <a:p>
            <a:pPr marL="0" indent="0">
              <a:buNone/>
            </a:pPr>
            <a:r>
              <a:rPr lang="en-US" sz="1600" dirty="0"/>
              <a:t>Organizations should target young professionals with bachelor’s degrees while offering training for emerging technologies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6265F47-EAC6-4306-9925-D36D00AEBE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4112893"/>
              </p:ext>
            </p:extLst>
          </p:nvPr>
        </p:nvGraphicFramePr>
        <p:xfrm>
          <a:off x="2757488" y="1708150"/>
          <a:ext cx="7419975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Worksheet" r:id="rId4" imgW="4886368" imgH="2676458" progId="Excel.Sheet.12">
                  <p:embed/>
                </p:oleObj>
              </mc:Choice>
              <mc:Fallback>
                <p:oleObj name="Worksheet" r:id="rId4" imgW="4886368" imgH="267645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7488" y="1708150"/>
                        <a:ext cx="7419975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F3F8C78-5DE9-4859-AEF4-0716B7772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212652"/>
              </p:ext>
            </p:extLst>
          </p:nvPr>
        </p:nvGraphicFramePr>
        <p:xfrm>
          <a:off x="2757488" y="1652588"/>
          <a:ext cx="7418387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Worksheet" r:id="rId4" imgW="6496119" imgH="3248100" progId="Excel.Sheet.12">
                  <p:embed/>
                </p:oleObj>
              </mc:Choice>
              <mc:Fallback>
                <p:oleObj name="Worksheet" r:id="rId4" imgW="6496119" imgH="3248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57488" y="1652588"/>
                        <a:ext cx="7418387" cy="406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/>
              <a:t>TECHNOLOGY TRENDS ARE EVOLVING:</a:t>
            </a:r>
          </a:p>
          <a:p>
            <a:pPr marL="0" indent="0">
              <a:buNone/>
            </a:pPr>
            <a:r>
              <a:rPr lang="en-US" sz="1600" dirty="0"/>
              <a:t>Developers are shifting towards modern frameworks like Next.js, </a:t>
            </a:r>
            <a:r>
              <a:rPr lang="en-US" sz="1600" dirty="0" err="1"/>
              <a:t>FastAPI</a:t>
            </a:r>
            <a:r>
              <a:rPr lang="en-US" sz="1600" dirty="0"/>
              <a:t> and Flask.</a:t>
            </a:r>
          </a:p>
          <a:p>
            <a:r>
              <a:rPr lang="en-US" sz="2000" b="1" dirty="0"/>
              <a:t>DEMAND FOR PYTHON &amp; POSTGRESQL:</a:t>
            </a:r>
          </a:p>
          <a:p>
            <a:pPr marL="0" indent="0">
              <a:buNone/>
            </a:pPr>
            <a:r>
              <a:rPr lang="en-US" sz="1600" dirty="0"/>
              <a:t>These technologies are growing in popularity, indicating a shift in backend development.</a:t>
            </a:r>
          </a:p>
          <a:p>
            <a:r>
              <a:rPr lang="en-US" sz="2000" b="1" dirty="0"/>
              <a:t>DEMOGRAPHICS INFLUENCE WORKFORCE TRENDS:</a:t>
            </a:r>
          </a:p>
          <a:p>
            <a:pPr marL="0" indent="0">
              <a:buNone/>
            </a:pPr>
            <a:r>
              <a:rPr lang="en-US" sz="1600" dirty="0"/>
              <a:t>The majority of developers are young professionals with a bachelor’s degree, shaping hiring and training strategies.</a:t>
            </a:r>
          </a:p>
          <a:p>
            <a:r>
              <a:rPr lang="en-US" sz="2000" b="1" dirty="0"/>
              <a:t>FUTURE READINESS IS KEY:</a:t>
            </a:r>
          </a:p>
          <a:p>
            <a:pPr marL="0" indent="0">
              <a:buNone/>
            </a:pPr>
            <a:r>
              <a:rPr lang="en-US" sz="1600" dirty="0"/>
              <a:t>Organizations should invest in emerging technologies and skill development to stay competitive.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25967" y="2113896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Include any relevant additional charts, or tables that you may have created during the analysis phase.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5857" y="1849823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882774"/>
            <a:ext cx="7068725" cy="446544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900" b="1" dirty="0"/>
              <a:t>INTRODUCTION</a:t>
            </a:r>
            <a:r>
              <a:rPr lang="en-US" sz="3200" dirty="0"/>
              <a:t>:</a:t>
            </a:r>
          </a:p>
          <a:p>
            <a:pPr marL="0" indent="0">
              <a:buNone/>
            </a:pPr>
            <a:r>
              <a:rPr lang="en-US" sz="2300" dirty="0"/>
              <a:t>Overview of the survey on programming languages, databases and </a:t>
            </a:r>
            <a:r>
              <a:rPr lang="en-US" sz="2300" dirty="0" err="1"/>
              <a:t>webframeworks</a:t>
            </a:r>
            <a:endParaRPr lang="en-US" sz="2300" dirty="0"/>
          </a:p>
          <a:p>
            <a:pPr marL="0" indent="0">
              <a:buNone/>
            </a:pPr>
            <a:r>
              <a:rPr lang="en-US" sz="2900" b="1" dirty="0"/>
              <a:t>KEY FINDINGS</a:t>
            </a:r>
            <a:r>
              <a:rPr lang="en-US" sz="2900" dirty="0"/>
              <a:t>:</a:t>
            </a:r>
          </a:p>
          <a:p>
            <a:pPr lvl="1"/>
            <a:r>
              <a:rPr lang="en-US" sz="2300" b="1" dirty="0"/>
              <a:t>Programming languages</a:t>
            </a:r>
            <a:r>
              <a:rPr lang="en-US" sz="2300" dirty="0"/>
              <a:t>: Most programming languages used: HTML, JavaScript, SQL</a:t>
            </a:r>
          </a:p>
          <a:p>
            <a:pPr lvl="1"/>
            <a:r>
              <a:rPr lang="en-US" sz="2300" b="1" dirty="0"/>
              <a:t>Databases</a:t>
            </a:r>
            <a:r>
              <a:rPr lang="en-US" sz="2300" dirty="0"/>
              <a:t>: Most popular databases: PostgreSQL, </a:t>
            </a:r>
            <a:r>
              <a:rPr lang="en-US" sz="2300" dirty="0" err="1"/>
              <a:t>MicrosoftSQL</a:t>
            </a:r>
            <a:r>
              <a:rPr lang="en-US" sz="2300" dirty="0"/>
              <a:t>, MySQL</a:t>
            </a:r>
          </a:p>
          <a:p>
            <a:pPr lvl="1"/>
            <a:r>
              <a:rPr lang="en-US" sz="2300" b="1" dirty="0" err="1"/>
              <a:t>Webframeworks</a:t>
            </a:r>
            <a:r>
              <a:rPr lang="en-US" sz="2300" dirty="0"/>
              <a:t>: Spring Boot, React, ASP.NET CORE</a:t>
            </a:r>
          </a:p>
          <a:p>
            <a:r>
              <a:rPr lang="en-US" sz="2900" b="1" dirty="0"/>
              <a:t>RECOMMENDATIONS</a:t>
            </a:r>
            <a:r>
              <a:rPr lang="en-US" sz="2900" dirty="0"/>
              <a:t>:</a:t>
            </a:r>
          </a:p>
          <a:p>
            <a:pPr marL="0" indent="0">
              <a:buNone/>
            </a:pPr>
            <a:r>
              <a:rPr lang="en-US" sz="2300" dirty="0"/>
              <a:t>Developers should focus on versatile languages like HTML and </a:t>
            </a:r>
            <a:r>
              <a:rPr lang="en-US" sz="2300" dirty="0" err="1"/>
              <a:t>Javascript</a:t>
            </a:r>
            <a:endParaRPr lang="en-US" sz="2300" dirty="0"/>
          </a:p>
          <a:p>
            <a:r>
              <a:rPr lang="en-US" sz="2900" b="1" dirty="0"/>
              <a:t>CONCLUSION</a:t>
            </a:r>
            <a:r>
              <a:rPr lang="en-US" sz="2900" dirty="0"/>
              <a:t>:</a:t>
            </a:r>
          </a:p>
          <a:p>
            <a:pPr marL="0" indent="0">
              <a:buNone/>
            </a:pPr>
            <a:r>
              <a:rPr lang="en-US" sz="2300" dirty="0"/>
              <a:t>Reinforce the need for continuous learning and adapting to new trends.</a:t>
            </a:r>
          </a:p>
          <a:p>
            <a:r>
              <a:rPr lang="en-US" sz="2900" b="1" dirty="0"/>
              <a:t>FUTURE OUTLOOK</a:t>
            </a:r>
            <a:r>
              <a:rPr lang="en-US" sz="2900" dirty="0"/>
              <a:t>:</a:t>
            </a:r>
          </a:p>
          <a:p>
            <a:pPr marL="0" indent="0">
              <a:buNone/>
            </a:pPr>
            <a:r>
              <a:rPr lang="en-US" sz="2300" dirty="0"/>
              <a:t>Emphasis on staying updated with evolving technologies to maintain competitiveness.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494" y="2302762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47" y="2262036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/>
                </a:solidFill>
              </a:rPr>
              <a:t>OVERVIEW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Overview of the survey on programming languages, databases and </a:t>
            </a:r>
            <a:r>
              <a:rPr lang="en-US" sz="1600" dirty="0" err="1">
                <a:solidFill>
                  <a:schemeClr val="tx1"/>
                </a:solidFill>
              </a:rPr>
              <a:t>webframeworks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2400" b="1" dirty="0">
                <a:solidFill>
                  <a:schemeClr val="tx1"/>
                </a:solidFill>
              </a:rPr>
              <a:t>PURPOSE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Purpose of the survey is to analyze current trends and preferences in tech industry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PARTICIPANTS</a:t>
            </a:r>
            <a:r>
              <a:rPr lang="en-US" sz="22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Survey included responses from a diverse group of professionals across different age groups and education levels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SCOPE</a:t>
            </a:r>
            <a:r>
              <a:rPr lang="en-US" sz="2400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</a:rPr>
              <a:t>Topics covered</a:t>
            </a:r>
            <a:r>
              <a:rPr lang="en-US" sz="1600" dirty="0">
                <a:solidFill>
                  <a:schemeClr val="tx1"/>
                </a:solidFill>
              </a:rPr>
              <a:t>: Covering diverse range of programming languages, databases, and web frameworks</a:t>
            </a:r>
          </a:p>
          <a:p>
            <a:pPr lvl="1"/>
            <a:r>
              <a:rPr lang="en-US" sz="1600" b="1" dirty="0">
                <a:solidFill>
                  <a:schemeClr val="tx1"/>
                </a:solidFill>
              </a:rPr>
              <a:t>Methodology</a:t>
            </a:r>
            <a:r>
              <a:rPr lang="en-US" sz="1600" dirty="0">
                <a:solidFill>
                  <a:schemeClr val="tx1"/>
                </a:solidFill>
              </a:rPr>
              <a:t>: Data collection through online surveys and interviews with industry professionals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/>
              <a:t>QUESTIONNAIRE DEVELOPMENT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1600" dirty="0"/>
              <a:t>Development of a comprehensive questionnaire to capture data on programming languages, databases, and web frameworks.</a:t>
            </a:r>
          </a:p>
          <a:p>
            <a:r>
              <a:rPr lang="en-US" sz="2200" b="1" dirty="0"/>
              <a:t>DATA COLLECTION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1600" dirty="0"/>
              <a:t>Conducted through online surveys and interviews with industry professionals and developers. Reached to industry professionals across different age group and education levels</a:t>
            </a:r>
          </a:p>
          <a:p>
            <a:r>
              <a:rPr lang="en-US" sz="2200" b="1" dirty="0"/>
              <a:t>SAMPLING</a:t>
            </a:r>
            <a:r>
              <a:rPr lang="en-US" sz="2200" dirty="0"/>
              <a:t>:</a:t>
            </a:r>
          </a:p>
          <a:p>
            <a:pPr marL="0" indent="0">
              <a:buNone/>
            </a:pPr>
            <a:r>
              <a:rPr lang="en-US" sz="1600" dirty="0"/>
              <a:t>Targeted a diverse group of participants including developers, IT professionals, and industry experts</a:t>
            </a:r>
          </a:p>
          <a:p>
            <a:r>
              <a:rPr lang="en-US" sz="2200" b="1" dirty="0"/>
              <a:t>DATA ANALYSIS &amp; WRANGLING</a:t>
            </a:r>
            <a:r>
              <a:rPr lang="en-US" sz="2200" dirty="0"/>
              <a:t>:</a:t>
            </a:r>
          </a:p>
          <a:p>
            <a:pPr lvl="1"/>
            <a:r>
              <a:rPr lang="en-US" sz="1600" b="1" dirty="0"/>
              <a:t>Trend identification</a:t>
            </a:r>
            <a:r>
              <a:rPr lang="en-US" sz="1600" dirty="0"/>
              <a:t>: Used excel for data collection, organization, and preliminary analysis.</a:t>
            </a:r>
          </a:p>
          <a:p>
            <a:pPr lvl="1"/>
            <a:r>
              <a:rPr lang="en-US" sz="1600" b="1" dirty="0"/>
              <a:t>Data visualization</a:t>
            </a:r>
            <a:r>
              <a:rPr lang="en-US" sz="1600" dirty="0"/>
              <a:t>: Employed looker studio for advanced data visualization, trend analysis, and reporting.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655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2F1EBF9-F816-4841-9A40-B0908BCE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33" y="2504964"/>
            <a:ext cx="5506218" cy="36200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8137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3777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BC9A2-96F0-45DF-AB08-918E77027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49" y="2514490"/>
            <a:ext cx="5506218" cy="36104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b="1" dirty="0"/>
              <a:t>HTML:</a:t>
            </a:r>
          </a:p>
          <a:p>
            <a:pPr marL="0" indent="0">
              <a:buNone/>
            </a:pPr>
            <a:r>
              <a:rPr lang="en-US" sz="1600" dirty="0"/>
              <a:t>Html has seen significant increase over the past few years.</a:t>
            </a:r>
          </a:p>
          <a:p>
            <a:r>
              <a:rPr lang="en-US" sz="1800" b="1" dirty="0"/>
              <a:t>JAVASCRIPT FRAMEWORKS:</a:t>
            </a:r>
          </a:p>
          <a:p>
            <a:pPr marL="0" indent="0">
              <a:buNone/>
            </a:pPr>
            <a:r>
              <a:rPr lang="en-US" sz="1600" dirty="0"/>
              <a:t>There has been a rapid growth in the use of </a:t>
            </a:r>
            <a:r>
              <a:rPr lang="en-US" sz="1600" dirty="0" err="1"/>
              <a:t>javascript</a:t>
            </a:r>
            <a:r>
              <a:rPr lang="en-US" sz="1600" dirty="0"/>
              <a:t> frameworks like spring boot, react, asp.net core.</a:t>
            </a:r>
          </a:p>
          <a:p>
            <a:r>
              <a:rPr lang="en-US" sz="1800" b="1" dirty="0"/>
              <a:t>EMERGING LANGUAGES:</a:t>
            </a:r>
          </a:p>
          <a:p>
            <a:pPr marL="0" indent="0">
              <a:buNone/>
            </a:pPr>
            <a:r>
              <a:rPr lang="en-US" sz="1600" dirty="0"/>
              <a:t>New programming languages like </a:t>
            </a:r>
            <a:r>
              <a:rPr lang="en-US" sz="1600" dirty="0" err="1"/>
              <a:t>c#</a:t>
            </a:r>
            <a:r>
              <a:rPr lang="en-US" sz="1600" dirty="0"/>
              <a:t> and </a:t>
            </a:r>
            <a:r>
              <a:rPr lang="en-US" sz="1600" dirty="0" err="1"/>
              <a:t>sql</a:t>
            </a:r>
            <a:r>
              <a:rPr lang="en-US" sz="1600" dirty="0"/>
              <a:t> have been gaining tractions.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800" b="1" dirty="0"/>
              <a:t>DEMAND FOR HTML PROFICIENCY</a:t>
            </a:r>
          </a:p>
          <a:p>
            <a:pPr marL="0" indent="0">
              <a:buNone/>
            </a:pPr>
            <a:r>
              <a:rPr lang="en-US" sz="1600" dirty="0"/>
              <a:t>As html's popularity grows, there is an increasing demand for developers proficient in html.</a:t>
            </a:r>
          </a:p>
          <a:p>
            <a:r>
              <a:rPr lang="en-US" sz="1800" b="1" dirty="0"/>
              <a:t>JAVASCRIPT FRAMEWORK EXPERTISE:</a:t>
            </a:r>
          </a:p>
          <a:p>
            <a:pPr marL="0" indent="0">
              <a:buNone/>
            </a:pPr>
            <a:r>
              <a:rPr lang="en-US" sz="1600" dirty="0"/>
              <a:t>With the rise of </a:t>
            </a:r>
            <a:r>
              <a:rPr lang="en-US" sz="1600" dirty="0" err="1"/>
              <a:t>javascript</a:t>
            </a:r>
            <a:r>
              <a:rPr lang="en-US" sz="1600" dirty="0"/>
              <a:t> frameworks, developers need to become proficient in these tools to stay competitive.</a:t>
            </a:r>
          </a:p>
          <a:p>
            <a:r>
              <a:rPr lang="en-US" sz="1800" b="1" dirty="0"/>
              <a:t>ADOPTION OF NEW LANGUAGES:</a:t>
            </a:r>
            <a:endParaRPr lang="en-US" sz="1800" dirty="0"/>
          </a:p>
          <a:p>
            <a:pPr marL="0" indent="0">
              <a:buNone/>
            </a:pPr>
            <a:r>
              <a:rPr lang="en-US" sz="1600" dirty="0"/>
              <a:t>The emergence of new languages requires organizations to stay updated and adopt these technologies to maintain a competitive edge.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726996-E1EA-4374-BFD9-94F074AF93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6433" y="2504964"/>
            <a:ext cx="5506218" cy="3620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CBBFC7-B131-4BDA-A576-35EDD1110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49" y="2537899"/>
            <a:ext cx="5506218" cy="35870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28137" y="1846412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70471" y="1846411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PostgreSQL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r>
              <a:rPr lang="en-US" sz="1600" dirty="0"/>
              <a:t>The most widely used database among the respondents</a:t>
            </a:r>
          </a:p>
          <a:p>
            <a:r>
              <a:rPr lang="en-US" sz="2000" b="1" dirty="0"/>
              <a:t>Microsoft SQL Server:</a:t>
            </a:r>
          </a:p>
          <a:p>
            <a:pPr marL="0" indent="0">
              <a:buNone/>
            </a:pPr>
            <a:r>
              <a:rPr lang="en-IN" sz="1700" dirty="0"/>
              <a:t>Significant usage and interest among participants</a:t>
            </a:r>
            <a:endParaRPr lang="en-US" sz="1700" dirty="0"/>
          </a:p>
          <a:p>
            <a:r>
              <a:rPr lang="en-US" sz="2000" b="1" dirty="0"/>
              <a:t>MongoDB and MySQL:</a:t>
            </a:r>
          </a:p>
          <a:p>
            <a:pPr marL="0" indent="0">
              <a:buNone/>
            </a:pPr>
            <a:r>
              <a:rPr lang="en-US" sz="1600" dirty="0"/>
              <a:t>Increasing popularity and adoption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Implications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/>
              <a:t>PostgreSQL demand:</a:t>
            </a:r>
          </a:p>
          <a:p>
            <a:pPr marL="0" indent="0">
              <a:buNone/>
            </a:pPr>
            <a:r>
              <a:rPr lang="en-US" sz="1600" dirty="0"/>
              <a:t>Organizations should focus on PostgreSQL training and development to leverage it’s widespread</a:t>
            </a:r>
          </a:p>
          <a:p>
            <a:r>
              <a:rPr lang="en-US" sz="2000" b="1" dirty="0"/>
              <a:t>Proficiency in Microsoft SQL Server:</a:t>
            </a:r>
          </a:p>
          <a:p>
            <a:pPr marL="0" indent="0">
              <a:buNone/>
            </a:pPr>
            <a:r>
              <a:rPr lang="en-US" sz="1600" dirty="0"/>
              <a:t>Companies should ensure their teams are proficient in Microsoft SQL Server to meet industry demand.</a:t>
            </a:r>
          </a:p>
          <a:p>
            <a:r>
              <a:rPr lang="en-US" sz="2000" b="1" dirty="0"/>
              <a:t>Adoption of MongoDB and MySQL:</a:t>
            </a:r>
          </a:p>
          <a:p>
            <a:pPr marL="0" indent="0">
              <a:buNone/>
            </a:pPr>
            <a:r>
              <a:rPr lang="en-US" sz="1600" dirty="0"/>
              <a:t>Business should consider adopting MongoDB and MySQL to stay competitive and meet growing demand.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DA07C5-A406-4A0D-B3E6-3856C94AC7F3}">
  <ds:schemaRefs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  <ds:schemaRef ds:uri="http://schemas.microsoft.com/office/2006/metadata/properties"/>
    <ds:schemaRef ds:uri="155be751-a274-42e8-93fb-f39d3b9bccc8"/>
    <ds:schemaRef ds:uri="http://schemas.microsoft.com/office/2006/documentManagement/types"/>
    <ds:schemaRef ds:uri="f80a141d-92ca-4d3d-9308-f7e7b1d44ce8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644</TotalTime>
  <Words>970</Words>
  <Application>Microsoft Office PowerPoint</Application>
  <PresentationFormat>Widescreen</PresentationFormat>
  <Paragraphs>140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Helv</vt:lpstr>
      <vt:lpstr>IBM Plex Mono</vt:lpstr>
      <vt:lpstr>IBM Plex Mono Text</vt:lpstr>
      <vt:lpstr>IBM Plex Sans</vt:lpstr>
      <vt:lpstr>IBM Plex Sans SemiBold</vt:lpstr>
      <vt:lpstr>SLIDE_TEMPLATE_skill_network</vt:lpstr>
      <vt:lpstr>Microsoft Excel Worksheet</vt:lpstr>
      <vt:lpstr>PowerPoint Presentation</vt:lpstr>
      <vt:lpstr>PowerPoint Presentation</vt:lpstr>
      <vt:lpstr>EXECUTIVE SUMMARY</vt:lpstr>
      <vt:lpstr>INTRODUCTION</vt:lpstr>
      <vt:lpstr>METHODOLOGY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DASHBOARD TAB 1</vt:lpstr>
      <vt:lpstr>DASHBOARD TAB 2</vt:lpstr>
      <vt:lpstr>DASHBOARD TAB 3</vt:lpstr>
      <vt:lpstr>DISCUSSION</vt:lpstr>
      <vt:lpstr>OVERALL FINDINGS &amp; IMPLICATIONS</vt:lpstr>
      <vt:lpstr> JOB POSTINGS</vt:lpstr>
      <vt:lpstr>POPULAR LANGUAGES</vt:lpstr>
      <vt:lpstr>CONCLUSION</vt:lpstr>
      <vt:lpstr>APPENDIX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ANALYST CAPSTONE PROJECT  DASHBOARD</dc:title>
  <dc:creator>Tori Sleeper</dc:creator>
  <cp:lastModifiedBy>BALAPRASAD</cp:lastModifiedBy>
  <cp:revision>53</cp:revision>
  <dcterms:created xsi:type="dcterms:W3CDTF">2024-10-30T05:40:03Z</dcterms:created>
  <dcterms:modified xsi:type="dcterms:W3CDTF">2025-02-15T09:06:23Z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