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17"/>
  </p:notesMasterIdLst>
  <p:sldIdLst>
    <p:sldId id="256" r:id="rId2"/>
    <p:sldId id="257" r:id="rId3"/>
    <p:sldId id="259" r:id="rId4"/>
    <p:sldId id="260" r:id="rId5"/>
    <p:sldId id="261" r:id="rId6"/>
    <p:sldId id="314" r:id="rId7"/>
    <p:sldId id="315" r:id="rId8"/>
    <p:sldId id="318" r:id="rId9"/>
    <p:sldId id="316" r:id="rId10"/>
    <p:sldId id="319" r:id="rId11"/>
    <p:sldId id="320" r:id="rId12"/>
    <p:sldId id="321" r:id="rId13"/>
    <p:sldId id="322" r:id="rId14"/>
    <p:sldId id="323" r:id="rId15"/>
    <p:sldId id="317"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14716F-939B-4985-AB40-0A53E83E1BE1}">
  <a:tblStyle styleId="{4914716F-939B-4985-AB40-0A53E83E1BE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0" d="100"/>
          <a:sy n="140"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7281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2532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0462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5451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8b8ed53e21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8b8ed53e2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8b8ed53e21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8b8ed53e21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780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9495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9825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1891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903413"/>
            <a:ext cx="4079700" cy="26319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00588"/>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91"/>
        <p:cNvGrpSpPr/>
        <p:nvPr/>
      </p:nvGrpSpPr>
      <p:grpSpPr>
        <a:xfrm>
          <a:off x="0" y="0"/>
          <a:ext cx="0" cy="0"/>
          <a:chOff x="0" y="0"/>
          <a:chExt cx="0" cy="0"/>
        </a:xfrm>
      </p:grpSpPr>
      <p:grpSp>
        <p:nvGrpSpPr>
          <p:cNvPr id="492" name="Google Shape;492;p24"/>
          <p:cNvGrpSpPr/>
          <p:nvPr/>
        </p:nvGrpSpPr>
        <p:grpSpPr>
          <a:xfrm rot="5400000" flipH="1">
            <a:off x="-533027" y="3252941"/>
            <a:ext cx="2423582" cy="1357541"/>
            <a:chOff x="-77" y="3784091"/>
            <a:chExt cx="2423582" cy="1357541"/>
          </a:xfrm>
        </p:grpSpPr>
        <p:sp>
          <p:nvSpPr>
            <p:cNvPr id="493" name="Google Shape;493;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24"/>
          <p:cNvGrpSpPr/>
          <p:nvPr/>
        </p:nvGrpSpPr>
        <p:grpSpPr>
          <a:xfrm rot="-5400000" flipH="1">
            <a:off x="7253448" y="533016"/>
            <a:ext cx="2423582" cy="1357541"/>
            <a:chOff x="-77" y="3784091"/>
            <a:chExt cx="2423582" cy="1357541"/>
          </a:xfrm>
        </p:grpSpPr>
        <p:sp>
          <p:nvSpPr>
            <p:cNvPr id="499" name="Google Shape;499;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4"/>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Char char="●"/>
              <a:defRPr sz="1200"/>
            </a:lvl1pPr>
            <a:lvl2pPr marL="914400" lvl="1" indent="-304800">
              <a:spcBef>
                <a:spcPts val="1600"/>
              </a:spcBef>
              <a:spcAft>
                <a:spcPts val="0"/>
              </a:spcAft>
              <a:buSzPts val="1200"/>
              <a:buFont typeface="Roboto Condensed Light"/>
              <a:buChar char="○"/>
              <a:defRPr sz="1200"/>
            </a:lvl2pPr>
            <a:lvl3pPr marL="1371600" lvl="2" indent="-304800">
              <a:spcBef>
                <a:spcPts val="1600"/>
              </a:spcBef>
              <a:spcAft>
                <a:spcPts val="0"/>
              </a:spcAft>
              <a:buSzPts val="1200"/>
              <a:buFont typeface="Roboto Condensed Light"/>
              <a:buChar char="■"/>
              <a:defRPr sz="1200"/>
            </a:lvl3pPr>
            <a:lvl4pPr marL="1828800" lvl="3" indent="-304800">
              <a:spcBef>
                <a:spcPts val="1600"/>
              </a:spcBef>
              <a:spcAft>
                <a:spcPts val="0"/>
              </a:spcAft>
              <a:buSzPts val="1200"/>
              <a:buFont typeface="Roboto Condensed Light"/>
              <a:buChar char="●"/>
              <a:defRPr sz="1200"/>
            </a:lvl4pPr>
            <a:lvl5pPr marL="2286000" lvl="4" indent="-304800">
              <a:spcBef>
                <a:spcPts val="1600"/>
              </a:spcBef>
              <a:spcAft>
                <a:spcPts val="0"/>
              </a:spcAft>
              <a:buSzPts val="1200"/>
              <a:buFont typeface="Roboto Condensed Light"/>
              <a:buChar char="○"/>
              <a:defRPr sz="1200"/>
            </a:lvl5pPr>
            <a:lvl6pPr marL="2743200" lvl="5" indent="-304800">
              <a:spcBef>
                <a:spcPts val="1600"/>
              </a:spcBef>
              <a:spcAft>
                <a:spcPts val="0"/>
              </a:spcAft>
              <a:buSzPts val="1200"/>
              <a:buFont typeface="Roboto Condensed Light"/>
              <a:buChar char="■"/>
              <a:defRPr sz="1200"/>
            </a:lvl6pPr>
            <a:lvl7pPr marL="3200400" lvl="6" indent="-304800">
              <a:spcBef>
                <a:spcPts val="1600"/>
              </a:spcBef>
              <a:spcAft>
                <a:spcPts val="0"/>
              </a:spcAft>
              <a:buSzPts val="1200"/>
              <a:buFont typeface="Roboto Condensed Light"/>
              <a:buChar char="●"/>
              <a:defRPr sz="1200"/>
            </a:lvl7pPr>
            <a:lvl8pPr marL="3657600" lvl="7" indent="-304800">
              <a:spcBef>
                <a:spcPts val="1600"/>
              </a:spcBef>
              <a:spcAft>
                <a:spcPts val="0"/>
              </a:spcAft>
              <a:buSzPts val="1200"/>
              <a:buFont typeface="Roboto Condensed Light"/>
              <a:buChar char="○"/>
              <a:defRPr sz="1200"/>
            </a:lvl8pPr>
            <a:lvl9pPr marL="4114800" lvl="8" indent="-304800">
              <a:spcBef>
                <a:spcPts val="1600"/>
              </a:spcBef>
              <a:spcAft>
                <a:spcPts val="1600"/>
              </a:spcAft>
              <a:buSzPts val="1200"/>
              <a:buFont typeface="Roboto Condensed Light"/>
              <a:buChar char="■"/>
              <a:defRPr sz="1200"/>
            </a:lvl9pPr>
          </a:lstStyle>
          <a:p>
            <a:endParaRPr/>
          </a:p>
        </p:txBody>
      </p:sp>
      <p:grpSp>
        <p:nvGrpSpPr>
          <p:cNvPr id="24" name="Google Shape;24;p4"/>
          <p:cNvGrpSpPr/>
          <p:nvPr/>
        </p:nvGrpSpPr>
        <p:grpSpPr>
          <a:xfrm>
            <a:off x="0" y="4569046"/>
            <a:ext cx="1022509" cy="572747"/>
            <a:chOff x="-77" y="3784091"/>
            <a:chExt cx="2423582" cy="1357541"/>
          </a:xfrm>
        </p:grpSpPr>
        <p:sp>
          <p:nvSpPr>
            <p:cNvPr id="25" name="Google Shape;25;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4"/>
          <p:cNvGrpSpPr/>
          <p:nvPr/>
        </p:nvGrpSpPr>
        <p:grpSpPr>
          <a:xfrm rot="10800000">
            <a:off x="8121500" y="-4"/>
            <a:ext cx="1022509" cy="572747"/>
            <a:chOff x="-77" y="3784091"/>
            <a:chExt cx="2423582" cy="1357541"/>
          </a:xfrm>
        </p:grpSpPr>
        <p:sp>
          <p:nvSpPr>
            <p:cNvPr id="31" name="Google Shape;31;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5"/>
        <p:cNvGrpSpPr/>
        <p:nvPr/>
      </p:nvGrpSpPr>
      <p:grpSpPr>
        <a:xfrm>
          <a:off x="0" y="0"/>
          <a:ext cx="0" cy="0"/>
          <a:chOff x="0" y="0"/>
          <a:chExt cx="0" cy="0"/>
        </a:xfrm>
      </p:grpSpPr>
      <p:sp>
        <p:nvSpPr>
          <p:cNvPr id="76" name="Google Shape;76;p7"/>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7" name="Google Shape;77;p7"/>
          <p:cNvSpPr txBox="1">
            <a:spLocks noGrp="1"/>
          </p:cNvSpPr>
          <p:nvPr>
            <p:ph type="body" idx="1"/>
          </p:nvPr>
        </p:nvSpPr>
        <p:spPr>
          <a:xfrm>
            <a:off x="4939700" y="2182538"/>
            <a:ext cx="1905300" cy="180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78" name="Google Shape;78;p7"/>
          <p:cNvGrpSpPr/>
          <p:nvPr/>
        </p:nvGrpSpPr>
        <p:grpSpPr>
          <a:xfrm>
            <a:off x="4524300" y="1013625"/>
            <a:ext cx="95400" cy="3116250"/>
            <a:chOff x="4524300" y="1013625"/>
            <a:chExt cx="95400" cy="3116250"/>
          </a:xfrm>
        </p:grpSpPr>
        <p:sp>
          <p:nvSpPr>
            <p:cNvPr id="79" name="Google Shape;79;p7"/>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5"/>
        <p:cNvGrpSpPr/>
        <p:nvPr/>
      </p:nvGrpSpPr>
      <p:grpSpPr>
        <a:xfrm>
          <a:off x="0" y="0"/>
          <a:ext cx="0" cy="0"/>
          <a:chOff x="0" y="0"/>
          <a:chExt cx="0" cy="0"/>
        </a:xfrm>
      </p:grpSpPr>
      <p:sp>
        <p:nvSpPr>
          <p:cNvPr id="86" name="Google Shape;86;p8"/>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87" name="Google Shape;87;p8"/>
          <p:cNvGrpSpPr/>
          <p:nvPr/>
        </p:nvGrpSpPr>
        <p:grpSpPr>
          <a:xfrm>
            <a:off x="-77" y="3784091"/>
            <a:ext cx="2423582" cy="1357541"/>
            <a:chOff x="-77" y="3784091"/>
            <a:chExt cx="2423582" cy="1357541"/>
          </a:xfrm>
        </p:grpSpPr>
        <p:sp>
          <p:nvSpPr>
            <p:cNvPr id="88" name="Google Shape;88;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8"/>
          <p:cNvGrpSpPr/>
          <p:nvPr/>
        </p:nvGrpSpPr>
        <p:grpSpPr>
          <a:xfrm rot="10800000">
            <a:off x="6720423" y="-9"/>
            <a:ext cx="2423582" cy="1357541"/>
            <a:chOff x="-77" y="3784091"/>
            <a:chExt cx="2423582" cy="1357541"/>
          </a:xfrm>
        </p:grpSpPr>
        <p:sp>
          <p:nvSpPr>
            <p:cNvPr id="94" name="Google Shape;94;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0"/>
        <p:cNvGrpSpPr/>
        <p:nvPr/>
      </p:nvGrpSpPr>
      <p:grpSpPr>
        <a:xfrm>
          <a:off x="0" y="0"/>
          <a:ext cx="0" cy="0"/>
          <a:chOff x="0" y="0"/>
          <a:chExt cx="0" cy="0"/>
        </a:xfrm>
      </p:grpSpPr>
      <p:sp>
        <p:nvSpPr>
          <p:cNvPr id="111" name="Google Shape;111;p10"/>
          <p:cNvSpPr txBox="1">
            <a:spLocks noGrp="1"/>
          </p:cNvSpPr>
          <p:nvPr>
            <p:ph type="title"/>
          </p:nvPr>
        </p:nvSpPr>
        <p:spPr>
          <a:xfrm>
            <a:off x="1552575" y="531500"/>
            <a:ext cx="4714800" cy="153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3400">
                <a:solidFill>
                  <a:schemeClr val="dk2"/>
                </a:solidFill>
              </a:defRPr>
            </a:lvl1pPr>
            <a:lvl2pPr lvl="1">
              <a:spcBef>
                <a:spcPts val="0"/>
              </a:spcBef>
              <a:spcAft>
                <a:spcPts val="0"/>
              </a:spcAft>
              <a:buSzPts val="2800"/>
              <a:buNone/>
              <a:defRPr>
                <a:latin typeface="Raleway"/>
                <a:ea typeface="Raleway"/>
                <a:cs typeface="Raleway"/>
                <a:sym typeface="Raleway"/>
              </a:defRPr>
            </a:lvl2pPr>
            <a:lvl3pPr lvl="2">
              <a:spcBef>
                <a:spcPts val="0"/>
              </a:spcBef>
              <a:spcAft>
                <a:spcPts val="0"/>
              </a:spcAft>
              <a:buSzPts val="2800"/>
              <a:buNone/>
              <a:defRPr>
                <a:latin typeface="Raleway"/>
                <a:ea typeface="Raleway"/>
                <a:cs typeface="Raleway"/>
                <a:sym typeface="Raleway"/>
              </a:defRPr>
            </a:lvl3pPr>
            <a:lvl4pPr lvl="3">
              <a:spcBef>
                <a:spcPts val="0"/>
              </a:spcBef>
              <a:spcAft>
                <a:spcPts val="0"/>
              </a:spcAft>
              <a:buSzPts val="2800"/>
              <a:buNone/>
              <a:defRPr>
                <a:latin typeface="Raleway"/>
                <a:ea typeface="Raleway"/>
                <a:cs typeface="Raleway"/>
                <a:sym typeface="Raleway"/>
              </a:defRPr>
            </a:lvl4pPr>
            <a:lvl5pPr lvl="4">
              <a:spcBef>
                <a:spcPts val="0"/>
              </a:spcBef>
              <a:spcAft>
                <a:spcPts val="0"/>
              </a:spcAft>
              <a:buSzPts val="2800"/>
              <a:buNone/>
              <a:defRPr>
                <a:latin typeface="Raleway"/>
                <a:ea typeface="Raleway"/>
                <a:cs typeface="Raleway"/>
                <a:sym typeface="Raleway"/>
              </a:defRPr>
            </a:lvl5pPr>
            <a:lvl6pPr lvl="5">
              <a:spcBef>
                <a:spcPts val="0"/>
              </a:spcBef>
              <a:spcAft>
                <a:spcPts val="0"/>
              </a:spcAft>
              <a:buSzPts val="2800"/>
              <a:buNone/>
              <a:defRPr>
                <a:latin typeface="Raleway"/>
                <a:ea typeface="Raleway"/>
                <a:cs typeface="Raleway"/>
                <a:sym typeface="Raleway"/>
              </a:defRPr>
            </a:lvl6pPr>
            <a:lvl7pPr lvl="6">
              <a:spcBef>
                <a:spcPts val="0"/>
              </a:spcBef>
              <a:spcAft>
                <a:spcPts val="0"/>
              </a:spcAft>
              <a:buSzPts val="2800"/>
              <a:buNone/>
              <a:defRPr>
                <a:latin typeface="Raleway"/>
                <a:ea typeface="Raleway"/>
                <a:cs typeface="Raleway"/>
                <a:sym typeface="Raleway"/>
              </a:defRPr>
            </a:lvl7pPr>
            <a:lvl8pPr lvl="7">
              <a:spcBef>
                <a:spcPts val="0"/>
              </a:spcBef>
              <a:spcAft>
                <a:spcPts val="0"/>
              </a:spcAft>
              <a:buSzPts val="2800"/>
              <a:buNone/>
              <a:defRPr>
                <a:latin typeface="Raleway"/>
                <a:ea typeface="Raleway"/>
                <a:cs typeface="Raleway"/>
                <a:sym typeface="Raleway"/>
              </a:defRPr>
            </a:lvl8pPr>
            <a:lvl9pPr lvl="8">
              <a:spcBef>
                <a:spcPts val="0"/>
              </a:spcBef>
              <a:spcAft>
                <a:spcPts val="0"/>
              </a:spcAft>
              <a:buSzPts val="2800"/>
              <a:buNone/>
              <a:defRPr>
                <a:latin typeface="Raleway"/>
                <a:ea typeface="Raleway"/>
                <a:cs typeface="Raleway"/>
                <a:sym typeface="Raleway"/>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9">
    <p:spTree>
      <p:nvGrpSpPr>
        <p:cNvPr id="1" name="Shape 128"/>
        <p:cNvGrpSpPr/>
        <p:nvPr/>
      </p:nvGrpSpPr>
      <p:grpSpPr>
        <a:xfrm>
          <a:off x="0" y="0"/>
          <a:ext cx="0" cy="0"/>
          <a:chOff x="0" y="0"/>
          <a:chExt cx="0" cy="0"/>
        </a:xfrm>
      </p:grpSpPr>
      <p:sp>
        <p:nvSpPr>
          <p:cNvPr id="129" name="Google Shape;129;p13"/>
          <p:cNvSpPr txBox="1">
            <a:spLocks noGrp="1"/>
          </p:cNvSpPr>
          <p:nvPr>
            <p:ph type="title"/>
          </p:nvPr>
        </p:nvSpPr>
        <p:spPr>
          <a:xfrm>
            <a:off x="1902600" y="1512225"/>
            <a:ext cx="5338800" cy="187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9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0" name="Google Shape;130;p13"/>
          <p:cNvSpPr txBox="1">
            <a:spLocks noGrp="1"/>
          </p:cNvSpPr>
          <p:nvPr>
            <p:ph type="title" idx="2"/>
          </p:nvPr>
        </p:nvSpPr>
        <p:spPr>
          <a:xfrm>
            <a:off x="1449150" y="3334700"/>
            <a:ext cx="6245700" cy="61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Raleway"/>
              <a:buNone/>
              <a:defRPr sz="2000">
                <a:latin typeface="Roboto"/>
                <a:ea typeface="Roboto"/>
                <a:cs typeface="Roboto"/>
                <a:sym typeface="Roboto"/>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31" name="Google Shape;131;p13"/>
          <p:cNvGrpSpPr/>
          <p:nvPr/>
        </p:nvGrpSpPr>
        <p:grpSpPr>
          <a:xfrm>
            <a:off x="-77" y="3784091"/>
            <a:ext cx="2423582" cy="1357541"/>
            <a:chOff x="-77" y="3784091"/>
            <a:chExt cx="2423582" cy="1357541"/>
          </a:xfrm>
        </p:grpSpPr>
        <p:sp>
          <p:nvSpPr>
            <p:cNvPr id="132" name="Google Shape;132;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13"/>
          <p:cNvGrpSpPr/>
          <p:nvPr/>
        </p:nvGrpSpPr>
        <p:grpSpPr>
          <a:xfrm rot="10800000">
            <a:off x="6720423" y="-9"/>
            <a:ext cx="2423582" cy="1357541"/>
            <a:chOff x="-77" y="3784091"/>
            <a:chExt cx="2423582" cy="1357541"/>
          </a:xfrm>
        </p:grpSpPr>
        <p:sp>
          <p:nvSpPr>
            <p:cNvPr id="138" name="Google Shape;138;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2_1">
    <p:spTree>
      <p:nvGrpSpPr>
        <p:cNvPr id="1" name="Shape 311"/>
        <p:cNvGrpSpPr/>
        <p:nvPr/>
      </p:nvGrpSpPr>
      <p:grpSpPr>
        <a:xfrm>
          <a:off x="0" y="0"/>
          <a:ext cx="0" cy="0"/>
          <a:chOff x="0" y="0"/>
          <a:chExt cx="0" cy="0"/>
        </a:xfrm>
      </p:grpSpPr>
      <p:sp>
        <p:nvSpPr>
          <p:cNvPr id="312" name="Google Shape;312;p21"/>
          <p:cNvSpPr txBox="1">
            <a:spLocks noGrp="1"/>
          </p:cNvSpPr>
          <p:nvPr>
            <p:ph type="subTitle" idx="1"/>
          </p:nvPr>
        </p:nvSpPr>
        <p:spPr>
          <a:xfrm>
            <a:off x="1410963" y="1423411"/>
            <a:ext cx="23172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3" name="Google Shape;313;p2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4" name="Google Shape;314;p21"/>
          <p:cNvSpPr txBox="1">
            <a:spLocks noGrp="1"/>
          </p:cNvSpPr>
          <p:nvPr>
            <p:ph type="subTitle" idx="2"/>
          </p:nvPr>
        </p:nvSpPr>
        <p:spPr>
          <a:xfrm>
            <a:off x="1411463" y="1799502"/>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5" name="Google Shape;315;p21"/>
          <p:cNvSpPr txBox="1">
            <a:spLocks noGrp="1"/>
          </p:cNvSpPr>
          <p:nvPr>
            <p:ph type="subTitle" idx="3"/>
          </p:nvPr>
        </p:nvSpPr>
        <p:spPr>
          <a:xfrm>
            <a:off x="1410988" y="2450149"/>
            <a:ext cx="23169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6" name="Google Shape;316;p21"/>
          <p:cNvSpPr txBox="1">
            <a:spLocks noGrp="1"/>
          </p:cNvSpPr>
          <p:nvPr>
            <p:ph type="subTitle" idx="4"/>
          </p:nvPr>
        </p:nvSpPr>
        <p:spPr>
          <a:xfrm>
            <a:off x="1411225" y="2826240"/>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7" name="Google Shape;317;p21"/>
          <p:cNvSpPr txBox="1">
            <a:spLocks noGrp="1"/>
          </p:cNvSpPr>
          <p:nvPr>
            <p:ph type="subTitle" idx="5"/>
          </p:nvPr>
        </p:nvSpPr>
        <p:spPr>
          <a:xfrm>
            <a:off x="5415963" y="1423411"/>
            <a:ext cx="23169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8" name="Google Shape;318;p21"/>
          <p:cNvSpPr txBox="1">
            <a:spLocks noGrp="1"/>
          </p:cNvSpPr>
          <p:nvPr>
            <p:ph type="subTitle" idx="6"/>
          </p:nvPr>
        </p:nvSpPr>
        <p:spPr>
          <a:xfrm>
            <a:off x="5416013" y="1799502"/>
            <a:ext cx="2316900" cy="629100"/>
          </a:xfrm>
          <a:prstGeom prst="rect">
            <a:avLst/>
          </a:prstGeom>
        </p:spPr>
        <p:txBody>
          <a:bodyPr spcFirstLastPara="1" wrap="square" lIns="91425" tIns="91425" rIns="91425" bIns="91425" anchor="t" anchorCtr="0">
            <a:noAutofit/>
          </a:bodyPr>
          <a:lstStyle>
            <a:lvl1pPr marR="332101"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9" name="Google Shape;319;p21"/>
          <p:cNvSpPr txBox="1">
            <a:spLocks noGrp="1"/>
          </p:cNvSpPr>
          <p:nvPr>
            <p:ph type="subTitle" idx="7"/>
          </p:nvPr>
        </p:nvSpPr>
        <p:spPr>
          <a:xfrm>
            <a:off x="1410963" y="3476889"/>
            <a:ext cx="23172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0" name="Google Shape;320;p21"/>
          <p:cNvSpPr txBox="1">
            <a:spLocks noGrp="1"/>
          </p:cNvSpPr>
          <p:nvPr>
            <p:ph type="subTitle" idx="8"/>
          </p:nvPr>
        </p:nvSpPr>
        <p:spPr>
          <a:xfrm>
            <a:off x="1411463" y="3852989"/>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1" name="Google Shape;321;p21"/>
          <p:cNvSpPr txBox="1">
            <a:spLocks noGrp="1"/>
          </p:cNvSpPr>
          <p:nvPr>
            <p:ph type="subTitle" idx="9"/>
          </p:nvPr>
        </p:nvSpPr>
        <p:spPr>
          <a:xfrm>
            <a:off x="5415788" y="2450151"/>
            <a:ext cx="23172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2" name="Google Shape;322;p21"/>
          <p:cNvSpPr txBox="1">
            <a:spLocks noGrp="1"/>
          </p:cNvSpPr>
          <p:nvPr>
            <p:ph type="subTitle" idx="13"/>
          </p:nvPr>
        </p:nvSpPr>
        <p:spPr>
          <a:xfrm>
            <a:off x="5416125" y="2826251"/>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3" name="Google Shape;323;p21"/>
          <p:cNvSpPr txBox="1">
            <a:spLocks noGrp="1"/>
          </p:cNvSpPr>
          <p:nvPr>
            <p:ph type="subTitle" idx="14"/>
          </p:nvPr>
        </p:nvSpPr>
        <p:spPr>
          <a:xfrm>
            <a:off x="5415963" y="3476887"/>
            <a:ext cx="23169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4" name="Google Shape;324;p21"/>
          <p:cNvSpPr txBox="1">
            <a:spLocks noGrp="1"/>
          </p:cNvSpPr>
          <p:nvPr>
            <p:ph type="subTitle" idx="15"/>
          </p:nvPr>
        </p:nvSpPr>
        <p:spPr>
          <a:xfrm>
            <a:off x="5416013" y="3852989"/>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25" name="Google Shape;325;p21"/>
          <p:cNvGrpSpPr/>
          <p:nvPr/>
        </p:nvGrpSpPr>
        <p:grpSpPr>
          <a:xfrm>
            <a:off x="0" y="4569046"/>
            <a:ext cx="1022509" cy="572747"/>
            <a:chOff x="-77" y="3784091"/>
            <a:chExt cx="2423582" cy="1357541"/>
          </a:xfrm>
        </p:grpSpPr>
        <p:sp>
          <p:nvSpPr>
            <p:cNvPr id="326" name="Google Shape;326;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21"/>
          <p:cNvGrpSpPr/>
          <p:nvPr/>
        </p:nvGrpSpPr>
        <p:grpSpPr>
          <a:xfrm rot="10800000">
            <a:off x="8121500" y="-4"/>
            <a:ext cx="1022509" cy="572747"/>
            <a:chOff x="-77" y="3784091"/>
            <a:chExt cx="2423582" cy="1357541"/>
          </a:xfrm>
        </p:grpSpPr>
        <p:sp>
          <p:nvSpPr>
            <p:cNvPr id="332" name="Google Shape;332;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21"/>
          <p:cNvGrpSpPr/>
          <p:nvPr/>
        </p:nvGrpSpPr>
        <p:grpSpPr>
          <a:xfrm>
            <a:off x="4524300" y="1394625"/>
            <a:ext cx="95400" cy="3116250"/>
            <a:chOff x="4524300" y="1013625"/>
            <a:chExt cx="95400" cy="3116250"/>
          </a:xfrm>
        </p:grpSpPr>
        <p:sp>
          <p:nvSpPr>
            <p:cNvPr id="338" name="Google Shape;338;p2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66"/>
        <p:cNvGrpSpPr/>
        <p:nvPr/>
      </p:nvGrpSpPr>
      <p:grpSpPr>
        <a:xfrm>
          <a:off x="0" y="0"/>
          <a:ext cx="0" cy="0"/>
          <a:chOff x="0" y="0"/>
          <a:chExt cx="0" cy="0"/>
        </a:xfrm>
      </p:grpSpPr>
      <p:grpSp>
        <p:nvGrpSpPr>
          <p:cNvPr id="467" name="Google Shape;467;p23"/>
          <p:cNvGrpSpPr/>
          <p:nvPr/>
        </p:nvGrpSpPr>
        <p:grpSpPr>
          <a:xfrm>
            <a:off x="0" y="4569046"/>
            <a:ext cx="1022509" cy="572747"/>
            <a:chOff x="-77" y="3784091"/>
            <a:chExt cx="2423582" cy="1357541"/>
          </a:xfrm>
        </p:grpSpPr>
        <p:sp>
          <p:nvSpPr>
            <p:cNvPr id="468" name="Google Shape;468;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23"/>
          <p:cNvGrpSpPr/>
          <p:nvPr/>
        </p:nvGrpSpPr>
        <p:grpSpPr>
          <a:xfrm rot="10800000">
            <a:off x="8121500" y="-4"/>
            <a:ext cx="1022509" cy="572747"/>
            <a:chOff x="-77" y="3784091"/>
            <a:chExt cx="2423582" cy="1357541"/>
          </a:xfrm>
        </p:grpSpPr>
        <p:sp>
          <p:nvSpPr>
            <p:cNvPr id="474" name="Google Shape;474;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23"/>
          <p:cNvGrpSpPr/>
          <p:nvPr/>
        </p:nvGrpSpPr>
        <p:grpSpPr>
          <a:xfrm flipH="1">
            <a:off x="8121500" y="4569896"/>
            <a:ext cx="1022509" cy="572747"/>
            <a:chOff x="-77" y="3784091"/>
            <a:chExt cx="2423582" cy="1357541"/>
          </a:xfrm>
        </p:grpSpPr>
        <p:sp>
          <p:nvSpPr>
            <p:cNvPr id="480" name="Google Shape;480;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23"/>
          <p:cNvGrpSpPr/>
          <p:nvPr/>
        </p:nvGrpSpPr>
        <p:grpSpPr>
          <a:xfrm rot="10800000" flipH="1">
            <a:off x="0" y="846"/>
            <a:ext cx="1022509" cy="572747"/>
            <a:chOff x="-77" y="3784091"/>
            <a:chExt cx="2423582" cy="1357541"/>
          </a:xfrm>
        </p:grpSpPr>
        <p:sp>
          <p:nvSpPr>
            <p:cNvPr id="486" name="Google Shape;486;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6" r:id="rId5"/>
    <p:sldLayoutId id="2147483658" r:id="rId6"/>
    <p:sldLayoutId id="2147483659" r:id="rId7"/>
    <p:sldLayoutId id="2147483667"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511"/>
        <p:cNvGrpSpPr/>
        <p:nvPr/>
      </p:nvGrpSpPr>
      <p:grpSpPr>
        <a:xfrm>
          <a:off x="0" y="0"/>
          <a:ext cx="0" cy="0"/>
          <a:chOff x="0" y="0"/>
          <a:chExt cx="0" cy="0"/>
        </a:xfrm>
      </p:grpSpPr>
      <p:sp>
        <p:nvSpPr>
          <p:cNvPr id="512" name="Google Shape;512;p27"/>
          <p:cNvSpPr txBox="1">
            <a:spLocks noGrp="1"/>
          </p:cNvSpPr>
          <p:nvPr>
            <p:ph type="ctrTitle"/>
          </p:nvPr>
        </p:nvSpPr>
        <p:spPr>
          <a:xfrm>
            <a:off x="630670" y="512210"/>
            <a:ext cx="4254268" cy="263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5400" dirty="0"/>
              <a:t>DETECTING TEXT IN IMAGES</a:t>
            </a:r>
          </a:p>
        </p:txBody>
      </p:sp>
      <p:sp>
        <p:nvSpPr>
          <p:cNvPr id="513" name="Google Shape;513;p27"/>
          <p:cNvSpPr txBox="1">
            <a:spLocks noGrp="1"/>
          </p:cNvSpPr>
          <p:nvPr>
            <p:ph type="subTitle" idx="1"/>
          </p:nvPr>
        </p:nvSpPr>
        <p:spPr>
          <a:xfrm>
            <a:off x="720000" y="3500588"/>
            <a:ext cx="2350500" cy="7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ABUBAKAR TAHIR BALARABE</a:t>
            </a:r>
            <a:endParaRPr dirty="0"/>
          </a:p>
        </p:txBody>
      </p:sp>
      <p:sp>
        <p:nvSpPr>
          <p:cNvPr id="514" name="Google Shape;514;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60"/>
        <p:cNvGrpSpPr/>
        <p:nvPr/>
      </p:nvGrpSpPr>
      <p:grpSpPr>
        <a:xfrm>
          <a:off x="0" y="0"/>
          <a:ext cx="0" cy="0"/>
          <a:chOff x="0" y="0"/>
          <a:chExt cx="0" cy="0"/>
        </a:xfrm>
      </p:grpSpPr>
      <p:sp>
        <p:nvSpPr>
          <p:cNvPr id="2" name="Title 1">
            <a:extLst>
              <a:ext uri="{FF2B5EF4-FFF2-40B4-BE49-F238E27FC236}">
                <a16:creationId xmlns:a16="http://schemas.microsoft.com/office/drawing/2014/main" id="{FCC1F386-8A0D-F04D-4B4B-3FB849A2C7E7}"/>
              </a:ext>
            </a:extLst>
          </p:cNvPr>
          <p:cNvSpPr>
            <a:spLocks noGrp="1"/>
          </p:cNvSpPr>
          <p:nvPr>
            <p:ph type="title"/>
          </p:nvPr>
        </p:nvSpPr>
        <p:spPr/>
        <p:txBody>
          <a:bodyPr/>
          <a:lstStyle/>
          <a:p>
            <a:pPr algn="ctr"/>
            <a:r>
              <a:rPr lang="en-US" dirty="0"/>
              <a:t>CONNECTED COMPONENTS</a:t>
            </a:r>
            <a:endParaRPr lang="en-GB" dirty="0"/>
          </a:p>
        </p:txBody>
      </p:sp>
      <p:sp>
        <p:nvSpPr>
          <p:cNvPr id="3" name="Text Placeholder 2">
            <a:extLst>
              <a:ext uri="{FF2B5EF4-FFF2-40B4-BE49-F238E27FC236}">
                <a16:creationId xmlns:a16="http://schemas.microsoft.com/office/drawing/2014/main" id="{3865DDC7-C173-AEF3-053C-6C2BB04A3A4E}"/>
              </a:ext>
            </a:extLst>
          </p:cNvPr>
          <p:cNvSpPr>
            <a:spLocks noGrp="1"/>
          </p:cNvSpPr>
          <p:nvPr>
            <p:ph type="body" idx="1"/>
          </p:nvPr>
        </p:nvSpPr>
        <p:spPr>
          <a:xfrm>
            <a:off x="68239" y="1104850"/>
            <a:ext cx="8542361" cy="3143400"/>
          </a:xfrm>
        </p:spPr>
        <p:txBody>
          <a:bodyPr/>
          <a:lstStyle/>
          <a:p>
            <a:pPr marL="152400" indent="0" algn="just">
              <a:buNone/>
            </a:pPr>
            <a:r>
              <a:rPr lang="en-US" dirty="0"/>
              <a:t>In order to scan for text, connected component procedures look for homogeneous blobs of pixels. These techniques often include running an algorithm on a picture and </a:t>
            </a:r>
            <a:r>
              <a:rPr lang="en-US" dirty="0" err="1"/>
              <a:t>categorising</a:t>
            </a:r>
            <a:r>
              <a:rPr lang="en-US" dirty="0"/>
              <a:t> pixels based on the results. These algorithms frequently look for distinct letters before clustering them to create text lines rather than looking for words or text-filled areas.</a:t>
            </a:r>
          </a:p>
          <a:p>
            <a:pPr marL="152400" indent="0" algn="just">
              <a:buNone/>
            </a:pPr>
            <a:endParaRPr lang="en-US" dirty="0"/>
          </a:p>
          <a:p>
            <a:pPr marL="152400" indent="0" algn="just">
              <a:buNone/>
            </a:pPr>
            <a:r>
              <a:rPr lang="en-US" dirty="0"/>
              <a:t>By employing connected component labelling, also known as connected element analysis, blob</a:t>
            </a:r>
          </a:p>
          <a:p>
            <a:pPr marL="152400" indent="0" algn="just">
              <a:buNone/>
            </a:pPr>
            <a:r>
              <a:rPr lang="en-US" dirty="0"/>
              <a:t>extraction, or regional labelling, you may determine whether or not "blob"-like regions in a binary image are connected While connected component labelling frequently enables us to more precisely filter the binary image's blobs, connected component analysis is frequently applied in the same circumstances as contours. When using contour analysis frequently, we are constrained by the outlines' hierarchical structure. Using linked principal components analysis, we can divide and evaluate these structures more quickly.</a:t>
            </a:r>
            <a:endParaRPr lang="en-GB" dirty="0"/>
          </a:p>
        </p:txBody>
      </p:sp>
    </p:spTree>
    <p:extLst>
      <p:ext uri="{BB962C8B-B14F-4D97-AF65-F5344CB8AC3E}">
        <p14:creationId xmlns:p14="http://schemas.microsoft.com/office/powerpoint/2010/main" val="3662944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60"/>
        <p:cNvGrpSpPr/>
        <p:nvPr/>
      </p:nvGrpSpPr>
      <p:grpSpPr>
        <a:xfrm>
          <a:off x="0" y="0"/>
          <a:ext cx="0" cy="0"/>
          <a:chOff x="0" y="0"/>
          <a:chExt cx="0" cy="0"/>
        </a:xfrm>
      </p:grpSpPr>
      <p:pic>
        <p:nvPicPr>
          <p:cNvPr id="5" name="Picture 4" descr="Diagram">
            <a:extLst>
              <a:ext uri="{FF2B5EF4-FFF2-40B4-BE49-F238E27FC236}">
                <a16:creationId xmlns:a16="http://schemas.microsoft.com/office/drawing/2014/main" id="{80F061F8-21E4-BF77-E0B3-D7E405C916AB}"/>
              </a:ext>
            </a:extLst>
          </p:cNvPr>
          <p:cNvPicPr>
            <a:picLocks noChangeAspect="1"/>
          </p:cNvPicPr>
          <p:nvPr/>
        </p:nvPicPr>
        <p:blipFill>
          <a:blip r:embed="rId3"/>
          <a:stretch>
            <a:fillRect/>
          </a:stretch>
        </p:blipFill>
        <p:spPr>
          <a:xfrm>
            <a:off x="1371600" y="456905"/>
            <a:ext cx="6407624" cy="4229690"/>
          </a:xfrm>
          <a:prstGeom prst="rect">
            <a:avLst/>
          </a:prstGeom>
        </p:spPr>
      </p:pic>
    </p:spTree>
    <p:extLst>
      <p:ext uri="{BB962C8B-B14F-4D97-AF65-F5344CB8AC3E}">
        <p14:creationId xmlns:p14="http://schemas.microsoft.com/office/powerpoint/2010/main" val="3456717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60"/>
        <p:cNvGrpSpPr/>
        <p:nvPr/>
      </p:nvGrpSpPr>
      <p:grpSpPr>
        <a:xfrm>
          <a:off x="0" y="0"/>
          <a:ext cx="0" cy="0"/>
          <a:chOff x="0" y="0"/>
          <a:chExt cx="0" cy="0"/>
        </a:xfrm>
      </p:grpSpPr>
      <p:sp>
        <p:nvSpPr>
          <p:cNvPr id="2" name="Title 1">
            <a:extLst>
              <a:ext uri="{FF2B5EF4-FFF2-40B4-BE49-F238E27FC236}">
                <a16:creationId xmlns:a16="http://schemas.microsoft.com/office/drawing/2014/main" id="{B41B89BE-78F8-82B8-C442-43FC72D15003}"/>
              </a:ext>
            </a:extLst>
          </p:cNvPr>
          <p:cNvSpPr>
            <a:spLocks noGrp="1"/>
          </p:cNvSpPr>
          <p:nvPr>
            <p:ph type="title"/>
          </p:nvPr>
        </p:nvSpPr>
        <p:spPr/>
        <p:txBody>
          <a:bodyPr/>
          <a:lstStyle/>
          <a:p>
            <a:pPr algn="ctr"/>
            <a:r>
              <a:rPr lang="en-US" dirty="0"/>
              <a:t>STROKE WIDTH TRANSFORM</a:t>
            </a:r>
            <a:endParaRPr lang="en-GB" dirty="0"/>
          </a:p>
        </p:txBody>
      </p:sp>
      <p:sp>
        <p:nvSpPr>
          <p:cNvPr id="3" name="Text Placeholder 2">
            <a:extLst>
              <a:ext uri="{FF2B5EF4-FFF2-40B4-BE49-F238E27FC236}">
                <a16:creationId xmlns:a16="http://schemas.microsoft.com/office/drawing/2014/main" id="{682DDCCA-B641-9992-3E21-6F3B12AC3F10}"/>
              </a:ext>
            </a:extLst>
          </p:cNvPr>
          <p:cNvSpPr>
            <a:spLocks noGrp="1"/>
          </p:cNvSpPr>
          <p:nvPr>
            <p:ph type="body" idx="1"/>
          </p:nvPr>
        </p:nvSpPr>
        <p:spPr>
          <a:xfrm>
            <a:off x="116006" y="1104850"/>
            <a:ext cx="8598090" cy="3143400"/>
          </a:xfrm>
        </p:spPr>
        <p:txBody>
          <a:bodyPr/>
          <a:lstStyle/>
          <a:p>
            <a:pPr marL="152400" indent="0" algn="just">
              <a:buNone/>
            </a:pPr>
            <a:r>
              <a:rPr lang="en-US" dirty="0"/>
              <a:t>Find SWT for each pixel for the merge image by different angle (0, 45, 90, and 135) and find max min in SWT Then test the value of the stroke width with each angle and find the best value that will be the edges at the best cases and this value is consider the stroke width for that pixel. It predefine a stroke as a contiguous part of an image that formulae a band of roughly constant width. It is a local for the image laborer that computes for every pixel the width of the bulk possibly the stroke that containing the pixel. It is a general process for the job of distinguishing texts from natural images because the characters have the extended shape of closely uniform width. The output image of the SWT has the size that equal to the size of the input image where every element has the width of the width of the stroke related with the pixel. The basic impetus of the stroke width algorithm is that stroke width approximately in the text or in the single character remnants the same of this; though there is important change in the stroke width in the region of the non-text </a:t>
            </a:r>
            <a:r>
              <a:rPr lang="en-US" dirty="0" err="1"/>
              <a:t>non-text</a:t>
            </a:r>
            <a:r>
              <a:rPr lang="en-US" dirty="0"/>
              <a:t> [11]. The stroke as portion of the image that shapes a band of roughly width, as shown in the next image</a:t>
            </a:r>
            <a:endParaRPr lang="en-GB" dirty="0"/>
          </a:p>
        </p:txBody>
      </p:sp>
    </p:spTree>
    <p:extLst>
      <p:ext uri="{BB962C8B-B14F-4D97-AF65-F5344CB8AC3E}">
        <p14:creationId xmlns:p14="http://schemas.microsoft.com/office/powerpoint/2010/main" val="1050996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D0107301-F9F2-0B3E-D430-B4E1BE8F3FDC}"/>
              </a:ext>
            </a:extLst>
          </p:cNvPr>
          <p:cNvPicPr>
            <a:picLocks noChangeAspect="1"/>
          </p:cNvPicPr>
          <p:nvPr/>
        </p:nvPicPr>
        <p:blipFill>
          <a:blip r:embed="rId2"/>
          <a:stretch>
            <a:fillRect/>
          </a:stretch>
        </p:blipFill>
        <p:spPr>
          <a:xfrm>
            <a:off x="1514047" y="442615"/>
            <a:ext cx="6408371" cy="4258269"/>
          </a:xfrm>
          <a:prstGeom prst="rect">
            <a:avLst/>
          </a:prstGeom>
        </p:spPr>
      </p:pic>
    </p:spTree>
    <p:extLst>
      <p:ext uri="{BB962C8B-B14F-4D97-AF65-F5344CB8AC3E}">
        <p14:creationId xmlns:p14="http://schemas.microsoft.com/office/powerpoint/2010/main" val="3496528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C104B-0306-6689-95FF-4E8E78AD5CB5}"/>
              </a:ext>
            </a:extLst>
          </p:cNvPr>
          <p:cNvSpPr>
            <a:spLocks noGrp="1"/>
          </p:cNvSpPr>
          <p:nvPr>
            <p:ph type="title"/>
          </p:nvPr>
        </p:nvSpPr>
        <p:spPr>
          <a:xfrm>
            <a:off x="720000" y="226101"/>
            <a:ext cx="7704000" cy="572700"/>
          </a:xfrm>
        </p:spPr>
        <p:txBody>
          <a:bodyPr/>
          <a:lstStyle/>
          <a:p>
            <a:pPr algn="ctr"/>
            <a:r>
              <a:rPr lang="en-US" dirty="0"/>
              <a:t>EVALUATION</a:t>
            </a:r>
            <a:endParaRPr lang="en-GB" dirty="0"/>
          </a:p>
        </p:txBody>
      </p:sp>
      <p:sp>
        <p:nvSpPr>
          <p:cNvPr id="3" name="Text Placeholder 2">
            <a:extLst>
              <a:ext uri="{FF2B5EF4-FFF2-40B4-BE49-F238E27FC236}">
                <a16:creationId xmlns:a16="http://schemas.microsoft.com/office/drawing/2014/main" id="{EAB177AF-904C-6785-534C-5B768A92D438}"/>
              </a:ext>
            </a:extLst>
          </p:cNvPr>
          <p:cNvSpPr>
            <a:spLocks noGrp="1"/>
          </p:cNvSpPr>
          <p:nvPr>
            <p:ph type="body" idx="1"/>
          </p:nvPr>
        </p:nvSpPr>
        <p:spPr>
          <a:xfrm>
            <a:off x="81887" y="859190"/>
            <a:ext cx="8830101" cy="3143400"/>
          </a:xfrm>
        </p:spPr>
        <p:txBody>
          <a:bodyPr/>
          <a:lstStyle/>
          <a:p>
            <a:pPr marL="152400" indent="0" algn="just">
              <a:buNone/>
            </a:pPr>
            <a:r>
              <a:rPr lang="en-US" dirty="0"/>
              <a:t>To validate the effectiveness of our model, canny edge detector has proven to be a good detector and can protect against noise. Our evaluation relies on how we perceive information while reading text in </a:t>
            </a:r>
            <a:r>
              <a:rPr lang="en-US" dirty="0" err="1"/>
              <a:t>image,text</a:t>
            </a:r>
            <a:r>
              <a:rPr lang="en-US" dirty="0"/>
              <a:t> detection, and recognition as performed in the previous section however these were very well documented and standardized. This work has several potential extensions that could be implemented. By taking into account the recovered strokes' directions, the </a:t>
            </a:r>
            <a:r>
              <a:rPr lang="en-US" dirty="0" err="1"/>
              <a:t>SWTLoc</a:t>
            </a:r>
            <a:r>
              <a:rPr lang="en-US" dirty="0"/>
              <a:t> library may be used to implement the letter grouping. This may also help with the recognition of curved text lines.</a:t>
            </a:r>
          </a:p>
          <a:p>
            <a:pPr marL="152400" indent="0" algn="just">
              <a:buNone/>
            </a:pPr>
            <a:r>
              <a:rPr lang="en-US" dirty="0"/>
              <a:t>1. Recognizing connected elements in the image by excluding areas of pixels using metrics for stroke width;</a:t>
            </a:r>
          </a:p>
          <a:p>
            <a:pPr marL="152400" indent="0" algn="just">
              <a:buNone/>
            </a:pPr>
            <a:r>
              <a:rPr lang="en-US" dirty="0"/>
              <a:t>2. The components that cannot be </a:t>
            </a:r>
            <a:r>
              <a:rPr lang="en-US" dirty="0" err="1"/>
              <a:t>recognised</a:t>
            </a:r>
            <a:r>
              <a:rPr lang="en-US" dirty="0"/>
              <a:t> or are not thought to be related to legitimate text are eliminated from the stroke width transform algorithm examination.</a:t>
            </a:r>
          </a:p>
          <a:p>
            <a:pPr marL="152400" indent="0" algn="just">
              <a:buNone/>
            </a:pPr>
            <a:r>
              <a:rPr lang="en-US" dirty="0"/>
              <a:t>3. To evaluate if </a:t>
            </a:r>
            <a:r>
              <a:rPr lang="en-US" dirty="0" err="1"/>
              <a:t>neighbouring</a:t>
            </a:r>
            <a:r>
              <a:rPr lang="en-US" dirty="0"/>
              <a:t> pixels are linked to similar stroke widths whose standard deviation exceeds a set threshold, the filtering evaluation in (1) must first identify those that are.</a:t>
            </a:r>
          </a:p>
          <a:p>
            <a:pPr marL="152400" indent="0" algn="just">
              <a:buNone/>
            </a:pPr>
            <a:r>
              <a:rPr lang="en-US" dirty="0"/>
              <a:t>4. Linking pixels to image component widths to identify text in images, including:</a:t>
            </a:r>
          </a:p>
          <a:p>
            <a:pPr marL="152400" indent="0" algn="just">
              <a:buNone/>
            </a:pPr>
            <a:r>
              <a:rPr lang="en-US" dirty="0"/>
              <a:t>(a) Identifying image elements of the aforementioned visual representation that are distinguished by conflicting elements.</a:t>
            </a:r>
          </a:p>
          <a:p>
            <a:pPr marL="152400" indent="0" algn="just">
              <a:buNone/>
            </a:pPr>
            <a:r>
              <a:rPr lang="en-US" dirty="0"/>
              <a:t>(b) Drawing lines across both sides of a stroke to connect the aforementioned conflicting elements.</a:t>
            </a:r>
          </a:p>
          <a:p>
            <a:pPr marL="152400" indent="0" algn="just">
              <a:buNone/>
            </a:pPr>
            <a:r>
              <a:rPr lang="en-US" dirty="0"/>
              <a:t>(c) Linking pixels along those lines to an image component's widths.</a:t>
            </a:r>
          </a:p>
          <a:p>
            <a:pPr marL="152400" indent="0" algn="just">
              <a:buNone/>
            </a:pPr>
            <a:r>
              <a:rPr lang="en-US" dirty="0"/>
              <a:t>5. Edges, a non-regular grid, and depending on vector data in the image are used to depict the opposing elements on either side of a stroke.</a:t>
            </a:r>
          </a:p>
          <a:p>
            <a:pPr marL="152400" indent="0" algn="just">
              <a:buNone/>
            </a:pPr>
            <a:r>
              <a:rPr lang="en-US" dirty="0"/>
              <a:t>6. The image created from the stroke width data contains elements whose stroke widths correspond to those of nearby connected components.</a:t>
            </a:r>
            <a:endParaRPr lang="en-GB" dirty="0"/>
          </a:p>
        </p:txBody>
      </p:sp>
    </p:spTree>
    <p:extLst>
      <p:ext uri="{BB962C8B-B14F-4D97-AF65-F5344CB8AC3E}">
        <p14:creationId xmlns:p14="http://schemas.microsoft.com/office/powerpoint/2010/main" val="4195083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60"/>
        <p:cNvGrpSpPr/>
        <p:nvPr/>
      </p:nvGrpSpPr>
      <p:grpSpPr>
        <a:xfrm>
          <a:off x="0" y="0"/>
          <a:ext cx="0" cy="0"/>
          <a:chOff x="0" y="0"/>
          <a:chExt cx="0" cy="0"/>
        </a:xfrm>
      </p:grpSpPr>
      <p:sp>
        <p:nvSpPr>
          <p:cNvPr id="2" name="Title 1">
            <a:extLst>
              <a:ext uri="{FF2B5EF4-FFF2-40B4-BE49-F238E27FC236}">
                <a16:creationId xmlns:a16="http://schemas.microsoft.com/office/drawing/2014/main" id="{B22E588E-F60E-D6A5-C105-4231FB8D85FF}"/>
              </a:ext>
            </a:extLst>
          </p:cNvPr>
          <p:cNvSpPr>
            <a:spLocks noGrp="1"/>
          </p:cNvSpPr>
          <p:nvPr>
            <p:ph type="title"/>
          </p:nvPr>
        </p:nvSpPr>
        <p:spPr/>
        <p:txBody>
          <a:bodyPr/>
          <a:lstStyle/>
          <a:p>
            <a:pPr algn="ctr"/>
            <a:r>
              <a:rPr lang="en-US" dirty="0"/>
              <a:t>CONCLUSION</a:t>
            </a:r>
            <a:endParaRPr lang="en-GB" dirty="0"/>
          </a:p>
        </p:txBody>
      </p:sp>
      <p:sp>
        <p:nvSpPr>
          <p:cNvPr id="3" name="Text Placeholder 2">
            <a:extLst>
              <a:ext uri="{FF2B5EF4-FFF2-40B4-BE49-F238E27FC236}">
                <a16:creationId xmlns:a16="http://schemas.microsoft.com/office/drawing/2014/main" id="{FC3D78CA-C004-9132-82DE-324274A1B1FB}"/>
              </a:ext>
            </a:extLst>
          </p:cNvPr>
          <p:cNvSpPr>
            <a:spLocks noGrp="1"/>
          </p:cNvSpPr>
          <p:nvPr>
            <p:ph type="body" idx="1"/>
          </p:nvPr>
        </p:nvSpPr>
        <p:spPr/>
        <p:txBody>
          <a:bodyPr/>
          <a:lstStyle/>
          <a:p>
            <a:pPr marL="152400" indent="0" algn="just">
              <a:buNone/>
            </a:pPr>
            <a:r>
              <a:rPr lang="en-US" sz="1800" dirty="0"/>
              <a:t>Various edge detectors have been studied. Canny evidenced is the best detector for external and internal lines of object figuration edges and has best protection to noise than Robert, Prewitt and </a:t>
            </a:r>
            <a:r>
              <a:rPr lang="en-US" sz="1800" dirty="0" err="1"/>
              <a:t>sobel</a:t>
            </a:r>
            <a:r>
              <a:rPr lang="en-US" sz="1800" dirty="0"/>
              <a:t> operator. The proposed algorithm performs the best than canny edge detector. In this paper, a proposed algorithm suggested an efficient approach for successful canny edge detector algorithm by using hybrid algorithm by X Gradient, Y Gradient and Canny edge detector and applied SWT at the result image .the proposed algorithm observed that the hybrid algorithm produced larger accuracy in detection of edges and the less execution time compared with algorithm of Sobel edge detection, applied the algorithm at nearly 20 images and appears the best result.</a:t>
            </a:r>
            <a:endParaRPr lang="en-GB" sz="1800" dirty="0"/>
          </a:p>
        </p:txBody>
      </p:sp>
    </p:spTree>
    <p:extLst>
      <p:ext uri="{BB962C8B-B14F-4D97-AF65-F5344CB8AC3E}">
        <p14:creationId xmlns:p14="http://schemas.microsoft.com/office/powerpoint/2010/main" val="3366603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0"/>
        <p:cNvGrpSpPr/>
        <p:nvPr/>
      </p:nvGrpSpPr>
      <p:grpSpPr>
        <a:xfrm>
          <a:off x="0" y="0"/>
          <a:ext cx="0" cy="0"/>
          <a:chOff x="0" y="0"/>
          <a:chExt cx="0" cy="0"/>
        </a:xfrm>
      </p:grpSpPr>
      <p:sp>
        <p:nvSpPr>
          <p:cNvPr id="701" name="Google Shape;701;p2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ABSTRACT</a:t>
            </a:r>
            <a:endParaRPr dirty="0"/>
          </a:p>
        </p:txBody>
      </p:sp>
      <p:sp>
        <p:nvSpPr>
          <p:cNvPr id="702" name="Google Shape;702;p28"/>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US" sz="1400" b="0" i="0" dirty="0">
                <a:solidFill>
                  <a:schemeClr val="tx1"/>
                </a:solidFill>
                <a:effectLst/>
                <a:latin typeface="Oswald" panose="00000500000000000000" pitchFamily="2" charset="0"/>
              </a:rPr>
              <a:t>Early stages of image processing locate characteristics in images that are important for evaluating the composition and characteristics of items in a scene. One such element is the edge. Edges are crucial features for image analysis because they are meaningful local variations in the image. In an image, edges often appear where two distinct parts meet. Often, the initial step in extracting information from photos is edge detection. Edge detection remains a study subject of interest because of its significance. The majority  of an image's shape information is contained within its edges. By first identifying these edges in an image, applying these filters, and then boosting the parts of the image that contain edges, the image’s sharpness and clarity will improve.</a:t>
            </a:r>
            <a:r>
              <a:rPr lang="en-US" sz="1050" dirty="0">
                <a:solidFill>
                  <a:schemeClr val="tx1"/>
                </a:solidFill>
                <a:latin typeface="Oswald" panose="00000500000000000000" pitchFamily="2" charset="0"/>
              </a:rPr>
              <a:t> </a:t>
            </a:r>
            <a:r>
              <a:rPr lang="en-US" sz="1400" dirty="0">
                <a:solidFill>
                  <a:schemeClr val="tx1"/>
                </a:solidFill>
                <a:latin typeface="Oswald" panose="00000500000000000000" pitchFamily="2" charset="0"/>
              </a:rPr>
              <a:t>In our paper used hybrid algorithm to detect the edges consist of X Gradient, Y Gradient and Canny edge detector, whereby appeared object edges by the best thing and made the SWT stroke width transform at the result image to appear the edges by the four face by used four angles (0, 45, 90,135), applied the algorithm at the several images and Appeared best result and precise</a:t>
            </a:r>
            <a:br>
              <a:rPr lang="en-US" sz="1050" dirty="0"/>
            </a:br>
            <a:endParaRPr sz="1050" dirty="0"/>
          </a:p>
        </p:txBody>
      </p:sp>
      <p:sp>
        <p:nvSpPr>
          <p:cNvPr id="703" name="Google Shape;703;p28"/>
          <p:cNvSpPr txBox="1"/>
          <p:nvPr/>
        </p:nvSpPr>
        <p:spPr>
          <a:xfrm>
            <a:off x="723900" y="4229100"/>
            <a:ext cx="7704000" cy="168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30"/>
        <p:cNvGrpSpPr/>
        <p:nvPr/>
      </p:nvGrpSpPr>
      <p:grpSpPr>
        <a:xfrm>
          <a:off x="0" y="0"/>
          <a:ext cx="0" cy="0"/>
          <a:chOff x="0" y="0"/>
          <a:chExt cx="0" cy="0"/>
        </a:xfrm>
      </p:grpSpPr>
      <p:sp>
        <p:nvSpPr>
          <p:cNvPr id="731" name="Google Shape;731;p30"/>
          <p:cNvSpPr txBox="1">
            <a:spLocks noGrp="1"/>
          </p:cNvSpPr>
          <p:nvPr>
            <p:ph type="title"/>
          </p:nvPr>
        </p:nvSpPr>
        <p:spPr>
          <a:xfrm>
            <a:off x="726140" y="880920"/>
            <a:ext cx="8001001" cy="309289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1800" dirty="0">
                <a:latin typeface="Oswald" panose="00000500000000000000" pitchFamily="2" charset="0"/>
              </a:rPr>
              <a:t>Detecting text over simple background and formats have achieved a high level of accuracy but text detection in images has produced lower reliability this is because text detection applications make use of specific features of an appropriate image operator that produces quick and reliable detection of text as output with Stroke Width Transform, it changes the image information from holding per-pixel </a:t>
            </a:r>
            <a:r>
              <a:rPr lang="en-US" sz="1800" dirty="0" err="1">
                <a:latin typeface="Oswald" panose="00000500000000000000" pitchFamily="2" charset="0"/>
              </a:rPr>
              <a:t>colour</a:t>
            </a:r>
            <a:r>
              <a:rPr lang="en-US" sz="1800" dirty="0">
                <a:latin typeface="Oswald" panose="00000500000000000000" pitchFamily="2" charset="0"/>
              </a:rPr>
              <a:t> to values holding the most likely width of stroke. The structures derived are capable of detecting texts irrespective of properties like Dimensions, orientation, font and language. The OCR engine accuracy rate always drops after deploying the SWT operator, because the OCR engine was not designed to detect scanned text easily in images. Text detection has been proposed by many researchers with promising</a:t>
            </a:r>
            <a:br>
              <a:rPr lang="en-US" sz="1800" dirty="0">
                <a:latin typeface="Oswald" panose="00000500000000000000" pitchFamily="2" charset="0"/>
              </a:rPr>
            </a:br>
            <a:r>
              <a:rPr lang="en-US" sz="1800" dirty="0">
                <a:latin typeface="Oswald" panose="00000500000000000000" pitchFamily="2" charset="0"/>
              </a:rPr>
              <a:t>results. Unfortunately, most solutions are limited for certain formats with low reliability.</a:t>
            </a:r>
            <a:endParaRPr sz="1800" dirty="0">
              <a:latin typeface="Oswald" panose="00000500000000000000" pitchFamily="2" charset="0"/>
            </a:endParaRPr>
          </a:p>
        </p:txBody>
      </p:sp>
      <p:sp>
        <p:nvSpPr>
          <p:cNvPr id="732" name="Google Shape;732;p30"/>
          <p:cNvSpPr txBox="1">
            <a:spLocks noGrp="1"/>
          </p:cNvSpPr>
          <p:nvPr>
            <p:ph type="title" idx="2"/>
          </p:nvPr>
        </p:nvSpPr>
        <p:spPr>
          <a:xfrm>
            <a:off x="877650" y="205875"/>
            <a:ext cx="6245700" cy="61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PROBLEM STATEMENT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36"/>
        <p:cNvGrpSpPr/>
        <p:nvPr/>
      </p:nvGrpSpPr>
      <p:grpSpPr>
        <a:xfrm>
          <a:off x="0" y="0"/>
          <a:ext cx="0" cy="0"/>
          <a:chOff x="0" y="0"/>
          <a:chExt cx="0" cy="0"/>
        </a:xfrm>
      </p:grpSpPr>
      <p:sp>
        <p:nvSpPr>
          <p:cNvPr id="737" name="Google Shape;737;p31"/>
          <p:cNvSpPr txBox="1">
            <a:spLocks noGrp="1"/>
          </p:cNvSpPr>
          <p:nvPr>
            <p:ph type="title" idx="4294967295"/>
          </p:nvPr>
        </p:nvSpPr>
        <p:spPr>
          <a:xfrm>
            <a:off x="423637" y="95110"/>
            <a:ext cx="7702550" cy="57308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Aim And Objectives</a:t>
            </a:r>
          </a:p>
        </p:txBody>
      </p:sp>
      <p:sp>
        <p:nvSpPr>
          <p:cNvPr id="738" name="Google Shape;738;p31"/>
          <p:cNvSpPr txBox="1">
            <a:spLocks noGrp="1"/>
          </p:cNvSpPr>
          <p:nvPr>
            <p:ph type="subTitle" idx="4294967295"/>
          </p:nvPr>
        </p:nvSpPr>
        <p:spPr>
          <a:xfrm>
            <a:off x="528875" y="1036102"/>
            <a:ext cx="7507288" cy="357663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Aim</a:t>
            </a:r>
          </a:p>
          <a:p>
            <a:pPr marL="0" lvl="0" indent="0" algn="just" rtl="0">
              <a:spcBef>
                <a:spcPts val="0"/>
              </a:spcBef>
              <a:spcAft>
                <a:spcPts val="0"/>
              </a:spcAft>
              <a:buNone/>
            </a:pPr>
            <a:r>
              <a:rPr lang="en-US" dirty="0"/>
              <a:t>Develop a more accurate methodology for text detection in images </a:t>
            </a:r>
            <a:r>
              <a:rPr lang="en-US" dirty="0" err="1"/>
              <a:t>utilising</a:t>
            </a:r>
            <a:r>
              <a:rPr lang="en-US" dirty="0"/>
              <a:t> the Stroke Width Transform to implement the SWT in a useful form</a:t>
            </a:r>
          </a:p>
          <a:p>
            <a:pPr marL="0" lvl="0" indent="0" algn="just" rtl="0">
              <a:spcBef>
                <a:spcPts val="0"/>
              </a:spcBef>
              <a:spcAft>
                <a:spcPts val="0"/>
              </a:spcAft>
              <a:buNone/>
            </a:pPr>
            <a:endParaRPr lang="en-US" dirty="0"/>
          </a:p>
          <a:p>
            <a:pPr marL="0" lvl="0" indent="0" algn="just" rtl="0">
              <a:spcBef>
                <a:spcPts val="0"/>
              </a:spcBef>
              <a:spcAft>
                <a:spcPts val="0"/>
              </a:spcAft>
              <a:buNone/>
            </a:pPr>
            <a:r>
              <a:rPr lang="en-US" dirty="0"/>
              <a:t>Objectives</a:t>
            </a:r>
          </a:p>
          <a:p>
            <a:pPr marL="285750" indent="-285750" algn="just"/>
            <a:r>
              <a:rPr lang="en-US" dirty="0"/>
              <a:t>Capability to descry and remove noise in images which might make text extraction difficult.</a:t>
            </a:r>
          </a:p>
          <a:p>
            <a:pPr marL="285750" indent="-285750" algn="just"/>
            <a:r>
              <a:rPr lang="en-US" dirty="0"/>
              <a:t>Establish a new framework for improving text in image recognition by incorporating the semantic relationships present in the text, background, objects, and scene data.</a:t>
            </a:r>
          </a:p>
          <a:p>
            <a:pPr marL="285750" indent="-285750" algn="just"/>
            <a:r>
              <a:rPr lang="en-US" dirty="0"/>
              <a:t>K-d tree mechanism will be applied in the text filtering stage and the canny edge detector to recognize a variety of image edges.</a:t>
            </a:r>
          </a:p>
          <a:p>
            <a:pPr marL="285750" indent="-285750" algn="just"/>
            <a:r>
              <a:rPr lang="en-US" dirty="0"/>
              <a:t>Ability to evaluate the effectiveness and functionality of the recommended algorithm; Stroke Width Transform (SWT) which can further be used in the factual development of OCR software.</a:t>
            </a:r>
            <a:endParaRPr dirty="0"/>
          </a:p>
        </p:txBody>
      </p:sp>
      <p:grpSp>
        <p:nvGrpSpPr>
          <p:cNvPr id="739" name="Google Shape;739;p31"/>
          <p:cNvGrpSpPr/>
          <p:nvPr/>
        </p:nvGrpSpPr>
        <p:grpSpPr>
          <a:xfrm>
            <a:off x="86223" y="128982"/>
            <a:ext cx="1050053" cy="825759"/>
            <a:chOff x="-3137650" y="2787000"/>
            <a:chExt cx="291450" cy="257575"/>
          </a:xfrm>
        </p:grpSpPr>
        <p:sp>
          <p:nvSpPr>
            <p:cNvPr id="740" name="Google Shape;740;p31"/>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1"/>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1"/>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1"/>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1"/>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1"/>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1"/>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1"/>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8" name="Google Shape;748;p31"/>
          <p:cNvGrpSpPr/>
          <p:nvPr/>
        </p:nvGrpSpPr>
        <p:grpSpPr>
          <a:xfrm>
            <a:off x="0" y="4569046"/>
            <a:ext cx="1022509" cy="572747"/>
            <a:chOff x="-77" y="3784091"/>
            <a:chExt cx="2423582" cy="1357541"/>
          </a:xfrm>
        </p:grpSpPr>
        <p:sp>
          <p:nvSpPr>
            <p:cNvPr id="749" name="Google Shape;749;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 name="Google Shape;754;p31"/>
          <p:cNvGrpSpPr/>
          <p:nvPr/>
        </p:nvGrpSpPr>
        <p:grpSpPr>
          <a:xfrm rot="10800000">
            <a:off x="8121500" y="-4"/>
            <a:ext cx="1022509" cy="572747"/>
            <a:chOff x="-77" y="3784091"/>
            <a:chExt cx="2423582" cy="1357541"/>
          </a:xfrm>
        </p:grpSpPr>
        <p:sp>
          <p:nvSpPr>
            <p:cNvPr id="755" name="Google Shape;755;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63"/>
        <p:cNvGrpSpPr/>
        <p:nvPr/>
      </p:nvGrpSpPr>
      <p:grpSpPr>
        <a:xfrm>
          <a:off x="0" y="0"/>
          <a:ext cx="0" cy="0"/>
          <a:chOff x="0" y="0"/>
          <a:chExt cx="0" cy="0"/>
        </a:xfrm>
      </p:grpSpPr>
      <p:sp>
        <p:nvSpPr>
          <p:cNvPr id="768" name="Google Shape;768;p32"/>
          <p:cNvSpPr txBox="1">
            <a:spLocks noGrp="1"/>
          </p:cNvSpPr>
          <p:nvPr>
            <p:ph type="title" idx="4294967295"/>
          </p:nvPr>
        </p:nvSpPr>
        <p:spPr>
          <a:xfrm>
            <a:off x="2736476" y="226780"/>
            <a:ext cx="4632586" cy="65775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Relevance of this Dissertation</a:t>
            </a:r>
            <a:endParaRPr dirty="0"/>
          </a:p>
        </p:txBody>
      </p:sp>
      <p:sp>
        <p:nvSpPr>
          <p:cNvPr id="769" name="Google Shape;769;p32"/>
          <p:cNvSpPr txBox="1">
            <a:spLocks noGrp="1"/>
          </p:cNvSpPr>
          <p:nvPr>
            <p:ph type="body" idx="4294967295"/>
          </p:nvPr>
        </p:nvSpPr>
        <p:spPr>
          <a:xfrm>
            <a:off x="159176" y="1285796"/>
            <a:ext cx="8684649" cy="33712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Consequential terminology in computer vision and digital image processing. Detection of the edges is in the foreground of the image processing for detection of the objects; therefore it is conclusive to require a good understand of the detection edges operators. In the existing study, comparing analyses of method of edge detection in image processing are presented. It noticed that performance of the canny edge detector is the best from the Sobel operator, </a:t>
            </a:r>
            <a:r>
              <a:rPr lang="en-US" dirty="0" err="1"/>
              <a:t>Prewit</a:t>
            </a:r>
            <a:r>
              <a:rPr lang="en-US" dirty="0"/>
              <a:t> operator, Robert operator and Laplacian of Gaussian).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previous studies for detection of the edges some are established on fault minimization, some are as maximize for object function, some are used as neural network, some are used fuzzy logic, some are used wavelet methods, some are used Bayesian methods, some are used morphology and some are genetic algorithms. The proposed algorithm detects the edges by canny edge detector and SWT.</a:t>
            </a:r>
            <a:endParaRPr dirty="0"/>
          </a:p>
        </p:txBody>
      </p:sp>
      <p:grpSp>
        <p:nvGrpSpPr>
          <p:cNvPr id="2" name="Group 1">
            <a:extLst>
              <a:ext uri="{FF2B5EF4-FFF2-40B4-BE49-F238E27FC236}">
                <a16:creationId xmlns:a16="http://schemas.microsoft.com/office/drawing/2014/main" id="{A0B09DD7-9F25-0929-BAAB-9357309E1C3D}"/>
              </a:ext>
            </a:extLst>
          </p:cNvPr>
          <p:cNvGrpSpPr/>
          <p:nvPr/>
        </p:nvGrpSpPr>
        <p:grpSpPr>
          <a:xfrm>
            <a:off x="1071301" y="396746"/>
            <a:ext cx="1234870" cy="891516"/>
            <a:chOff x="1723484" y="1714888"/>
            <a:chExt cx="1845044" cy="1713709"/>
          </a:xfrm>
        </p:grpSpPr>
        <p:sp>
          <p:nvSpPr>
            <p:cNvPr id="764" name="Google Shape;764;p32"/>
            <p:cNvSpPr/>
            <p:nvPr/>
          </p:nvSpPr>
          <p:spPr>
            <a:xfrm rot="-2699901">
              <a:off x="2033647" y="1995011"/>
              <a:ext cx="399523" cy="381115"/>
            </a:xfrm>
            <a:custGeom>
              <a:avLst/>
              <a:gdLst/>
              <a:ahLst/>
              <a:cxnLst/>
              <a:rect l="l" t="t" r="r" b="b"/>
              <a:pathLst>
                <a:path w="3304" h="3152" extrusionOk="0">
                  <a:moveTo>
                    <a:pt x="1658" y="1"/>
                  </a:moveTo>
                  <a:cubicBezTo>
                    <a:pt x="853" y="1"/>
                    <a:pt x="162" y="612"/>
                    <a:pt x="87" y="1428"/>
                  </a:cubicBezTo>
                  <a:cubicBezTo>
                    <a:pt x="1" y="2294"/>
                    <a:pt x="635" y="3058"/>
                    <a:pt x="1501" y="3145"/>
                  </a:cubicBezTo>
                  <a:cubicBezTo>
                    <a:pt x="1550" y="3149"/>
                    <a:pt x="1598" y="3151"/>
                    <a:pt x="1647" y="3151"/>
                  </a:cubicBezTo>
                  <a:cubicBezTo>
                    <a:pt x="2451" y="3151"/>
                    <a:pt x="3142" y="2540"/>
                    <a:pt x="3217" y="1724"/>
                  </a:cubicBezTo>
                  <a:cubicBezTo>
                    <a:pt x="3304" y="858"/>
                    <a:pt x="2669" y="94"/>
                    <a:pt x="1804" y="7"/>
                  </a:cubicBezTo>
                  <a:cubicBezTo>
                    <a:pt x="1755" y="3"/>
                    <a:pt x="1706" y="1"/>
                    <a:pt x="1658" y="1"/>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2"/>
            <p:cNvSpPr/>
            <p:nvPr/>
          </p:nvSpPr>
          <p:spPr>
            <a:xfrm rot="-2699899">
              <a:off x="2812934" y="2002929"/>
              <a:ext cx="432660" cy="380630"/>
            </a:xfrm>
            <a:custGeom>
              <a:avLst/>
              <a:gdLst/>
              <a:ahLst/>
              <a:cxnLst/>
              <a:rect l="l" t="t" r="r" b="b"/>
              <a:pathLst>
                <a:path w="3578" h="3148" extrusionOk="0">
                  <a:moveTo>
                    <a:pt x="1788" y="0"/>
                  </a:moveTo>
                  <a:cubicBezTo>
                    <a:pt x="1172" y="0"/>
                    <a:pt x="587" y="366"/>
                    <a:pt x="332" y="968"/>
                  </a:cubicBezTo>
                  <a:cubicBezTo>
                    <a:pt x="0" y="1769"/>
                    <a:pt x="383" y="2692"/>
                    <a:pt x="1183" y="3024"/>
                  </a:cubicBezTo>
                  <a:cubicBezTo>
                    <a:pt x="1382" y="3108"/>
                    <a:pt x="1588" y="3147"/>
                    <a:pt x="1790" y="3147"/>
                  </a:cubicBezTo>
                  <a:cubicBezTo>
                    <a:pt x="2405" y="3147"/>
                    <a:pt x="2989" y="2782"/>
                    <a:pt x="3239" y="2180"/>
                  </a:cubicBezTo>
                  <a:cubicBezTo>
                    <a:pt x="3578" y="1379"/>
                    <a:pt x="3195" y="456"/>
                    <a:pt x="2395" y="124"/>
                  </a:cubicBezTo>
                  <a:cubicBezTo>
                    <a:pt x="2196" y="40"/>
                    <a:pt x="1990" y="0"/>
                    <a:pt x="1788" y="0"/>
                  </a:cubicBezTo>
                  <a:close/>
                </a:path>
              </a:pathLst>
            </a:cu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2"/>
            <p:cNvSpPr/>
            <p:nvPr/>
          </p:nvSpPr>
          <p:spPr>
            <a:xfrm rot="-2699901">
              <a:off x="2810998" y="2796888"/>
              <a:ext cx="418750" cy="380873"/>
            </a:xfrm>
            <a:custGeom>
              <a:avLst/>
              <a:gdLst/>
              <a:ahLst/>
              <a:cxnLst/>
              <a:rect l="l" t="t" r="r" b="b"/>
              <a:pathLst>
                <a:path w="3463" h="3150" extrusionOk="0">
                  <a:moveTo>
                    <a:pt x="1740" y="0"/>
                  </a:moveTo>
                  <a:cubicBezTo>
                    <a:pt x="1022" y="0"/>
                    <a:pt x="376" y="485"/>
                    <a:pt x="203" y="1209"/>
                  </a:cubicBezTo>
                  <a:cubicBezTo>
                    <a:pt x="1" y="2060"/>
                    <a:pt x="527" y="2904"/>
                    <a:pt x="1371" y="3106"/>
                  </a:cubicBezTo>
                  <a:cubicBezTo>
                    <a:pt x="1493" y="3135"/>
                    <a:pt x="1615" y="3149"/>
                    <a:pt x="1735" y="3149"/>
                  </a:cubicBezTo>
                  <a:cubicBezTo>
                    <a:pt x="2447" y="3149"/>
                    <a:pt x="3095" y="2660"/>
                    <a:pt x="3268" y="1938"/>
                  </a:cubicBezTo>
                  <a:cubicBezTo>
                    <a:pt x="3463" y="1094"/>
                    <a:pt x="2943" y="243"/>
                    <a:pt x="2099" y="41"/>
                  </a:cubicBezTo>
                  <a:cubicBezTo>
                    <a:pt x="1979" y="13"/>
                    <a:pt x="1858" y="0"/>
                    <a:pt x="1740" y="0"/>
                  </a:cubicBez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2"/>
            <p:cNvSpPr/>
            <p:nvPr/>
          </p:nvSpPr>
          <p:spPr>
            <a:xfrm rot="-2699901">
              <a:off x="1995586" y="2787188"/>
              <a:ext cx="418750" cy="381115"/>
            </a:xfrm>
            <a:custGeom>
              <a:avLst/>
              <a:gdLst/>
              <a:ahLst/>
              <a:cxnLst/>
              <a:rect l="l" t="t" r="r" b="b"/>
              <a:pathLst>
                <a:path w="3463" h="3152" extrusionOk="0">
                  <a:moveTo>
                    <a:pt x="1733" y="0"/>
                  </a:moveTo>
                  <a:cubicBezTo>
                    <a:pt x="1018" y="0"/>
                    <a:pt x="375" y="490"/>
                    <a:pt x="203" y="1212"/>
                  </a:cubicBezTo>
                  <a:cubicBezTo>
                    <a:pt x="1" y="2056"/>
                    <a:pt x="520" y="2907"/>
                    <a:pt x="1371" y="3109"/>
                  </a:cubicBezTo>
                  <a:cubicBezTo>
                    <a:pt x="1493" y="3138"/>
                    <a:pt x="1615" y="3152"/>
                    <a:pt x="1735" y="3152"/>
                  </a:cubicBezTo>
                  <a:cubicBezTo>
                    <a:pt x="2447" y="3152"/>
                    <a:pt x="3094" y="2662"/>
                    <a:pt x="3261" y="1940"/>
                  </a:cubicBezTo>
                  <a:cubicBezTo>
                    <a:pt x="3463" y="1096"/>
                    <a:pt x="2943" y="245"/>
                    <a:pt x="2099" y="43"/>
                  </a:cubicBezTo>
                  <a:cubicBezTo>
                    <a:pt x="1976" y="14"/>
                    <a:pt x="1854" y="0"/>
                    <a:pt x="1733" y="0"/>
                  </a:cubicBez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2"/>
            <p:cNvSpPr/>
            <p:nvPr/>
          </p:nvSpPr>
          <p:spPr>
            <a:xfrm>
              <a:off x="2302605" y="1714888"/>
              <a:ext cx="723471" cy="703838"/>
            </a:xfrm>
            <a:custGeom>
              <a:avLst/>
              <a:gdLst/>
              <a:ahLst/>
              <a:cxnLst/>
              <a:rect l="l" t="t" r="r" b="b"/>
              <a:pathLst>
                <a:path w="5983" h="5821" extrusionOk="0">
                  <a:moveTo>
                    <a:pt x="2652" y="1"/>
                  </a:moveTo>
                  <a:cubicBezTo>
                    <a:pt x="1473" y="1"/>
                    <a:pt x="333" y="843"/>
                    <a:pt x="176" y="2200"/>
                  </a:cubicBezTo>
                  <a:cubicBezTo>
                    <a:pt x="1" y="3763"/>
                    <a:pt x="1259" y="4955"/>
                    <a:pt x="2643" y="4955"/>
                  </a:cubicBezTo>
                  <a:cubicBezTo>
                    <a:pt x="3079" y="4955"/>
                    <a:pt x="3528" y="4836"/>
                    <a:pt x="3948" y="4573"/>
                  </a:cubicBezTo>
                  <a:lnTo>
                    <a:pt x="5203" y="5821"/>
                  </a:lnTo>
                  <a:lnTo>
                    <a:pt x="5982" y="5035"/>
                  </a:lnTo>
                  <a:lnTo>
                    <a:pt x="4735" y="3787"/>
                  </a:lnTo>
                  <a:cubicBezTo>
                    <a:pt x="5340" y="2813"/>
                    <a:pt x="5196" y="1544"/>
                    <a:pt x="4388" y="729"/>
                  </a:cubicBezTo>
                  <a:cubicBezTo>
                    <a:pt x="3888" y="228"/>
                    <a:pt x="3265" y="1"/>
                    <a:pt x="26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2"/>
            <p:cNvSpPr/>
            <p:nvPr/>
          </p:nvSpPr>
          <p:spPr>
            <a:xfrm>
              <a:off x="2774802" y="2271816"/>
              <a:ext cx="793726" cy="704201"/>
            </a:xfrm>
            <a:custGeom>
              <a:avLst/>
              <a:gdLst/>
              <a:ahLst/>
              <a:cxnLst/>
              <a:rect l="l" t="t" r="r" b="b"/>
              <a:pathLst>
                <a:path w="6564" h="5824" extrusionOk="0">
                  <a:moveTo>
                    <a:pt x="3329" y="0"/>
                  </a:moveTo>
                  <a:cubicBezTo>
                    <a:pt x="1439" y="0"/>
                    <a:pt x="206" y="2117"/>
                    <a:pt x="1255" y="3790"/>
                  </a:cubicBezTo>
                  <a:lnTo>
                    <a:pt x="0" y="5038"/>
                  </a:lnTo>
                  <a:lnTo>
                    <a:pt x="786" y="5824"/>
                  </a:lnTo>
                  <a:lnTo>
                    <a:pt x="2034" y="4569"/>
                  </a:lnTo>
                  <a:cubicBezTo>
                    <a:pt x="2441" y="4823"/>
                    <a:pt x="2897" y="4947"/>
                    <a:pt x="3350" y="4947"/>
                  </a:cubicBezTo>
                  <a:cubicBezTo>
                    <a:pt x="3989" y="4947"/>
                    <a:pt x="4622" y="4700"/>
                    <a:pt x="5099" y="4223"/>
                  </a:cubicBezTo>
                  <a:cubicBezTo>
                    <a:pt x="6563" y="2758"/>
                    <a:pt x="5683" y="248"/>
                    <a:pt x="3628" y="18"/>
                  </a:cubicBezTo>
                  <a:cubicBezTo>
                    <a:pt x="3527" y="6"/>
                    <a:pt x="3427" y="0"/>
                    <a:pt x="33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2"/>
            <p:cNvSpPr/>
            <p:nvPr/>
          </p:nvSpPr>
          <p:spPr>
            <a:xfrm>
              <a:off x="2207924" y="2724759"/>
              <a:ext cx="723350" cy="703838"/>
            </a:xfrm>
            <a:custGeom>
              <a:avLst/>
              <a:gdLst/>
              <a:ahLst/>
              <a:cxnLst/>
              <a:rect l="l" t="t" r="r" b="b"/>
              <a:pathLst>
                <a:path w="5982" h="5821" extrusionOk="0">
                  <a:moveTo>
                    <a:pt x="786" y="0"/>
                  </a:moveTo>
                  <a:lnTo>
                    <a:pt x="0" y="787"/>
                  </a:lnTo>
                  <a:lnTo>
                    <a:pt x="1255" y="2034"/>
                  </a:lnTo>
                  <a:cubicBezTo>
                    <a:pt x="642" y="3008"/>
                    <a:pt x="786" y="4277"/>
                    <a:pt x="1601" y="5092"/>
                  </a:cubicBezTo>
                  <a:cubicBezTo>
                    <a:pt x="2102" y="5593"/>
                    <a:pt x="2724" y="5821"/>
                    <a:pt x="3335" y="5821"/>
                  </a:cubicBezTo>
                  <a:cubicBezTo>
                    <a:pt x="4512" y="5821"/>
                    <a:pt x="5649" y="4979"/>
                    <a:pt x="5806" y="3621"/>
                  </a:cubicBezTo>
                  <a:cubicBezTo>
                    <a:pt x="5981" y="2058"/>
                    <a:pt x="4723" y="867"/>
                    <a:pt x="3339" y="867"/>
                  </a:cubicBezTo>
                  <a:cubicBezTo>
                    <a:pt x="2903" y="867"/>
                    <a:pt x="2454" y="985"/>
                    <a:pt x="2034" y="1248"/>
                  </a:cubicBezTo>
                  <a:lnTo>
                    <a:pt x="7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2"/>
            <p:cNvSpPr/>
            <p:nvPr/>
          </p:nvSpPr>
          <p:spPr>
            <a:xfrm>
              <a:off x="1723484" y="2154711"/>
              <a:ext cx="724922" cy="700332"/>
            </a:xfrm>
            <a:custGeom>
              <a:avLst/>
              <a:gdLst/>
              <a:ahLst/>
              <a:cxnLst/>
              <a:rect l="l" t="t" r="r" b="b"/>
              <a:pathLst>
                <a:path w="5995" h="5792" extrusionOk="0">
                  <a:moveTo>
                    <a:pt x="5251" y="0"/>
                  </a:moveTo>
                  <a:lnTo>
                    <a:pt x="4025" y="1226"/>
                  </a:lnTo>
                  <a:cubicBezTo>
                    <a:pt x="3619" y="974"/>
                    <a:pt x="3165" y="852"/>
                    <a:pt x="2716" y="852"/>
                  </a:cubicBezTo>
                  <a:cubicBezTo>
                    <a:pt x="1986" y="852"/>
                    <a:pt x="1267" y="1174"/>
                    <a:pt x="780" y="1782"/>
                  </a:cubicBezTo>
                  <a:cubicBezTo>
                    <a:pt x="1" y="2770"/>
                    <a:pt x="80" y="4183"/>
                    <a:pt x="967" y="5070"/>
                  </a:cubicBezTo>
                  <a:cubicBezTo>
                    <a:pt x="1449" y="5548"/>
                    <a:pt x="2082" y="5792"/>
                    <a:pt x="2716" y="5792"/>
                  </a:cubicBezTo>
                  <a:cubicBezTo>
                    <a:pt x="3259" y="5792"/>
                    <a:pt x="3804" y="5613"/>
                    <a:pt x="4256" y="5251"/>
                  </a:cubicBezTo>
                  <a:cubicBezTo>
                    <a:pt x="5237" y="4472"/>
                    <a:pt x="5475" y="3073"/>
                    <a:pt x="4811" y="2012"/>
                  </a:cubicBezTo>
                  <a:lnTo>
                    <a:pt x="5994" y="822"/>
                  </a:lnTo>
                  <a:cubicBezTo>
                    <a:pt x="5872" y="736"/>
                    <a:pt x="5756" y="642"/>
                    <a:pt x="5655" y="541"/>
                  </a:cubicBezTo>
                  <a:cubicBezTo>
                    <a:pt x="5497" y="382"/>
                    <a:pt x="5360" y="202"/>
                    <a:pt x="52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5" name="Google Shape;775;p32"/>
          <p:cNvGrpSpPr/>
          <p:nvPr/>
        </p:nvGrpSpPr>
        <p:grpSpPr>
          <a:xfrm flipH="1">
            <a:off x="8121500" y="4569046"/>
            <a:ext cx="1022509" cy="572747"/>
            <a:chOff x="-77" y="3784091"/>
            <a:chExt cx="2423582" cy="1357541"/>
          </a:xfrm>
        </p:grpSpPr>
        <p:sp>
          <p:nvSpPr>
            <p:cNvPr id="776" name="Google Shape;776;p32"/>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2"/>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2"/>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2"/>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2"/>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1" name="Google Shape;781;p32"/>
          <p:cNvGrpSpPr/>
          <p:nvPr/>
        </p:nvGrpSpPr>
        <p:grpSpPr>
          <a:xfrm rot="10800000" flipH="1">
            <a:off x="0" y="-4"/>
            <a:ext cx="1022509" cy="572747"/>
            <a:chOff x="-77" y="3784091"/>
            <a:chExt cx="2423582" cy="1357541"/>
          </a:xfrm>
        </p:grpSpPr>
        <p:sp>
          <p:nvSpPr>
            <p:cNvPr id="782" name="Google Shape;782;p32"/>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2"/>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2"/>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2"/>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2"/>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60"/>
        <p:cNvGrpSpPr/>
        <p:nvPr/>
      </p:nvGrpSpPr>
      <p:grpSpPr>
        <a:xfrm>
          <a:off x="0" y="0"/>
          <a:ext cx="0" cy="0"/>
          <a:chOff x="0" y="0"/>
          <a:chExt cx="0" cy="0"/>
        </a:xfrm>
      </p:grpSpPr>
      <p:sp>
        <p:nvSpPr>
          <p:cNvPr id="4" name="Title 3">
            <a:extLst>
              <a:ext uri="{FF2B5EF4-FFF2-40B4-BE49-F238E27FC236}">
                <a16:creationId xmlns:a16="http://schemas.microsoft.com/office/drawing/2014/main" id="{687741AF-5B7D-DD46-6847-7FDD886192B0}"/>
              </a:ext>
            </a:extLst>
          </p:cNvPr>
          <p:cNvSpPr>
            <a:spLocks noGrp="1"/>
          </p:cNvSpPr>
          <p:nvPr>
            <p:ph type="title"/>
          </p:nvPr>
        </p:nvSpPr>
        <p:spPr>
          <a:xfrm>
            <a:off x="720000" y="156759"/>
            <a:ext cx="7704000" cy="572700"/>
          </a:xfrm>
        </p:spPr>
        <p:txBody>
          <a:bodyPr/>
          <a:lstStyle/>
          <a:p>
            <a:pPr algn="ctr"/>
            <a:r>
              <a:rPr lang="en-US" dirty="0"/>
              <a:t>FLOWCHART FOR PROPOSED ALGOLRITHIM</a:t>
            </a:r>
            <a:endParaRPr lang="en-GB" dirty="0"/>
          </a:p>
        </p:txBody>
      </p:sp>
      <p:sp>
        <p:nvSpPr>
          <p:cNvPr id="5" name="Text Placeholder 4">
            <a:extLst>
              <a:ext uri="{FF2B5EF4-FFF2-40B4-BE49-F238E27FC236}">
                <a16:creationId xmlns:a16="http://schemas.microsoft.com/office/drawing/2014/main" id="{2739284F-8FB2-6778-79F0-297AE78A4315}"/>
              </a:ext>
            </a:extLst>
          </p:cNvPr>
          <p:cNvSpPr>
            <a:spLocks noGrp="1"/>
          </p:cNvSpPr>
          <p:nvPr>
            <p:ph type="body" idx="1"/>
          </p:nvPr>
        </p:nvSpPr>
        <p:spPr/>
        <p:txBody>
          <a:bodyPr/>
          <a:lstStyle/>
          <a:p>
            <a:endParaRPr lang="en-GB"/>
          </a:p>
        </p:txBody>
      </p:sp>
      <p:pic>
        <p:nvPicPr>
          <p:cNvPr id="3" name="Picture 2">
            <a:extLst>
              <a:ext uri="{FF2B5EF4-FFF2-40B4-BE49-F238E27FC236}">
                <a16:creationId xmlns:a16="http://schemas.microsoft.com/office/drawing/2014/main" id="{A8BE303A-D485-7D83-031D-A3BEFF2D7729}"/>
              </a:ext>
            </a:extLst>
          </p:cNvPr>
          <p:cNvPicPr>
            <a:picLocks noChangeAspect="1"/>
          </p:cNvPicPr>
          <p:nvPr/>
        </p:nvPicPr>
        <p:blipFill>
          <a:blip r:embed="rId3"/>
          <a:stretch>
            <a:fillRect/>
          </a:stretch>
        </p:blipFill>
        <p:spPr>
          <a:xfrm>
            <a:off x="0" y="793377"/>
            <a:ext cx="9143999" cy="4350123"/>
          </a:xfrm>
          <a:prstGeom prst="rect">
            <a:avLst/>
          </a:prstGeom>
        </p:spPr>
      </p:pic>
    </p:spTree>
    <p:extLst>
      <p:ext uri="{BB962C8B-B14F-4D97-AF65-F5344CB8AC3E}">
        <p14:creationId xmlns:p14="http://schemas.microsoft.com/office/powerpoint/2010/main" val="1930702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60"/>
        <p:cNvGrpSpPr/>
        <p:nvPr/>
      </p:nvGrpSpPr>
      <p:grpSpPr>
        <a:xfrm>
          <a:off x="0" y="0"/>
          <a:ext cx="0" cy="0"/>
          <a:chOff x="0" y="0"/>
          <a:chExt cx="0" cy="0"/>
        </a:xfrm>
      </p:grpSpPr>
      <p:sp>
        <p:nvSpPr>
          <p:cNvPr id="2" name="Title 1">
            <a:extLst>
              <a:ext uri="{FF2B5EF4-FFF2-40B4-BE49-F238E27FC236}">
                <a16:creationId xmlns:a16="http://schemas.microsoft.com/office/drawing/2014/main" id="{54185D7D-0892-EBAA-F0B0-E418F4F8A02E}"/>
              </a:ext>
            </a:extLst>
          </p:cNvPr>
          <p:cNvSpPr>
            <a:spLocks noGrp="1"/>
          </p:cNvSpPr>
          <p:nvPr>
            <p:ph type="title"/>
          </p:nvPr>
        </p:nvSpPr>
        <p:spPr>
          <a:xfrm>
            <a:off x="720000" y="156759"/>
            <a:ext cx="7704000" cy="572700"/>
          </a:xfrm>
        </p:spPr>
        <p:txBody>
          <a:bodyPr/>
          <a:lstStyle/>
          <a:p>
            <a:pPr algn="ctr"/>
            <a:r>
              <a:rPr lang="en-US" dirty="0"/>
              <a:t>PRE-PROCESSING</a:t>
            </a:r>
            <a:endParaRPr lang="en-GB" dirty="0"/>
          </a:p>
        </p:txBody>
      </p:sp>
      <p:sp>
        <p:nvSpPr>
          <p:cNvPr id="3" name="Text Placeholder 2">
            <a:extLst>
              <a:ext uri="{FF2B5EF4-FFF2-40B4-BE49-F238E27FC236}">
                <a16:creationId xmlns:a16="http://schemas.microsoft.com/office/drawing/2014/main" id="{60635160-708F-4896-1207-0C2627062EF3}"/>
              </a:ext>
            </a:extLst>
          </p:cNvPr>
          <p:cNvSpPr>
            <a:spLocks noGrp="1"/>
          </p:cNvSpPr>
          <p:nvPr>
            <p:ph type="body" idx="1"/>
          </p:nvPr>
        </p:nvSpPr>
        <p:spPr>
          <a:xfrm>
            <a:off x="134472" y="795568"/>
            <a:ext cx="8821270" cy="3143400"/>
          </a:xfrm>
        </p:spPr>
        <p:txBody>
          <a:bodyPr/>
          <a:lstStyle/>
          <a:p>
            <a:pPr marL="152400" indent="0" algn="just">
              <a:buNone/>
            </a:pPr>
            <a:r>
              <a:rPr lang="en-US" sz="1400" dirty="0">
                <a:latin typeface="Roboto" panose="02000000000000000000" pitchFamily="2" charset="0"/>
                <a:ea typeface="Roboto" panose="02000000000000000000" pitchFamily="2" charset="0"/>
              </a:rPr>
              <a:t>In this step will make preprocessing for the image to remove it the noise and blur for image, the preprocessing consists of two steps:</a:t>
            </a:r>
          </a:p>
          <a:p>
            <a:pPr marL="152400" indent="0" algn="just">
              <a:buNone/>
            </a:pPr>
            <a:endParaRPr lang="en-US" sz="1400" dirty="0">
              <a:latin typeface="Roboto" panose="02000000000000000000" pitchFamily="2" charset="0"/>
              <a:ea typeface="Roboto" panose="02000000000000000000" pitchFamily="2" charset="0"/>
            </a:endParaRPr>
          </a:p>
          <a:p>
            <a:pPr marL="152400" indent="0" algn="just">
              <a:buNone/>
            </a:pPr>
            <a:r>
              <a:rPr lang="en-US" sz="1400" dirty="0">
                <a:latin typeface="Roboto" panose="02000000000000000000" pitchFamily="2" charset="0"/>
                <a:ea typeface="Roboto" panose="02000000000000000000" pitchFamily="2" charset="0"/>
              </a:rPr>
              <a:t>Step one:</a:t>
            </a:r>
          </a:p>
          <a:p>
            <a:pPr marL="152400" indent="0" algn="just">
              <a:buNone/>
            </a:pPr>
            <a:r>
              <a:rPr lang="en-US" sz="1400" dirty="0">
                <a:latin typeface="Roboto" panose="02000000000000000000" pitchFamily="2" charset="0"/>
                <a:ea typeface="Roboto" panose="02000000000000000000" pitchFamily="2" charset="0"/>
              </a:rPr>
              <a:t>In this step will take a natural image and converted it to the gray scale by applying filters for conversion as shown in the figure.</a:t>
            </a:r>
          </a:p>
          <a:p>
            <a:pPr marL="152400" indent="0" algn="just">
              <a:buNone/>
            </a:pPr>
            <a:endParaRPr lang="en-US" sz="1400" dirty="0">
              <a:latin typeface="Roboto" panose="02000000000000000000" pitchFamily="2" charset="0"/>
              <a:ea typeface="Roboto" panose="02000000000000000000" pitchFamily="2" charset="0"/>
            </a:endParaRPr>
          </a:p>
          <a:p>
            <a:pPr marL="152400" indent="0" algn="just">
              <a:buNone/>
            </a:pPr>
            <a:r>
              <a:rPr lang="en-US" sz="1400" dirty="0">
                <a:latin typeface="Roboto" panose="02000000000000000000" pitchFamily="2" charset="0"/>
                <a:ea typeface="Roboto" panose="02000000000000000000" pitchFamily="2" charset="0"/>
              </a:rPr>
              <a:t>Step two:</a:t>
            </a:r>
          </a:p>
          <a:p>
            <a:pPr marL="152400" indent="0" algn="just">
              <a:buNone/>
            </a:pPr>
            <a:r>
              <a:rPr lang="en-US" sz="1400" dirty="0">
                <a:latin typeface="Roboto" panose="02000000000000000000" pitchFamily="2" charset="0"/>
                <a:ea typeface="Roboto" panose="02000000000000000000" pitchFamily="2" charset="0"/>
              </a:rPr>
              <a:t>in this step will take output image for step one and apply Gaussian blur for reduce the noise that find on the image and blur for the image that the mask be on the several type. Smoothed of this image can be completed by the convolve the input image I(x, y) with a Gaussian </a:t>
            </a:r>
            <a:r>
              <a:rPr lang="en-US" sz="1400" dirty="0" err="1">
                <a:latin typeface="Roboto" panose="02000000000000000000" pitchFamily="2" charset="0"/>
                <a:ea typeface="Roboto" panose="02000000000000000000" pitchFamily="2" charset="0"/>
              </a:rPr>
              <a:t>kernal</a:t>
            </a:r>
            <a:r>
              <a:rPr lang="en-US" sz="1400" dirty="0">
                <a:latin typeface="Roboto" panose="02000000000000000000" pitchFamily="2" charset="0"/>
                <a:ea typeface="Roboto" panose="02000000000000000000" pitchFamily="2" charset="0"/>
              </a:rPr>
              <a:t> G(x, y) that achieved by which obtain by computing the sum of products the pixels among the input image and a Gaussian </a:t>
            </a:r>
            <a:r>
              <a:rPr lang="en-US" sz="1400" dirty="0" err="1">
                <a:latin typeface="Roboto" panose="02000000000000000000" pitchFamily="2" charset="0"/>
                <a:ea typeface="Roboto" panose="02000000000000000000" pitchFamily="2" charset="0"/>
              </a:rPr>
              <a:t>kernal</a:t>
            </a:r>
            <a:r>
              <a:rPr lang="en-US" sz="1400" dirty="0">
                <a:latin typeface="Roboto" panose="02000000000000000000" pitchFamily="2" charset="0"/>
                <a:ea typeface="Roboto" panose="02000000000000000000" pitchFamily="2" charset="0"/>
              </a:rPr>
              <a:t> of the size (3×3) or (5×5).Then we will choose the best from the image to determine the kernel size and the value of sigma, then found that the best image when used size of kernel is 7×7 and the value of sigma is 0.1.</a:t>
            </a:r>
            <a:endParaRPr lang="en-GB" sz="1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534532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60"/>
        <p:cNvGrpSpPr/>
        <p:nvPr/>
      </p:nvGrpSpPr>
      <p:grpSpPr>
        <a:xfrm>
          <a:off x="0" y="0"/>
          <a:ext cx="0" cy="0"/>
          <a:chOff x="0" y="0"/>
          <a:chExt cx="0" cy="0"/>
        </a:xfrm>
      </p:grpSpPr>
      <p:pic>
        <p:nvPicPr>
          <p:cNvPr id="5" name="Picture 4" descr="A picture containing text, electronics, camera lens">
            <a:extLst>
              <a:ext uri="{FF2B5EF4-FFF2-40B4-BE49-F238E27FC236}">
                <a16:creationId xmlns:a16="http://schemas.microsoft.com/office/drawing/2014/main" id="{5C9F4015-FC57-7142-9D0C-C916EE3C9CB8}"/>
              </a:ext>
            </a:extLst>
          </p:cNvPr>
          <p:cNvPicPr>
            <a:picLocks noChangeAspect="1"/>
          </p:cNvPicPr>
          <p:nvPr/>
        </p:nvPicPr>
        <p:blipFill>
          <a:blip r:embed="rId3"/>
          <a:stretch>
            <a:fillRect/>
          </a:stretch>
        </p:blipFill>
        <p:spPr>
          <a:xfrm>
            <a:off x="5786652" y="973004"/>
            <a:ext cx="3033712" cy="2125987"/>
          </a:xfrm>
          <a:prstGeom prst="rect">
            <a:avLst/>
          </a:prstGeom>
        </p:spPr>
      </p:pic>
      <p:pic>
        <p:nvPicPr>
          <p:cNvPr id="7" name="Picture 6" descr="A picture containing website">
            <a:extLst>
              <a:ext uri="{FF2B5EF4-FFF2-40B4-BE49-F238E27FC236}">
                <a16:creationId xmlns:a16="http://schemas.microsoft.com/office/drawing/2014/main" id="{E4018341-F2FC-22EB-6AEC-5C9A5FBFB364}"/>
              </a:ext>
            </a:extLst>
          </p:cNvPr>
          <p:cNvPicPr>
            <a:picLocks noChangeAspect="1"/>
          </p:cNvPicPr>
          <p:nvPr/>
        </p:nvPicPr>
        <p:blipFill>
          <a:blip r:embed="rId4"/>
          <a:stretch>
            <a:fillRect/>
          </a:stretch>
        </p:blipFill>
        <p:spPr>
          <a:xfrm>
            <a:off x="125744" y="893928"/>
            <a:ext cx="3406235" cy="2235343"/>
          </a:xfrm>
          <a:prstGeom prst="rect">
            <a:avLst/>
          </a:prstGeom>
        </p:spPr>
      </p:pic>
      <p:sp>
        <p:nvSpPr>
          <p:cNvPr id="11" name="Title 10">
            <a:extLst>
              <a:ext uri="{FF2B5EF4-FFF2-40B4-BE49-F238E27FC236}">
                <a16:creationId xmlns:a16="http://schemas.microsoft.com/office/drawing/2014/main" id="{E4D8320B-2338-E55D-48C9-9C5318D52D40}"/>
              </a:ext>
            </a:extLst>
          </p:cNvPr>
          <p:cNvSpPr>
            <a:spLocks noGrp="1"/>
          </p:cNvSpPr>
          <p:nvPr>
            <p:ph type="title"/>
          </p:nvPr>
        </p:nvSpPr>
        <p:spPr>
          <a:xfrm>
            <a:off x="125745" y="3274700"/>
            <a:ext cx="2999592" cy="328309"/>
          </a:xfrm>
        </p:spPr>
        <p:txBody>
          <a:bodyPr/>
          <a:lstStyle/>
          <a:p>
            <a:r>
              <a:rPr lang="en-US" sz="1400" dirty="0">
                <a:solidFill>
                  <a:schemeClr val="tx1"/>
                </a:solidFill>
                <a:latin typeface="Roboto" panose="02000000000000000000" pitchFamily="2" charset="0"/>
                <a:ea typeface="Roboto" panose="02000000000000000000" pitchFamily="2" charset="0"/>
              </a:rPr>
              <a:t>INPUT IMAGE</a:t>
            </a:r>
            <a:endParaRPr lang="en-GB" sz="1400" dirty="0">
              <a:solidFill>
                <a:schemeClr val="tx1"/>
              </a:solidFill>
              <a:latin typeface="Roboto" panose="02000000000000000000" pitchFamily="2" charset="0"/>
              <a:ea typeface="Roboto" panose="02000000000000000000" pitchFamily="2" charset="0"/>
            </a:endParaRPr>
          </a:p>
        </p:txBody>
      </p:sp>
      <p:sp>
        <p:nvSpPr>
          <p:cNvPr id="13" name="TextBox 12">
            <a:extLst>
              <a:ext uri="{FF2B5EF4-FFF2-40B4-BE49-F238E27FC236}">
                <a16:creationId xmlns:a16="http://schemas.microsoft.com/office/drawing/2014/main" id="{C22C7BED-70DE-0C88-F57E-A8A0EA121737}"/>
              </a:ext>
            </a:extLst>
          </p:cNvPr>
          <p:cNvSpPr txBox="1"/>
          <p:nvPr/>
        </p:nvSpPr>
        <p:spPr>
          <a:xfrm>
            <a:off x="5820772" y="3274700"/>
            <a:ext cx="2999592" cy="307777"/>
          </a:xfrm>
          <a:prstGeom prst="rect">
            <a:avLst/>
          </a:prstGeom>
          <a:noFill/>
        </p:spPr>
        <p:txBody>
          <a:bodyPr wrap="square">
            <a:spAutoFit/>
          </a:bodyPr>
          <a:lstStyle/>
          <a:p>
            <a:r>
              <a:rPr lang="en-US" dirty="0">
                <a:solidFill>
                  <a:schemeClr val="tx1"/>
                </a:solidFill>
                <a:latin typeface="Roboto" panose="02000000000000000000" pitchFamily="2" charset="0"/>
                <a:ea typeface="Roboto" panose="02000000000000000000" pitchFamily="2" charset="0"/>
              </a:rPr>
              <a:t>GREY SCALE IMAGE</a:t>
            </a:r>
            <a:endParaRPr lang="en-GB" dirty="0"/>
          </a:p>
        </p:txBody>
      </p:sp>
      <p:sp>
        <p:nvSpPr>
          <p:cNvPr id="14" name="Arrow: Right 13">
            <a:extLst>
              <a:ext uri="{FF2B5EF4-FFF2-40B4-BE49-F238E27FC236}">
                <a16:creationId xmlns:a16="http://schemas.microsoft.com/office/drawing/2014/main" id="{4D6F7FF5-A3DA-B18D-353E-2D85EAACABB3}"/>
              </a:ext>
            </a:extLst>
          </p:cNvPr>
          <p:cNvSpPr/>
          <p:nvPr/>
        </p:nvSpPr>
        <p:spPr>
          <a:xfrm>
            <a:off x="3869140" y="1658203"/>
            <a:ext cx="1340074" cy="79170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04720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60"/>
        <p:cNvGrpSpPr/>
        <p:nvPr/>
      </p:nvGrpSpPr>
      <p:grpSpPr>
        <a:xfrm>
          <a:off x="0" y="0"/>
          <a:ext cx="0" cy="0"/>
          <a:chOff x="0" y="0"/>
          <a:chExt cx="0" cy="0"/>
        </a:xfrm>
      </p:grpSpPr>
      <p:sp>
        <p:nvSpPr>
          <p:cNvPr id="2" name="Title 1">
            <a:extLst>
              <a:ext uri="{FF2B5EF4-FFF2-40B4-BE49-F238E27FC236}">
                <a16:creationId xmlns:a16="http://schemas.microsoft.com/office/drawing/2014/main" id="{763B513D-1DD1-FF64-9DEE-B24C979C1F32}"/>
              </a:ext>
            </a:extLst>
          </p:cNvPr>
          <p:cNvSpPr>
            <a:spLocks noGrp="1"/>
          </p:cNvSpPr>
          <p:nvPr>
            <p:ph type="title"/>
          </p:nvPr>
        </p:nvSpPr>
        <p:spPr>
          <a:xfrm>
            <a:off x="720000" y="257612"/>
            <a:ext cx="7704000" cy="572700"/>
          </a:xfrm>
        </p:spPr>
        <p:txBody>
          <a:bodyPr/>
          <a:lstStyle/>
          <a:p>
            <a:pPr algn="ctr"/>
            <a:r>
              <a:rPr lang="en-US" dirty="0"/>
              <a:t>PROCESSING</a:t>
            </a:r>
            <a:endParaRPr lang="en-GB" dirty="0"/>
          </a:p>
        </p:txBody>
      </p:sp>
      <p:sp>
        <p:nvSpPr>
          <p:cNvPr id="3" name="Text Placeholder 2">
            <a:extLst>
              <a:ext uri="{FF2B5EF4-FFF2-40B4-BE49-F238E27FC236}">
                <a16:creationId xmlns:a16="http://schemas.microsoft.com/office/drawing/2014/main" id="{FD758E51-1844-DE63-F200-EAB97E0A5D3D}"/>
              </a:ext>
            </a:extLst>
          </p:cNvPr>
          <p:cNvSpPr>
            <a:spLocks noGrp="1"/>
          </p:cNvSpPr>
          <p:nvPr>
            <p:ph type="body" idx="1"/>
          </p:nvPr>
        </p:nvSpPr>
        <p:spPr>
          <a:xfrm>
            <a:off x="255495" y="830312"/>
            <a:ext cx="8821270" cy="3417938"/>
          </a:xfrm>
        </p:spPr>
        <p:txBody>
          <a:bodyPr/>
          <a:lstStyle/>
          <a:p>
            <a:pPr marL="152400" indent="0" algn="just">
              <a:buNone/>
            </a:pPr>
            <a:r>
              <a:rPr lang="en-US" sz="1400" b="1" dirty="0"/>
              <a:t>The processing consist of three steps</a:t>
            </a:r>
          </a:p>
          <a:p>
            <a:pPr marL="152400" indent="0" algn="just">
              <a:buNone/>
            </a:pPr>
            <a:endParaRPr lang="en-US" sz="1400" dirty="0"/>
          </a:p>
          <a:p>
            <a:pPr marL="152400" indent="0" algn="just">
              <a:buNone/>
            </a:pPr>
            <a:r>
              <a:rPr lang="en-US" sz="1400" b="1" dirty="0"/>
              <a:t>Step one: X gradient, Y gradient</a:t>
            </a:r>
          </a:p>
          <a:p>
            <a:pPr marL="152400" indent="0" algn="just">
              <a:buNone/>
            </a:pPr>
            <a:r>
              <a:rPr lang="en-US" sz="1400" dirty="0"/>
              <a:t>Find X gradient, Y gradient for the image by computing the gradient and intensity for each pixel in the image. The image is convolved with both kernels that previous mentioned earlier to approximate the derivatives in horizontal and vertical change as shown in the algorithm </a:t>
            </a:r>
          </a:p>
          <a:p>
            <a:pPr marL="152400" indent="0" algn="just">
              <a:buNone/>
            </a:pPr>
            <a:endParaRPr lang="en-US" sz="1400" dirty="0"/>
          </a:p>
          <a:p>
            <a:pPr marL="152400" indent="0" algn="just">
              <a:buNone/>
            </a:pPr>
            <a:r>
              <a:rPr lang="en-US" sz="1400" b="1" dirty="0"/>
              <a:t>Step two: Canny edge detector</a:t>
            </a:r>
          </a:p>
          <a:p>
            <a:pPr marL="152400" indent="0" algn="just">
              <a:buNone/>
            </a:pPr>
            <a:r>
              <a:rPr lang="en-US" sz="1400" dirty="0"/>
              <a:t>Apply canny edge detector by applying </a:t>
            </a:r>
            <a:r>
              <a:rPr lang="en-US" sz="1400" dirty="0" err="1"/>
              <a:t>sobel</a:t>
            </a:r>
            <a:r>
              <a:rPr lang="en-US" sz="1400" dirty="0"/>
              <a:t> filter to the X, Y gradient for edge detection by using </a:t>
            </a:r>
            <a:r>
              <a:rPr lang="en-US" sz="1400" dirty="0" err="1"/>
              <a:t>Equ</a:t>
            </a:r>
            <a:r>
              <a:rPr lang="en-US" sz="1400" dirty="0"/>
              <a:t> (6). Then apply Gaussian operator to detect the edges and find two thresholds to</a:t>
            </a:r>
          </a:p>
          <a:p>
            <a:pPr marL="152400" indent="0" algn="just">
              <a:buNone/>
            </a:pPr>
            <a:r>
              <a:rPr lang="en-US" sz="1400" dirty="0"/>
              <a:t>detect accurate edges for the image as shown in the algorithm</a:t>
            </a:r>
          </a:p>
          <a:p>
            <a:pPr marL="152400" indent="0" algn="just">
              <a:buNone/>
            </a:pPr>
            <a:endParaRPr lang="en-US" sz="1400" dirty="0"/>
          </a:p>
          <a:p>
            <a:pPr marL="152400" indent="0" algn="just">
              <a:buNone/>
            </a:pPr>
            <a:r>
              <a:rPr lang="en-US" sz="1400" b="1" dirty="0"/>
              <a:t>Step 3: Merge</a:t>
            </a:r>
          </a:p>
          <a:p>
            <a:pPr marL="152400" indent="0" algn="just">
              <a:buNone/>
            </a:pPr>
            <a:r>
              <a:rPr lang="en-US" sz="1400" dirty="0"/>
              <a:t>In this step will be merge the result image that produced from X,Y gradient and canny edge detector by addition equation to detect the edges by the best manner to produce the best edges</a:t>
            </a:r>
          </a:p>
          <a:p>
            <a:pPr marL="152400" indent="0" algn="just">
              <a:buNone/>
            </a:pPr>
            <a:r>
              <a:rPr lang="en-US" sz="1400" dirty="0"/>
              <a:t>as shown in the figure </a:t>
            </a:r>
            <a:endParaRPr lang="en-GB" sz="1400" dirty="0"/>
          </a:p>
        </p:txBody>
      </p:sp>
    </p:spTree>
    <p:extLst>
      <p:ext uri="{BB962C8B-B14F-4D97-AF65-F5344CB8AC3E}">
        <p14:creationId xmlns:p14="http://schemas.microsoft.com/office/powerpoint/2010/main" val="4079295315"/>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1853</Words>
  <Application>Microsoft Office PowerPoint</Application>
  <PresentationFormat>On-screen Show (16:9)</PresentationFormat>
  <Paragraphs>63</Paragraphs>
  <Slides>15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Livvic</vt:lpstr>
      <vt:lpstr>Oswald</vt:lpstr>
      <vt:lpstr>Raleway</vt:lpstr>
      <vt:lpstr>Roboto</vt:lpstr>
      <vt:lpstr>Roboto Condensed Light</vt:lpstr>
      <vt:lpstr>Software Development Bussines Plan by Slidesgo</vt:lpstr>
      <vt:lpstr>DETECTING TEXT IN IMAGES</vt:lpstr>
      <vt:lpstr>ABSTRACT</vt:lpstr>
      <vt:lpstr>Detecting text over simple background and formats have achieved a high level of accuracy but text detection in images has produced lower reliability this is because text detection applications make use of specific features of an appropriate image operator that produces quick and reliable detection of text as output with Stroke Width Transform, it changes the image information from holding per-pixel colour to values holding the most likely width of stroke. The structures derived are capable of detecting texts irrespective of properties like Dimensions, orientation, font and language. The OCR engine accuracy rate always drops after deploying the SWT operator, because the OCR engine was not designed to detect scanned text easily in images. Text detection has been proposed by many researchers with promising results. Unfortunately, most solutions are limited for certain formats with low reliability.</vt:lpstr>
      <vt:lpstr>Aim And Objectives</vt:lpstr>
      <vt:lpstr>Relevance of this Dissertation</vt:lpstr>
      <vt:lpstr>FLOWCHART FOR PROPOSED ALGOLRITHIM</vt:lpstr>
      <vt:lpstr>PRE-PROCESSING</vt:lpstr>
      <vt:lpstr>INPUT IMAGE</vt:lpstr>
      <vt:lpstr>PROCESSING</vt:lpstr>
      <vt:lpstr>CONNECTED COMPONENTS</vt:lpstr>
      <vt:lpstr>PowerPoint Presentation</vt:lpstr>
      <vt:lpstr>STROKE WIDTH TRANSFORM</vt:lpstr>
      <vt:lpstr>PowerPoint Presentation</vt:lpstr>
      <vt:lpstr>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TEXT IN IMAGES</dc:title>
  <cp:lastModifiedBy>Balarabe Tahir</cp:lastModifiedBy>
  <cp:revision>1</cp:revision>
  <dcterms:modified xsi:type="dcterms:W3CDTF">2022-10-10T21:11:33Z</dcterms:modified>
</cp:coreProperties>
</file>