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3"/>
    <p:sldId id="16140622" r:id="rId4"/>
    <p:sldId id="262" r:id="rId5"/>
    <p:sldId id="263" r:id="rId6"/>
    <p:sldId id="265" r:id="rId7"/>
    <p:sldId id="267" r:id="rId8"/>
    <p:sldId id="268" r:id="rId9"/>
    <p:sldId id="16140623"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54496"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334935" y="4363943"/>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marL="457200" indent="-457200">
              <a:buAutoNum type="arabicPeriod"/>
            </a:pPr>
            <a:r>
              <a:rPr lang="en-US" sz="2000" b="1" dirty="0">
                <a:solidFill>
                  <a:schemeClr val="accent1">
                    <a:lumMod val="75000"/>
                  </a:schemeClr>
                </a:solidFill>
                <a:latin typeface="Arial" panose="020B0604020202020204"/>
                <a:cs typeface="Arial" panose="020B0604020202020204"/>
              </a:rPr>
              <a:t>Balamurali S(2021103006) –College of Engineering, Guindy – Information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700" dirty="0"/>
              <a:t>Here are some proposed solutions to mitigate the risks posed by a keylogger:</a:t>
            </a:r>
            <a:endParaRPr lang="en-US" sz="700" dirty="0"/>
          </a:p>
          <a:p>
            <a:pPr marL="305435" indent="-305435"/>
            <a:endParaRPr lang="en-US" sz="700" dirty="0"/>
          </a:p>
          <a:p>
            <a:pPr marL="305435" indent="-305435"/>
            <a:r>
              <a:rPr lang="en-US" sz="700" dirty="0"/>
              <a:t>1. **Use Antivirus Software**: Employ reputable antivirus software that includes keylogger detection capabilities. Regularly update the antivirus software to ensure it can identify the latest keyloggers.</a:t>
            </a:r>
            <a:endParaRPr lang="en-US" sz="700" dirty="0"/>
          </a:p>
          <a:p>
            <a:pPr marL="305435" indent="-305435"/>
            <a:endParaRPr lang="en-US" sz="700" dirty="0"/>
          </a:p>
          <a:p>
            <a:pPr marL="305435" indent="-305435"/>
            <a:r>
              <a:rPr lang="en-US" sz="700" dirty="0"/>
              <a:t>2. **Implement Firewall Protection**: Utilize a firewall to monitor and control incoming and outgoing network traffic. Firewalls can block unauthorized attempts by keyloggers to transmit captured data to remote servers.</a:t>
            </a:r>
            <a:endParaRPr lang="en-US" sz="700" dirty="0"/>
          </a:p>
          <a:p>
            <a:pPr marL="305435" indent="-305435"/>
            <a:endParaRPr lang="en-US" sz="700" dirty="0"/>
          </a:p>
          <a:p>
            <a:pPr marL="305435" indent="-305435"/>
            <a:r>
              <a:rPr lang="en-US" sz="700" dirty="0"/>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endParaRPr lang="en-US" sz="700" dirty="0"/>
          </a:p>
          <a:p>
            <a:pPr marL="305435" indent="-305435"/>
            <a:endParaRPr lang="en-US" sz="700" dirty="0"/>
          </a:p>
          <a:p>
            <a:pPr marL="305435" indent="-305435"/>
            <a:r>
              <a:rPr lang="en-US" sz="700" dirty="0"/>
              <a:t>4. **Use Virtual Keyboards**: Employ virtual keyboards for sensitive activities such as entering passwords or financial information. Virtual keyboards allow users to input data by clicking on-screen keys, making it more difficult for keyloggers to capture keystrokes.</a:t>
            </a:r>
            <a:endParaRPr lang="en-US" sz="700" dirty="0"/>
          </a:p>
          <a:p>
            <a:pPr marL="305435" indent="-305435"/>
            <a:endParaRPr lang="en-US" sz="700" dirty="0"/>
          </a:p>
          <a:p>
            <a:pPr marL="305435" indent="-305435"/>
            <a:r>
              <a:rPr lang="en-US" sz="700" dirty="0"/>
              <a:t>5. **Regularly Update Software**: Ensure that operating systems, applications, and software are regularly updated with the latest security patches and fixes. Vulnerabilities in software can be exploited by keyloggers to gain unauthorized access to systems.</a:t>
            </a:r>
            <a:endParaRPr lang="en-US" sz="700" dirty="0"/>
          </a:p>
          <a:p>
            <a:pPr marL="305435" indent="-305435"/>
            <a:endParaRPr lang="en-US" sz="700" dirty="0"/>
          </a:p>
          <a:p>
            <a:pPr marL="305435" indent="-305435"/>
            <a:r>
              <a:rPr lang="en-US" sz="700" dirty="0"/>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endParaRPr lang="en-US" sz="700" dirty="0"/>
          </a:p>
          <a:p>
            <a:pPr marL="305435" indent="-305435"/>
            <a:endParaRPr lang="en-US" sz="700" dirty="0"/>
          </a:p>
          <a:p>
            <a:pPr marL="305435" indent="-305435"/>
            <a:r>
              <a:rPr lang="en-US" sz="700" dirty="0"/>
              <a:t>7. **Monitor System Activity**: Regularly monitor system activity and review logs for any suspicious behavior or unauthorized access attempts. Promptly investigate and respond to any anomalies detected.</a:t>
            </a:r>
            <a:endParaRPr lang="en-US" sz="700" dirty="0"/>
          </a:p>
          <a:p>
            <a:pPr marL="305435" indent="-305435"/>
            <a:endParaRPr lang="en-US" sz="700" dirty="0"/>
          </a:p>
          <a:p>
            <a:pPr marL="305435" indent="-305435"/>
            <a:r>
              <a:rPr lang="en-US" sz="700" dirty="0"/>
              <a:t>8. **Use Anti-Keylogger Tools**: Consider using dedicated anti-keylogger software that is specifically designed to detect and remove keyloggers from systems.</a:t>
            </a:r>
            <a:endParaRPr lang="en-US" sz="700" dirty="0"/>
          </a:p>
          <a:p>
            <a:pPr marL="305435" indent="-305435"/>
            <a:endParaRPr lang="en-US" sz="700" dirty="0"/>
          </a:p>
          <a:p>
            <a:pPr marL="305435" indent="-305435"/>
            <a:r>
              <a:rPr lang="en-US" sz="700" dirty="0"/>
              <a:t>9. **Encrypt Sensitive Data**: Encrypt sensitive data, such as passwords and personal information, to protect it from being intercepted or captured by keyloggers.</a:t>
            </a:r>
            <a:endParaRPr lang="en-US" sz="700" dirty="0"/>
          </a:p>
          <a:p>
            <a:pPr marL="305435" indent="-305435"/>
            <a:endParaRPr lang="en-US" sz="700" dirty="0"/>
          </a:p>
          <a:p>
            <a:pPr marL="305435" indent="-305435"/>
            <a:r>
              <a:rPr lang="en-US" sz="700" dirty="0"/>
              <a:t>10. **Employee Training and Awareness**: Provide comprehensive cybersecurity training to employees to raise awareness about the risks of keyloggers and how to identify and avoid potential threats.</a:t>
            </a:r>
            <a:endParaRPr lang="en-US" sz="700" dirty="0"/>
          </a:p>
          <a:p>
            <a:pPr marL="305435" indent="-305435"/>
            <a:endParaRPr lang="en-US" sz="700" dirty="0"/>
          </a:p>
          <a:p>
            <a:pPr marL="305435" indent="-305435"/>
            <a:r>
              <a:rPr lang="en-US" sz="700" dirty="0"/>
              <a:t>By implementing these measures, organizations can strengthen their defenses against keyloggers and minimize the risks associated with unauthorized keystroke capture.</a:t>
            </a:r>
            <a:endParaRPr lang="en-IN" sz="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2" name="Content Placeholder 1"/>
          <p:cNvSpPr>
            <a:spLocks noGrp="1"/>
          </p:cNvSpPr>
          <p:nvPr>
            <p:ph idx="1"/>
          </p:nvPr>
        </p:nvSpPr>
        <p:spPr/>
        <p:txBody>
          <a:bodyPr>
            <a:noAutofit/>
          </a:bodyPr>
          <a:lstStyle/>
          <a:p>
            <a:pPr marL="0" indent="0">
              <a:buNone/>
            </a:pPr>
            <a:r>
              <a:rPr lang="en-US" sz="1050" b="1" dirty="0">
                <a:solidFill>
                  <a:srgbClr val="0F0F0F"/>
                </a:solidFill>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endParaRPr lang="en-US" sz="1050" b="1" dirty="0">
              <a:solidFill>
                <a:srgbClr val="0F0F0F"/>
              </a:solidFill>
            </a:endParaRPr>
          </a:p>
          <a:p>
            <a:pPr marL="0" indent="0">
              <a:buNone/>
            </a:pPr>
            <a:endParaRPr lang="en-US" sz="1050" b="1" dirty="0">
              <a:solidFill>
                <a:srgbClr val="0F0F0F"/>
              </a:solidFill>
            </a:endParaRPr>
          </a:p>
          <a:p>
            <a:pPr marL="0" indent="0">
              <a:buNone/>
            </a:pPr>
            <a:r>
              <a:rPr lang="en-US" sz="1050" b="1" dirty="0">
                <a:solidFill>
                  <a:srgbClr val="0F0F0F"/>
                </a:solidFill>
              </a:rPr>
              <a:t>1. **Endpoint Security Solutions**:</a:t>
            </a:r>
            <a:endParaRPr lang="en-US" sz="1050" b="1" dirty="0">
              <a:solidFill>
                <a:srgbClr val="0F0F0F"/>
              </a:solidFill>
            </a:endParaRPr>
          </a:p>
          <a:p>
            <a:pPr marL="0" indent="0">
              <a:buNone/>
            </a:pPr>
            <a:r>
              <a:rPr lang="en-US" sz="1050" b="1" dirty="0">
                <a:solidFill>
                  <a:srgbClr val="0F0F0F"/>
                </a:solidFill>
              </a:rPr>
              <a:t>   - Install and regularly update endpoint security solutions such as antivirus software, anti-malware programs, and intrusion detection systems (IDS). These tools can detect and remove keyloggers from individual devices.</a:t>
            </a:r>
            <a:endParaRPr lang="en-US" sz="1050" b="1" dirty="0">
              <a:solidFill>
                <a:srgbClr val="0F0F0F"/>
              </a:solidFill>
            </a:endParaRPr>
          </a:p>
          <a:p>
            <a:pPr marL="0" indent="0">
              <a:buNone/>
            </a:pPr>
            <a:r>
              <a:rPr lang="en-US" sz="1050" b="1" dirty="0">
                <a:solidFill>
                  <a:srgbClr val="0F0F0F"/>
                </a:solidFill>
              </a:rPr>
              <a:t>   - Enable real-time scanning and heuristic analysis features to detect and block suspicious activities associated with keyloggers.</a:t>
            </a:r>
            <a:endParaRPr lang="en-US" sz="1050" b="1" dirty="0">
              <a:solidFill>
                <a:srgbClr val="0F0F0F"/>
              </a:solidFill>
            </a:endParaRPr>
          </a:p>
          <a:p>
            <a:pPr marL="0" indent="0">
              <a:buNone/>
            </a:pPr>
            <a:endParaRPr lang="en-US" sz="1050" b="1" dirty="0">
              <a:solidFill>
                <a:srgbClr val="0F0F0F"/>
              </a:solidFill>
            </a:endParaRPr>
          </a:p>
          <a:p>
            <a:pPr marL="0" indent="0">
              <a:buNone/>
            </a:pPr>
            <a:r>
              <a:rPr lang="en-US" sz="1050" b="1" dirty="0">
                <a:solidFill>
                  <a:srgbClr val="0F0F0F"/>
                </a:solidFill>
              </a:rPr>
              <a:t>2. **Firewall and Network Security**:</a:t>
            </a:r>
            <a:endParaRPr lang="en-US" sz="1050" b="1" dirty="0">
              <a:solidFill>
                <a:srgbClr val="0F0F0F"/>
              </a:solidFill>
            </a:endParaRPr>
          </a:p>
          <a:p>
            <a:pPr marL="0" indent="0">
              <a:buNone/>
            </a:pPr>
            <a:r>
              <a:rPr lang="en-US" sz="1050" b="1" dirty="0">
                <a:solidFill>
                  <a:srgbClr val="0F0F0F"/>
                </a:solidFill>
              </a:rPr>
              <a:t>   - Deploy firewalls at the network perimeter and between network segments to monitor and control incoming and outgoing traffic.</a:t>
            </a:r>
            <a:endParaRPr lang="en-US" sz="1050" b="1" dirty="0">
              <a:solidFill>
                <a:srgbClr val="0F0F0F"/>
              </a:solidFill>
            </a:endParaRPr>
          </a:p>
          <a:p>
            <a:pPr marL="0" indent="0">
              <a:buNone/>
            </a:pPr>
            <a:r>
              <a:rPr lang="en-US" sz="1050" b="1" dirty="0">
                <a:solidFill>
                  <a:srgbClr val="0F0F0F"/>
                </a:solidFill>
              </a:rPr>
              <a:t>   - Implement network intrusion prevention systems (IPS) to detect and block malicious network traffic associated with keyloggers.</a:t>
            </a:r>
            <a:endParaRPr lang="en-US" sz="1050" b="1" dirty="0">
              <a:solidFill>
                <a:srgbClr val="0F0F0F"/>
              </a:solidFill>
            </a:endParaRPr>
          </a:p>
          <a:p>
            <a:pPr marL="0" indent="0">
              <a:buNone/>
            </a:pPr>
            <a:r>
              <a:rPr lang="en-US" sz="1050" b="1" dirty="0">
                <a:solidFill>
                  <a:srgbClr val="0F0F0F"/>
                </a:solidFill>
              </a:rPr>
              <a:t>   - Use virtual private networks (VPNs) to encrypt communications and protect against network-based keylogger attacks.</a:t>
            </a:r>
            <a:endParaRPr lang="en-US" sz="1050" b="1" dirty="0">
              <a:solidFill>
                <a:srgbClr val="0F0F0F"/>
              </a:solidFill>
            </a:endParaRPr>
          </a:p>
          <a:p>
            <a:pPr marL="0" indent="0">
              <a:buNone/>
            </a:pPr>
            <a:endParaRPr lang="en-US" sz="1050" b="1" dirty="0">
              <a:solidFill>
                <a:srgbClr val="0F0F0F"/>
              </a:solidFill>
            </a:endParaRPr>
          </a:p>
          <a:p>
            <a:pPr marL="0" indent="0">
              <a:buNone/>
            </a:pPr>
            <a:r>
              <a:rPr lang="en-US" sz="1050" b="1" dirty="0">
                <a:solidFill>
                  <a:srgbClr val="0F0F0F"/>
                </a:solidFill>
              </a:rPr>
              <a:t>3. **User Authentication and Access Control**:</a:t>
            </a:r>
            <a:endParaRPr lang="en-US" sz="1050" b="1" dirty="0">
              <a:solidFill>
                <a:srgbClr val="0F0F0F"/>
              </a:solidFill>
            </a:endParaRPr>
          </a:p>
          <a:p>
            <a:pPr marL="0" indent="0">
              <a:buNone/>
            </a:pPr>
            <a:r>
              <a:rPr lang="en-US" sz="1050" b="1" dirty="0">
                <a:solidFill>
                  <a:srgbClr val="0F0F0F"/>
                </a:solidFill>
              </a:rPr>
              <a:t>   - Implement strong authentication mechanisms such as multi-factor authentication (MFA) to prevent unauthorized access to sensitive systems and data.</a:t>
            </a:r>
            <a:endParaRPr lang="en-US" sz="1050" b="1" dirty="0">
              <a:solidFill>
                <a:srgbClr val="0F0F0F"/>
              </a:solidFill>
            </a:endParaRPr>
          </a:p>
          <a:p>
            <a:pPr marL="0" indent="0">
              <a:buNone/>
            </a:pPr>
            <a:r>
              <a:rPr lang="en-US" sz="1050" b="1" dirty="0">
                <a:solidFill>
                  <a:srgbClr val="0F0F0F"/>
                </a:solidFill>
              </a:rPr>
              <a:t>   - Enforce the principle of least privilege by granting users only the minimum level of access required to perform their tasks.</a:t>
            </a:r>
            <a:endParaRPr lang="en-US" sz="1050" b="1" dirty="0">
              <a:solidFill>
                <a:srgbClr val="0F0F0F"/>
              </a:solidFill>
            </a:endParaRPr>
          </a:p>
          <a:p>
            <a:pPr marL="0" indent="0">
              <a:buNone/>
            </a:pPr>
            <a:r>
              <a:rPr lang="en-US" sz="1050" b="1" dirty="0">
                <a:solidFill>
                  <a:srgbClr val="0F0F0F"/>
                </a:solidFill>
              </a:rPr>
              <a:t>   - Monitor and audit user activity to detect any unusual behavior that may indicate the presence of keyloggers or unauthorized access.</a:t>
            </a:r>
            <a:endParaRPr lang="en-US" sz="1050" b="1" dirty="0">
              <a:solidFill>
                <a:srgbClr val="0F0F0F"/>
              </a:solidFill>
            </a:endParaRPr>
          </a:p>
          <a:p>
            <a:pPr marL="0" indent="0">
              <a:buNone/>
            </a:pPr>
            <a:endParaRPr lang="en-US" sz="12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6" name="Rectangle 3"/>
          <p:cNvSpPr>
            <a:spLocks noChangeArrowheads="1"/>
          </p:cNvSpPr>
          <p:nvPr/>
        </p:nvSpPr>
        <p:spPr bwMode="auto">
          <a:xfrm>
            <a:off x="110454" y="2205474"/>
            <a:ext cx="11971091" cy="313932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FFFFFF"/>
                </a:solidFill>
                <a:effectLst/>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FFFFFF"/>
                </a:solidFill>
                <a:effectLst/>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FFFFFF"/>
                </a:solidFill>
                <a:effectLst/>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4" name="Content Placeholder 3"/>
          <p:cNvSpPr>
            <a:spLocks noGrp="1"/>
          </p:cNvSpPr>
          <p:nvPr>
            <p:ph idx="1"/>
          </p:nvPr>
        </p:nvSpPr>
        <p:spPr/>
        <p:txBody>
          <a:bodyPr>
            <a:normAutofit fontScale="85000" lnSpcReduction="10000"/>
          </a:bodyPr>
          <a:lstStyle/>
          <a:p>
            <a:pPr algn="l"/>
            <a:br>
              <a:rPr lang="en-US" b="0" i="0" dirty="0">
                <a:solidFill>
                  <a:srgbClr val="ECECEC"/>
                </a:solidFill>
                <a:effectLst/>
                <a:highlight>
                  <a:srgbClr val="212121"/>
                </a:highlight>
                <a:latin typeface="Söhne"/>
              </a:rPr>
            </a:br>
            <a:r>
              <a:rPr lang="en-US" b="0" i="0" dirty="0">
                <a:solidFill>
                  <a:srgbClr val="ECECEC"/>
                </a:solidFill>
                <a:effectLst/>
                <a:highlight>
                  <a:srgbClr val="212121"/>
                </a:highlight>
                <a:latin typeface="Söhne"/>
              </a:rPr>
              <a:t>Conclusions of a keylogger project may vary depending on the objectives and outcomes of the project. However, some common conclusions that could be drawn from a keylogger project include:</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endParaRPr lang="en-US" b="0" i="0" dirty="0">
              <a:solidFill>
                <a:srgbClr val="ECECEC"/>
              </a:solidFill>
              <a:effectLst/>
              <a:highlight>
                <a:srgbClr val="212121"/>
              </a:highlight>
              <a:latin typeface="Söhne"/>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4" name="Content Placeholder 3"/>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rgbClr val="ECECEC"/>
                </a:solidFill>
                <a:effectLst/>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endParaRPr lang="en-US" b="0" i="0" dirty="0">
              <a:solidFill>
                <a:srgbClr val="ECECEC"/>
              </a:solidFill>
              <a:effectLst/>
              <a:highlight>
                <a:srgbClr val="212121"/>
              </a:highlight>
              <a:latin typeface="Söhne"/>
            </a:endParaRPr>
          </a:p>
          <a:p>
            <a:pPr algn="l">
              <a:buFont typeface="+mj-lt"/>
              <a:buAutoNum type="arabicPeriod"/>
            </a:pPr>
            <a:r>
              <a:rPr lang="en-US" b="0" i="0" dirty="0">
                <a:solidFill>
                  <a:srgbClr val="ECECEC"/>
                </a:solidFill>
                <a:effectLst/>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endParaRPr lang="en-US" b="0" i="0" dirty="0">
              <a:solidFill>
                <a:srgbClr val="ECECEC"/>
              </a:solidFill>
              <a:effectLst/>
              <a:highlight>
                <a:srgbClr val="212121"/>
              </a:highligh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9836</Words>
  <Application>WPS Presentation</Application>
  <PresentationFormat>Widescreen</PresentationFormat>
  <Paragraphs>99</Paragraphs>
  <Slides>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vt:i4>
      </vt:variant>
    </vt:vector>
  </HeadingPairs>
  <TitlesOfParts>
    <vt:vector size="27" baseType="lpstr">
      <vt:lpstr>Arial</vt:lpstr>
      <vt:lpstr>SimSun</vt:lpstr>
      <vt:lpstr>Wingdings</vt:lpstr>
      <vt:lpstr>Wingdings 2</vt:lpstr>
      <vt:lpstr>Arial</vt:lpstr>
      <vt:lpstr>Calibri</vt:lpstr>
      <vt:lpstr>Helvetica Neue</vt:lpstr>
      <vt:lpstr>Calibri Light</vt:lpstr>
      <vt:lpstr>Söhne</vt:lpstr>
      <vt:lpstr>Thonburi</vt:lpstr>
      <vt:lpstr>Microsoft YaHei</vt:lpstr>
      <vt:lpstr>汉仪旗黑</vt:lpstr>
      <vt:lpstr>Arial Unicode MS</vt:lpstr>
      <vt:lpstr>Franklin Gothic Demi</vt:lpstr>
      <vt:lpstr>苹方-简</vt:lpstr>
      <vt:lpstr>Franklin Gothic Book</vt:lpstr>
      <vt:lpstr>宋体-简</vt:lpstr>
      <vt:lpstr>DividendVTI</vt:lpstr>
      <vt:lpstr>keylogger</vt:lpstr>
      <vt:lpstr>OUTLINE</vt:lpstr>
      <vt:lpstr>Problem Statement</vt:lpstr>
      <vt:lpstr>Proposed Solution</vt:lpstr>
      <vt:lpstr>System  Approach</vt:lpstr>
      <vt:lpstr>Result</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balamurali</cp:lastModifiedBy>
  <cp:revision>26</cp:revision>
  <dcterms:created xsi:type="dcterms:W3CDTF">2024-04-17T06:58:14Z</dcterms:created>
  <dcterms:modified xsi:type="dcterms:W3CDTF">2024-04-17T06:58:14Z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1033-5.6.0.8082</vt:lpwstr>
  </property>
</Properties>
</file>