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7" r:id="rId6"/>
    <p:sldId id="278" r:id="rId7"/>
    <p:sldId id="279" r:id="rId8"/>
    <p:sldId id="281"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1" d="100"/>
          <a:sy n="81" d="100"/>
        </p:scale>
        <p:origin x="75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313118" y="2520226"/>
            <a:ext cx="9565763" cy="1661993"/>
          </a:xfrm>
        </p:spPr>
        <p:txBody>
          <a:bodyPr wrap="square" lIns="0" tIns="0" rIns="0" bIns="0" anchor="t">
            <a:spAutoFit/>
          </a:bodyPr>
          <a:lstStyle/>
          <a:p>
            <a:r>
              <a:rPr lang="en-IN" sz="6000" b="1" i="0" dirty="0">
                <a:effectLst/>
                <a:latin typeface="Söhne"/>
              </a:rPr>
              <a:t>Comprehensive Business Dataset Analysis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612155" y="4299607"/>
            <a:ext cx="608611" cy="632095"/>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88CDC8-E6C2-1767-2C42-EF76F3A4F843}"/>
              </a:ext>
            </a:extLst>
          </p:cNvPr>
          <p:cNvSpPr txBox="1"/>
          <p:nvPr/>
        </p:nvSpPr>
        <p:spPr>
          <a:xfrm>
            <a:off x="564776" y="300800"/>
            <a:ext cx="8139953" cy="37555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3.</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total number of products in each category.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0A0BE5A-D48E-434A-33E5-72EC22790B17}"/>
              </a:ext>
            </a:extLst>
          </p:cNvPr>
          <p:cNvSpPr txBox="1"/>
          <p:nvPr/>
        </p:nvSpPr>
        <p:spPr>
          <a:xfrm>
            <a:off x="322730" y="905453"/>
            <a:ext cx="6096000" cy="1200329"/>
          </a:xfrm>
          <a:prstGeom prst="rect">
            <a:avLst/>
          </a:prstGeom>
          <a:noFill/>
        </p:spPr>
        <p:txBody>
          <a:bodyPr wrap="square">
            <a:spAutoFit/>
          </a:bodyPr>
          <a:lstStyle/>
          <a:p>
            <a:r>
              <a:rPr lang="en-IN" dirty="0"/>
              <a:t>Query:</a:t>
            </a:r>
          </a:p>
          <a:p>
            <a:r>
              <a:rPr lang="en-IN" dirty="0"/>
              <a:t>select </a:t>
            </a:r>
            <a:r>
              <a:rPr lang="en-IN" dirty="0" err="1"/>
              <a:t>c.categoryname</a:t>
            </a:r>
            <a:r>
              <a:rPr lang="en-IN" dirty="0"/>
              <a:t>, count(</a:t>
            </a:r>
            <a:r>
              <a:rPr lang="en-IN" dirty="0" err="1"/>
              <a:t>p.productID</a:t>
            </a:r>
            <a:r>
              <a:rPr lang="en-IN" dirty="0"/>
              <a:t>) as </a:t>
            </a:r>
            <a:r>
              <a:rPr lang="en-IN" dirty="0" err="1"/>
              <a:t>total_product</a:t>
            </a:r>
            <a:r>
              <a:rPr lang="en-IN" dirty="0"/>
              <a:t> from categories c left join products p </a:t>
            </a:r>
            <a:r>
              <a:rPr lang="en-IN" dirty="0" err="1"/>
              <a:t>onc.categoryID</a:t>
            </a:r>
            <a:r>
              <a:rPr lang="en-IN" dirty="0"/>
              <a:t>=</a:t>
            </a:r>
            <a:r>
              <a:rPr lang="en-IN" dirty="0" err="1"/>
              <a:t>p.categoryID</a:t>
            </a:r>
            <a:r>
              <a:rPr lang="en-IN" dirty="0"/>
              <a:t> group by </a:t>
            </a:r>
            <a:r>
              <a:rPr lang="en-IN" dirty="0" err="1"/>
              <a:t>c.categoryname</a:t>
            </a:r>
            <a:r>
              <a:rPr lang="en-IN" dirty="0"/>
              <a:t>;</a:t>
            </a:r>
          </a:p>
        </p:txBody>
      </p:sp>
      <p:pic>
        <p:nvPicPr>
          <p:cNvPr id="9" name="Picture 8">
            <a:extLst>
              <a:ext uri="{FF2B5EF4-FFF2-40B4-BE49-F238E27FC236}">
                <a16:creationId xmlns:a16="http://schemas.microsoft.com/office/drawing/2014/main" id="{FE19A382-B1FD-3046-84E8-8C6E5EC09E2A}"/>
              </a:ext>
            </a:extLst>
          </p:cNvPr>
          <p:cNvPicPr>
            <a:picLocks noChangeAspect="1"/>
          </p:cNvPicPr>
          <p:nvPr/>
        </p:nvPicPr>
        <p:blipFill>
          <a:blip r:embed="rId2"/>
          <a:stretch>
            <a:fillRect/>
          </a:stretch>
        </p:blipFill>
        <p:spPr>
          <a:xfrm>
            <a:off x="8704729" y="1195980"/>
            <a:ext cx="2823883" cy="1749121"/>
          </a:xfrm>
          <a:prstGeom prst="rect">
            <a:avLst/>
          </a:prstGeom>
        </p:spPr>
      </p:pic>
      <p:sp>
        <p:nvSpPr>
          <p:cNvPr id="12" name="TextBox 11">
            <a:extLst>
              <a:ext uri="{FF2B5EF4-FFF2-40B4-BE49-F238E27FC236}">
                <a16:creationId xmlns:a16="http://schemas.microsoft.com/office/drawing/2014/main" id="{6A387E94-7910-F263-C1AA-46605D5D314E}"/>
              </a:ext>
            </a:extLst>
          </p:cNvPr>
          <p:cNvSpPr txBox="1"/>
          <p:nvPr/>
        </p:nvSpPr>
        <p:spPr>
          <a:xfrm>
            <a:off x="8928848" y="676352"/>
            <a:ext cx="2698376" cy="369332"/>
          </a:xfrm>
          <a:prstGeom prst="rect">
            <a:avLst/>
          </a:prstGeom>
          <a:noFill/>
        </p:spPr>
        <p:txBody>
          <a:bodyPr wrap="square">
            <a:spAutoFit/>
          </a:bodyPr>
          <a:lstStyle/>
          <a:p>
            <a:r>
              <a:rPr lang="en-IN" b="1" dirty="0"/>
              <a:t>Output:</a:t>
            </a:r>
          </a:p>
        </p:txBody>
      </p:sp>
      <p:sp>
        <p:nvSpPr>
          <p:cNvPr id="14" name="TextBox 13">
            <a:extLst>
              <a:ext uri="{FF2B5EF4-FFF2-40B4-BE49-F238E27FC236}">
                <a16:creationId xmlns:a16="http://schemas.microsoft.com/office/drawing/2014/main" id="{87565A95-E5A6-532A-CA21-678FC5CB67E2}"/>
              </a:ext>
            </a:extLst>
          </p:cNvPr>
          <p:cNvSpPr txBox="1"/>
          <p:nvPr/>
        </p:nvSpPr>
        <p:spPr>
          <a:xfrm>
            <a:off x="439273" y="2823883"/>
            <a:ext cx="6096000" cy="37555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4.</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names and phone numbers of all suppliers.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794DE5BC-7C32-81BF-DEF7-8AAACA02365D}"/>
              </a:ext>
            </a:extLst>
          </p:cNvPr>
          <p:cNvPicPr>
            <a:picLocks noChangeAspect="1"/>
          </p:cNvPicPr>
          <p:nvPr/>
        </p:nvPicPr>
        <p:blipFill>
          <a:blip r:embed="rId3"/>
          <a:stretch>
            <a:fillRect/>
          </a:stretch>
        </p:blipFill>
        <p:spPr>
          <a:xfrm>
            <a:off x="5641224" y="3514105"/>
            <a:ext cx="3063505" cy="2823941"/>
          </a:xfrm>
          <a:prstGeom prst="rect">
            <a:avLst/>
          </a:prstGeom>
        </p:spPr>
      </p:pic>
      <p:pic>
        <p:nvPicPr>
          <p:cNvPr id="18" name="Picture 17">
            <a:extLst>
              <a:ext uri="{FF2B5EF4-FFF2-40B4-BE49-F238E27FC236}">
                <a16:creationId xmlns:a16="http://schemas.microsoft.com/office/drawing/2014/main" id="{5B762705-9D4E-4B07-5630-249F76177C6A}"/>
              </a:ext>
            </a:extLst>
          </p:cNvPr>
          <p:cNvPicPr>
            <a:picLocks noChangeAspect="1"/>
          </p:cNvPicPr>
          <p:nvPr/>
        </p:nvPicPr>
        <p:blipFill>
          <a:blip r:embed="rId4"/>
          <a:stretch>
            <a:fillRect/>
          </a:stretch>
        </p:blipFill>
        <p:spPr>
          <a:xfrm>
            <a:off x="8841541" y="3514106"/>
            <a:ext cx="2872989" cy="2019475"/>
          </a:xfrm>
          <a:prstGeom prst="rect">
            <a:avLst/>
          </a:prstGeom>
        </p:spPr>
      </p:pic>
      <p:pic>
        <p:nvPicPr>
          <p:cNvPr id="20" name="Picture 19">
            <a:extLst>
              <a:ext uri="{FF2B5EF4-FFF2-40B4-BE49-F238E27FC236}">
                <a16:creationId xmlns:a16="http://schemas.microsoft.com/office/drawing/2014/main" id="{0E626C7C-85D7-11E7-844B-03BF54D3A084}"/>
              </a:ext>
            </a:extLst>
          </p:cNvPr>
          <p:cNvPicPr>
            <a:picLocks noChangeAspect="1"/>
          </p:cNvPicPr>
          <p:nvPr/>
        </p:nvPicPr>
        <p:blipFill>
          <a:blip r:embed="rId5"/>
          <a:stretch>
            <a:fillRect/>
          </a:stretch>
        </p:blipFill>
        <p:spPr>
          <a:xfrm>
            <a:off x="8897470" y="5666697"/>
            <a:ext cx="2872989" cy="754445"/>
          </a:xfrm>
          <a:prstGeom prst="rect">
            <a:avLst/>
          </a:prstGeom>
        </p:spPr>
      </p:pic>
      <p:sp>
        <p:nvSpPr>
          <p:cNvPr id="26" name="TextBox 25">
            <a:extLst>
              <a:ext uri="{FF2B5EF4-FFF2-40B4-BE49-F238E27FC236}">
                <a16:creationId xmlns:a16="http://schemas.microsoft.com/office/drawing/2014/main" id="{B5F041C4-AF94-18F0-8FE8-9939771F7C85}"/>
              </a:ext>
            </a:extLst>
          </p:cNvPr>
          <p:cNvSpPr txBox="1"/>
          <p:nvPr/>
        </p:nvSpPr>
        <p:spPr>
          <a:xfrm>
            <a:off x="8897470" y="3011659"/>
            <a:ext cx="1837765" cy="369332"/>
          </a:xfrm>
          <a:prstGeom prst="rect">
            <a:avLst/>
          </a:prstGeom>
          <a:noFill/>
        </p:spPr>
        <p:txBody>
          <a:bodyPr wrap="square">
            <a:spAutoFit/>
          </a:bodyPr>
          <a:lstStyle/>
          <a:p>
            <a:r>
              <a:rPr lang="en-IN" b="1" dirty="0"/>
              <a:t>Output:</a:t>
            </a:r>
          </a:p>
        </p:txBody>
      </p:sp>
      <p:sp>
        <p:nvSpPr>
          <p:cNvPr id="30" name="TextBox 29">
            <a:extLst>
              <a:ext uri="{FF2B5EF4-FFF2-40B4-BE49-F238E27FC236}">
                <a16:creationId xmlns:a16="http://schemas.microsoft.com/office/drawing/2014/main" id="{37AC913B-06C5-6B51-5847-3C2F70281BD0}"/>
              </a:ext>
            </a:extLst>
          </p:cNvPr>
          <p:cNvSpPr txBox="1"/>
          <p:nvPr/>
        </p:nvSpPr>
        <p:spPr>
          <a:xfrm>
            <a:off x="302460" y="3353749"/>
            <a:ext cx="4655022" cy="646331"/>
          </a:xfrm>
          <a:prstGeom prst="rect">
            <a:avLst/>
          </a:prstGeom>
          <a:noFill/>
        </p:spPr>
        <p:txBody>
          <a:bodyPr wrap="square">
            <a:spAutoFit/>
          </a:bodyPr>
          <a:lstStyle/>
          <a:p>
            <a:r>
              <a:rPr lang="en-IN" dirty="0"/>
              <a:t>Query:</a:t>
            </a:r>
          </a:p>
          <a:p>
            <a:r>
              <a:rPr lang="en-IN" dirty="0"/>
              <a:t>select </a:t>
            </a:r>
            <a:r>
              <a:rPr lang="en-IN" dirty="0" err="1"/>
              <a:t>suppliername,phone</a:t>
            </a:r>
            <a:r>
              <a:rPr lang="en-IN" dirty="0"/>
              <a:t> from suppliers;</a:t>
            </a:r>
          </a:p>
        </p:txBody>
      </p:sp>
    </p:spTree>
    <p:extLst>
      <p:ext uri="{BB962C8B-B14F-4D97-AF65-F5344CB8AC3E}">
        <p14:creationId xmlns:p14="http://schemas.microsoft.com/office/powerpoint/2010/main" val="14215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A22BA0-0B4E-A30F-1D2C-5ABDD53CDA06}"/>
              </a:ext>
            </a:extLst>
          </p:cNvPr>
          <p:cNvSpPr txBox="1"/>
          <p:nvPr/>
        </p:nvSpPr>
        <p:spPr>
          <a:xfrm>
            <a:off x="448235" y="220118"/>
            <a:ext cx="5647765" cy="67191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5. Display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the total number of orders placed by each customer</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4C3B7E2-D9E0-4329-DFE4-A868C66A9F01}"/>
              </a:ext>
            </a:extLst>
          </p:cNvPr>
          <p:cNvPicPr>
            <a:picLocks noChangeAspect="1"/>
          </p:cNvPicPr>
          <p:nvPr/>
        </p:nvPicPr>
        <p:blipFill>
          <a:blip r:embed="rId2"/>
          <a:stretch>
            <a:fillRect/>
          </a:stretch>
        </p:blipFill>
        <p:spPr>
          <a:xfrm>
            <a:off x="4575637" y="944117"/>
            <a:ext cx="1979351" cy="2138172"/>
          </a:xfrm>
          <a:prstGeom prst="rect">
            <a:avLst/>
          </a:prstGeom>
        </p:spPr>
      </p:pic>
      <p:pic>
        <p:nvPicPr>
          <p:cNvPr id="9" name="Picture 8">
            <a:extLst>
              <a:ext uri="{FF2B5EF4-FFF2-40B4-BE49-F238E27FC236}">
                <a16:creationId xmlns:a16="http://schemas.microsoft.com/office/drawing/2014/main" id="{BFD6F73A-F6F4-8ABA-9EA3-44E474CA10A6}"/>
              </a:ext>
            </a:extLst>
          </p:cNvPr>
          <p:cNvPicPr>
            <a:picLocks noChangeAspect="1"/>
          </p:cNvPicPr>
          <p:nvPr/>
        </p:nvPicPr>
        <p:blipFill>
          <a:blip r:embed="rId3"/>
          <a:stretch>
            <a:fillRect/>
          </a:stretch>
        </p:blipFill>
        <p:spPr>
          <a:xfrm>
            <a:off x="6945777" y="1146640"/>
            <a:ext cx="2254672" cy="1935648"/>
          </a:xfrm>
          <a:prstGeom prst="rect">
            <a:avLst/>
          </a:prstGeom>
        </p:spPr>
      </p:pic>
      <p:pic>
        <p:nvPicPr>
          <p:cNvPr id="11" name="Picture 10">
            <a:extLst>
              <a:ext uri="{FF2B5EF4-FFF2-40B4-BE49-F238E27FC236}">
                <a16:creationId xmlns:a16="http://schemas.microsoft.com/office/drawing/2014/main" id="{EC7765B5-3BA6-0547-B102-A10C3DAAEB42}"/>
              </a:ext>
            </a:extLst>
          </p:cNvPr>
          <p:cNvPicPr>
            <a:picLocks noChangeAspect="1"/>
          </p:cNvPicPr>
          <p:nvPr/>
        </p:nvPicPr>
        <p:blipFill>
          <a:blip r:embed="rId4"/>
          <a:stretch>
            <a:fillRect/>
          </a:stretch>
        </p:blipFill>
        <p:spPr>
          <a:xfrm>
            <a:off x="9399629" y="899547"/>
            <a:ext cx="2461473" cy="2182742"/>
          </a:xfrm>
          <a:prstGeom prst="rect">
            <a:avLst/>
          </a:prstGeom>
        </p:spPr>
      </p:pic>
      <p:pic>
        <p:nvPicPr>
          <p:cNvPr id="13" name="Picture 12">
            <a:extLst>
              <a:ext uri="{FF2B5EF4-FFF2-40B4-BE49-F238E27FC236}">
                <a16:creationId xmlns:a16="http://schemas.microsoft.com/office/drawing/2014/main" id="{FCE1C0F5-B2ED-3E69-16E9-76E3782C3793}"/>
              </a:ext>
            </a:extLst>
          </p:cNvPr>
          <p:cNvPicPr>
            <a:picLocks noChangeAspect="1"/>
          </p:cNvPicPr>
          <p:nvPr/>
        </p:nvPicPr>
        <p:blipFill>
          <a:blip r:embed="rId5"/>
          <a:stretch>
            <a:fillRect/>
          </a:stretch>
        </p:blipFill>
        <p:spPr>
          <a:xfrm>
            <a:off x="132431" y="3851340"/>
            <a:ext cx="1956345" cy="1966130"/>
          </a:xfrm>
          <a:prstGeom prst="rect">
            <a:avLst/>
          </a:prstGeom>
        </p:spPr>
      </p:pic>
      <p:pic>
        <p:nvPicPr>
          <p:cNvPr id="15" name="Picture 14">
            <a:extLst>
              <a:ext uri="{FF2B5EF4-FFF2-40B4-BE49-F238E27FC236}">
                <a16:creationId xmlns:a16="http://schemas.microsoft.com/office/drawing/2014/main" id="{7498A64B-CD3E-4651-EF06-C6EDA2258FDB}"/>
              </a:ext>
            </a:extLst>
          </p:cNvPr>
          <p:cNvPicPr>
            <a:picLocks noChangeAspect="1"/>
          </p:cNvPicPr>
          <p:nvPr/>
        </p:nvPicPr>
        <p:blipFill>
          <a:blip r:embed="rId6"/>
          <a:stretch>
            <a:fillRect/>
          </a:stretch>
        </p:blipFill>
        <p:spPr>
          <a:xfrm>
            <a:off x="2320967" y="3710776"/>
            <a:ext cx="2122804" cy="2293819"/>
          </a:xfrm>
          <a:prstGeom prst="rect">
            <a:avLst/>
          </a:prstGeom>
        </p:spPr>
      </p:pic>
      <p:pic>
        <p:nvPicPr>
          <p:cNvPr id="17" name="Picture 16">
            <a:extLst>
              <a:ext uri="{FF2B5EF4-FFF2-40B4-BE49-F238E27FC236}">
                <a16:creationId xmlns:a16="http://schemas.microsoft.com/office/drawing/2014/main" id="{5C577203-38B2-62A0-F2DC-3446BE98E646}"/>
              </a:ext>
            </a:extLst>
          </p:cNvPr>
          <p:cNvPicPr>
            <a:picLocks noChangeAspect="1"/>
          </p:cNvPicPr>
          <p:nvPr/>
        </p:nvPicPr>
        <p:blipFill>
          <a:blip r:embed="rId7"/>
          <a:stretch>
            <a:fillRect/>
          </a:stretch>
        </p:blipFill>
        <p:spPr>
          <a:xfrm>
            <a:off x="4624229" y="3672673"/>
            <a:ext cx="1979350" cy="2301439"/>
          </a:xfrm>
          <a:prstGeom prst="rect">
            <a:avLst/>
          </a:prstGeom>
        </p:spPr>
      </p:pic>
      <p:pic>
        <p:nvPicPr>
          <p:cNvPr id="19" name="Picture 18">
            <a:extLst>
              <a:ext uri="{FF2B5EF4-FFF2-40B4-BE49-F238E27FC236}">
                <a16:creationId xmlns:a16="http://schemas.microsoft.com/office/drawing/2014/main" id="{BFF6EEB3-C43C-A0F6-D872-31BDDABE6A18}"/>
              </a:ext>
            </a:extLst>
          </p:cNvPr>
          <p:cNvPicPr>
            <a:picLocks noChangeAspect="1"/>
          </p:cNvPicPr>
          <p:nvPr/>
        </p:nvPicPr>
        <p:blipFill>
          <a:blip r:embed="rId8"/>
          <a:stretch>
            <a:fillRect/>
          </a:stretch>
        </p:blipFill>
        <p:spPr>
          <a:xfrm>
            <a:off x="6784038" y="3687914"/>
            <a:ext cx="2254672" cy="2331922"/>
          </a:xfrm>
          <a:prstGeom prst="rect">
            <a:avLst/>
          </a:prstGeom>
        </p:spPr>
      </p:pic>
      <p:pic>
        <p:nvPicPr>
          <p:cNvPr id="21" name="Picture 20">
            <a:extLst>
              <a:ext uri="{FF2B5EF4-FFF2-40B4-BE49-F238E27FC236}">
                <a16:creationId xmlns:a16="http://schemas.microsoft.com/office/drawing/2014/main" id="{8B90F794-2870-0631-DFDB-28E0464E71C2}"/>
              </a:ext>
            </a:extLst>
          </p:cNvPr>
          <p:cNvPicPr>
            <a:picLocks noChangeAspect="1"/>
          </p:cNvPicPr>
          <p:nvPr/>
        </p:nvPicPr>
        <p:blipFill>
          <a:blip r:embed="rId9"/>
          <a:stretch>
            <a:fillRect/>
          </a:stretch>
        </p:blipFill>
        <p:spPr>
          <a:xfrm>
            <a:off x="9337273" y="3703155"/>
            <a:ext cx="2586183" cy="2240474"/>
          </a:xfrm>
          <a:prstGeom prst="rect">
            <a:avLst/>
          </a:prstGeom>
        </p:spPr>
      </p:pic>
      <p:sp>
        <p:nvSpPr>
          <p:cNvPr id="23" name="TextBox 22">
            <a:extLst>
              <a:ext uri="{FF2B5EF4-FFF2-40B4-BE49-F238E27FC236}">
                <a16:creationId xmlns:a16="http://schemas.microsoft.com/office/drawing/2014/main" id="{0BB8BA4D-FA88-6317-34D9-AF18D8394FC4}"/>
              </a:ext>
            </a:extLst>
          </p:cNvPr>
          <p:cNvSpPr txBox="1"/>
          <p:nvPr/>
        </p:nvSpPr>
        <p:spPr>
          <a:xfrm>
            <a:off x="132532" y="1050963"/>
            <a:ext cx="4139453" cy="2031325"/>
          </a:xfrm>
          <a:prstGeom prst="rect">
            <a:avLst/>
          </a:prstGeom>
          <a:noFill/>
        </p:spPr>
        <p:txBody>
          <a:bodyPr wrap="square">
            <a:spAutoFit/>
          </a:bodyPr>
          <a:lstStyle/>
          <a:p>
            <a:r>
              <a:rPr lang="en-IN" dirty="0"/>
              <a:t>Query:</a:t>
            </a:r>
          </a:p>
          <a:p>
            <a:r>
              <a:rPr lang="en-IN" dirty="0"/>
              <a:t>select </a:t>
            </a:r>
            <a:r>
              <a:rPr lang="en-IN" dirty="0" err="1"/>
              <a:t>c.customername,count</a:t>
            </a:r>
            <a:r>
              <a:rPr lang="en-IN" dirty="0"/>
              <a:t>(</a:t>
            </a:r>
            <a:r>
              <a:rPr lang="en-IN" dirty="0" err="1"/>
              <a:t>o.orderID</a:t>
            </a:r>
            <a:r>
              <a:rPr lang="en-IN" dirty="0"/>
              <a:t>) as </a:t>
            </a:r>
            <a:r>
              <a:rPr lang="en-IN" dirty="0" err="1"/>
              <a:t>total_orders</a:t>
            </a:r>
            <a:r>
              <a:rPr lang="en-IN" dirty="0"/>
              <a:t> from orders o right join customers c on </a:t>
            </a:r>
            <a:r>
              <a:rPr lang="en-IN" dirty="0" err="1"/>
              <a:t>o.customerID</a:t>
            </a:r>
            <a:r>
              <a:rPr lang="en-IN" dirty="0"/>
              <a:t>=</a:t>
            </a:r>
            <a:r>
              <a:rPr lang="en-IN" dirty="0" err="1"/>
              <a:t>c.customerID</a:t>
            </a:r>
            <a:r>
              <a:rPr lang="en-IN" dirty="0"/>
              <a:t> group by </a:t>
            </a:r>
            <a:r>
              <a:rPr lang="en-IN" dirty="0" err="1"/>
              <a:t>c.customername</a:t>
            </a:r>
            <a:r>
              <a:rPr lang="en-IN" dirty="0"/>
              <a:t> order by </a:t>
            </a:r>
            <a:r>
              <a:rPr lang="en-IN" dirty="0" err="1"/>
              <a:t>total_orders</a:t>
            </a:r>
            <a:r>
              <a:rPr lang="en-IN" dirty="0"/>
              <a:t> </a:t>
            </a:r>
            <a:r>
              <a:rPr lang="en-IN" dirty="0" err="1"/>
              <a:t>desc</a:t>
            </a:r>
            <a:r>
              <a:rPr lang="en-IN" dirty="0"/>
              <a:t> ;</a:t>
            </a:r>
          </a:p>
        </p:txBody>
      </p:sp>
      <p:sp>
        <p:nvSpPr>
          <p:cNvPr id="25" name="TextBox 24">
            <a:extLst>
              <a:ext uri="{FF2B5EF4-FFF2-40B4-BE49-F238E27FC236}">
                <a16:creationId xmlns:a16="http://schemas.microsoft.com/office/drawing/2014/main" id="{A151119F-9528-B3E9-2A6C-7EAB983973B5}"/>
              </a:ext>
            </a:extLst>
          </p:cNvPr>
          <p:cNvSpPr txBox="1"/>
          <p:nvPr/>
        </p:nvSpPr>
        <p:spPr>
          <a:xfrm>
            <a:off x="8191500" y="574784"/>
            <a:ext cx="1929652"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104765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90567E-CCAD-0E1B-2B0F-0A34E13027BD}"/>
              </a:ext>
            </a:extLst>
          </p:cNvPr>
          <p:cNvSpPr txBox="1"/>
          <p:nvPr/>
        </p:nvSpPr>
        <p:spPr>
          <a:xfrm>
            <a:off x="430306" y="220118"/>
            <a:ext cx="6096000" cy="67191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6.</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top 5 products with the highest total sales revenue.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B9AA85E-C519-A497-B7A3-C439011F1EEB}"/>
              </a:ext>
            </a:extLst>
          </p:cNvPr>
          <p:cNvSpPr txBox="1"/>
          <p:nvPr/>
        </p:nvSpPr>
        <p:spPr>
          <a:xfrm>
            <a:off x="358590" y="856601"/>
            <a:ext cx="6096000" cy="1477328"/>
          </a:xfrm>
          <a:prstGeom prst="rect">
            <a:avLst/>
          </a:prstGeom>
          <a:noFill/>
        </p:spPr>
        <p:txBody>
          <a:bodyPr wrap="square">
            <a:spAutoFit/>
          </a:bodyPr>
          <a:lstStyle/>
          <a:p>
            <a:r>
              <a:rPr lang="en-IN" dirty="0"/>
              <a:t>Query:</a:t>
            </a:r>
          </a:p>
          <a:p>
            <a:r>
              <a:rPr lang="en-IN" dirty="0"/>
              <a:t>select </a:t>
            </a:r>
            <a:r>
              <a:rPr lang="en-IN" dirty="0" err="1"/>
              <a:t>p.productname,sum</a:t>
            </a:r>
            <a:r>
              <a:rPr lang="en-IN" dirty="0"/>
              <a:t>(</a:t>
            </a:r>
            <a:r>
              <a:rPr lang="en-IN" dirty="0" err="1"/>
              <a:t>od.quantity</a:t>
            </a:r>
            <a:r>
              <a:rPr lang="en-IN" dirty="0"/>
              <a:t>* </a:t>
            </a:r>
            <a:r>
              <a:rPr lang="en-IN" dirty="0" err="1"/>
              <a:t>p.price</a:t>
            </a:r>
            <a:r>
              <a:rPr lang="en-IN" dirty="0"/>
              <a:t>) as </a:t>
            </a:r>
            <a:r>
              <a:rPr lang="en-IN" dirty="0" err="1"/>
              <a:t>total_revenue</a:t>
            </a:r>
            <a:r>
              <a:rPr lang="en-IN" dirty="0"/>
              <a:t> from products p inner join </a:t>
            </a:r>
            <a:r>
              <a:rPr lang="en-IN" dirty="0" err="1"/>
              <a:t>order_details</a:t>
            </a:r>
            <a:r>
              <a:rPr lang="en-IN" dirty="0"/>
              <a:t> </a:t>
            </a:r>
            <a:r>
              <a:rPr lang="en-IN" dirty="0" err="1"/>
              <a:t>odon</a:t>
            </a:r>
            <a:r>
              <a:rPr lang="en-IN" dirty="0"/>
              <a:t> </a:t>
            </a:r>
            <a:r>
              <a:rPr lang="en-IN" dirty="0" err="1"/>
              <a:t>p.productID</a:t>
            </a:r>
            <a:r>
              <a:rPr lang="en-IN" dirty="0"/>
              <a:t>=</a:t>
            </a:r>
            <a:r>
              <a:rPr lang="en-IN" dirty="0" err="1"/>
              <a:t>od.productID</a:t>
            </a:r>
            <a:r>
              <a:rPr lang="en-IN" dirty="0"/>
              <a:t> group by </a:t>
            </a:r>
            <a:r>
              <a:rPr lang="en-IN" dirty="0" err="1"/>
              <a:t>p.productname</a:t>
            </a:r>
            <a:r>
              <a:rPr lang="en-IN" dirty="0"/>
              <a:t> order by </a:t>
            </a:r>
            <a:r>
              <a:rPr lang="en-IN" dirty="0" err="1"/>
              <a:t>total_revenue</a:t>
            </a:r>
            <a:r>
              <a:rPr lang="en-IN" dirty="0"/>
              <a:t> </a:t>
            </a:r>
            <a:r>
              <a:rPr lang="en-IN" dirty="0" err="1"/>
              <a:t>desc</a:t>
            </a:r>
            <a:r>
              <a:rPr lang="en-IN" dirty="0"/>
              <a:t> limit 5;</a:t>
            </a:r>
          </a:p>
        </p:txBody>
      </p:sp>
      <p:pic>
        <p:nvPicPr>
          <p:cNvPr id="11" name="Picture 10">
            <a:extLst>
              <a:ext uri="{FF2B5EF4-FFF2-40B4-BE49-F238E27FC236}">
                <a16:creationId xmlns:a16="http://schemas.microsoft.com/office/drawing/2014/main" id="{BE24EE35-EE78-CFEF-DDE2-5878DC740074}"/>
              </a:ext>
            </a:extLst>
          </p:cNvPr>
          <p:cNvPicPr>
            <a:picLocks noChangeAspect="1"/>
          </p:cNvPicPr>
          <p:nvPr/>
        </p:nvPicPr>
        <p:blipFill>
          <a:blip r:embed="rId2"/>
          <a:stretch>
            <a:fillRect/>
          </a:stretch>
        </p:blipFill>
        <p:spPr>
          <a:xfrm>
            <a:off x="8182412" y="980460"/>
            <a:ext cx="3399987" cy="1547587"/>
          </a:xfrm>
          <a:prstGeom prst="rect">
            <a:avLst/>
          </a:prstGeom>
        </p:spPr>
      </p:pic>
      <p:sp>
        <p:nvSpPr>
          <p:cNvPr id="13" name="TextBox 12">
            <a:extLst>
              <a:ext uri="{FF2B5EF4-FFF2-40B4-BE49-F238E27FC236}">
                <a16:creationId xmlns:a16="http://schemas.microsoft.com/office/drawing/2014/main" id="{801BBB9C-AD81-729A-FBB0-2265994AA19B}"/>
              </a:ext>
            </a:extLst>
          </p:cNvPr>
          <p:cNvSpPr txBox="1"/>
          <p:nvPr/>
        </p:nvSpPr>
        <p:spPr>
          <a:xfrm>
            <a:off x="8182412" y="407894"/>
            <a:ext cx="2205318" cy="369332"/>
          </a:xfrm>
          <a:prstGeom prst="rect">
            <a:avLst/>
          </a:prstGeom>
          <a:noFill/>
        </p:spPr>
        <p:txBody>
          <a:bodyPr wrap="square">
            <a:spAutoFit/>
          </a:bodyPr>
          <a:lstStyle/>
          <a:p>
            <a:r>
              <a:rPr lang="en-IN" b="1" dirty="0"/>
              <a:t>Output:</a:t>
            </a:r>
          </a:p>
        </p:txBody>
      </p:sp>
      <p:sp>
        <p:nvSpPr>
          <p:cNvPr id="15" name="TextBox 14">
            <a:extLst>
              <a:ext uri="{FF2B5EF4-FFF2-40B4-BE49-F238E27FC236}">
                <a16:creationId xmlns:a16="http://schemas.microsoft.com/office/drawing/2014/main" id="{455E6991-B8BF-4169-6DF9-9381AD1327DF}"/>
              </a:ext>
            </a:extLst>
          </p:cNvPr>
          <p:cNvSpPr txBox="1"/>
          <p:nvPr/>
        </p:nvSpPr>
        <p:spPr>
          <a:xfrm>
            <a:off x="358590" y="3317161"/>
            <a:ext cx="7028328" cy="671915"/>
          </a:xfrm>
          <a:prstGeom prst="rect">
            <a:avLst/>
          </a:prstGeom>
          <a:noFill/>
        </p:spPr>
        <p:txBody>
          <a:bodyPr wrap="square">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Calibri" panose="020F0502020204030204" pitchFamily="34" charset="0"/>
              </a:rPr>
              <a:t> 7.Display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5 names of employees who have managed the  most           orders.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1E5BAE0D-899A-5F5D-A7BB-76125D18F770}"/>
              </a:ext>
            </a:extLst>
          </p:cNvPr>
          <p:cNvSpPr txBox="1"/>
          <p:nvPr/>
        </p:nvSpPr>
        <p:spPr>
          <a:xfrm>
            <a:off x="510988" y="4158892"/>
            <a:ext cx="6096000" cy="1477328"/>
          </a:xfrm>
          <a:prstGeom prst="rect">
            <a:avLst/>
          </a:prstGeom>
          <a:noFill/>
        </p:spPr>
        <p:txBody>
          <a:bodyPr wrap="square">
            <a:spAutoFit/>
          </a:bodyPr>
          <a:lstStyle/>
          <a:p>
            <a:r>
              <a:rPr lang="en-IN" dirty="0"/>
              <a:t>Query:</a:t>
            </a:r>
          </a:p>
          <a:p>
            <a:r>
              <a:rPr lang="en-IN" dirty="0"/>
              <a:t>select </a:t>
            </a:r>
            <a:r>
              <a:rPr lang="en-IN" dirty="0" err="1"/>
              <a:t>e.employeeID,e.firstname,e.lastname,count</a:t>
            </a:r>
            <a:r>
              <a:rPr lang="en-IN" dirty="0"/>
              <a:t>(</a:t>
            </a:r>
            <a:r>
              <a:rPr lang="en-IN" dirty="0" err="1"/>
              <a:t>o.orderID</a:t>
            </a:r>
            <a:r>
              <a:rPr lang="en-IN" dirty="0"/>
              <a:t>) as </a:t>
            </a:r>
            <a:r>
              <a:rPr lang="en-IN" dirty="0" err="1"/>
              <a:t>most_orders</a:t>
            </a:r>
            <a:r>
              <a:rPr lang="en-IN" dirty="0"/>
              <a:t> from employees e right join orders o on </a:t>
            </a:r>
            <a:r>
              <a:rPr lang="en-IN" dirty="0" err="1"/>
              <a:t>e.employeeID</a:t>
            </a:r>
            <a:r>
              <a:rPr lang="en-IN" dirty="0"/>
              <a:t>=</a:t>
            </a:r>
            <a:r>
              <a:rPr lang="en-IN" dirty="0" err="1"/>
              <a:t>o.employeeID</a:t>
            </a:r>
            <a:r>
              <a:rPr lang="en-IN" dirty="0"/>
              <a:t> group by </a:t>
            </a:r>
            <a:r>
              <a:rPr lang="en-IN" dirty="0" err="1"/>
              <a:t>o.employeeID</a:t>
            </a:r>
            <a:r>
              <a:rPr lang="en-IN" dirty="0"/>
              <a:t> order by </a:t>
            </a:r>
            <a:r>
              <a:rPr lang="en-IN" dirty="0" err="1"/>
              <a:t>most_orders</a:t>
            </a:r>
            <a:r>
              <a:rPr lang="en-IN" dirty="0"/>
              <a:t> </a:t>
            </a:r>
            <a:r>
              <a:rPr lang="en-IN" dirty="0" err="1"/>
              <a:t>desc</a:t>
            </a:r>
            <a:r>
              <a:rPr lang="en-IN" dirty="0"/>
              <a:t> limit 5;</a:t>
            </a:r>
          </a:p>
        </p:txBody>
      </p:sp>
      <p:pic>
        <p:nvPicPr>
          <p:cNvPr id="19" name="Picture 18">
            <a:extLst>
              <a:ext uri="{FF2B5EF4-FFF2-40B4-BE49-F238E27FC236}">
                <a16:creationId xmlns:a16="http://schemas.microsoft.com/office/drawing/2014/main" id="{61F6FA3E-89D7-4696-E1F8-DC0904DE544C}"/>
              </a:ext>
            </a:extLst>
          </p:cNvPr>
          <p:cNvPicPr>
            <a:picLocks noChangeAspect="1"/>
          </p:cNvPicPr>
          <p:nvPr/>
        </p:nvPicPr>
        <p:blipFill>
          <a:blip r:embed="rId3"/>
          <a:stretch>
            <a:fillRect/>
          </a:stretch>
        </p:blipFill>
        <p:spPr>
          <a:xfrm>
            <a:off x="8182412" y="3428999"/>
            <a:ext cx="3246401" cy="1716741"/>
          </a:xfrm>
          <a:prstGeom prst="rect">
            <a:avLst/>
          </a:prstGeom>
        </p:spPr>
      </p:pic>
    </p:spTree>
    <p:extLst>
      <p:ext uri="{BB962C8B-B14F-4D97-AF65-F5344CB8AC3E}">
        <p14:creationId xmlns:p14="http://schemas.microsoft.com/office/powerpoint/2010/main" val="213963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78F34C-B150-1BCE-8019-8693BC660B95}"/>
              </a:ext>
            </a:extLst>
          </p:cNvPr>
          <p:cNvSpPr txBox="1"/>
          <p:nvPr/>
        </p:nvSpPr>
        <p:spPr>
          <a:xfrm>
            <a:off x="286871" y="202189"/>
            <a:ext cx="6096000" cy="375552"/>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8.</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average unit price of products in each category.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2F69D52-7C0C-8149-202D-C42095B858A5}"/>
              </a:ext>
            </a:extLst>
          </p:cNvPr>
          <p:cNvSpPr txBox="1"/>
          <p:nvPr/>
        </p:nvSpPr>
        <p:spPr>
          <a:xfrm>
            <a:off x="125358" y="563486"/>
            <a:ext cx="5718569" cy="1200329"/>
          </a:xfrm>
          <a:prstGeom prst="rect">
            <a:avLst/>
          </a:prstGeom>
          <a:noFill/>
        </p:spPr>
        <p:txBody>
          <a:bodyPr wrap="square">
            <a:spAutoFit/>
          </a:bodyPr>
          <a:lstStyle/>
          <a:p>
            <a:r>
              <a:rPr lang="en-IN" dirty="0"/>
              <a:t>Query:</a:t>
            </a:r>
          </a:p>
          <a:p>
            <a:r>
              <a:rPr lang="en-IN" dirty="0"/>
              <a:t>select </a:t>
            </a:r>
            <a:r>
              <a:rPr lang="en-IN" dirty="0" err="1"/>
              <a:t>c.categoryname,avg</a:t>
            </a:r>
            <a:r>
              <a:rPr lang="en-IN" dirty="0"/>
              <a:t>(</a:t>
            </a:r>
            <a:r>
              <a:rPr lang="en-IN" dirty="0" err="1"/>
              <a:t>p.price</a:t>
            </a:r>
            <a:r>
              <a:rPr lang="en-IN" dirty="0"/>
              <a:t>) from products p  join categories c on </a:t>
            </a:r>
            <a:r>
              <a:rPr lang="en-IN" dirty="0" err="1"/>
              <a:t>p.categoryID</a:t>
            </a:r>
            <a:r>
              <a:rPr lang="en-IN" dirty="0"/>
              <a:t>=</a:t>
            </a:r>
            <a:r>
              <a:rPr lang="en-IN" dirty="0" err="1"/>
              <a:t>c.categoryID</a:t>
            </a:r>
            <a:r>
              <a:rPr lang="en-IN" dirty="0"/>
              <a:t> group by </a:t>
            </a:r>
            <a:r>
              <a:rPr lang="en-IN" dirty="0" err="1"/>
              <a:t>c.categoryname</a:t>
            </a:r>
            <a:r>
              <a:rPr lang="en-IN" dirty="0"/>
              <a:t>;</a:t>
            </a:r>
          </a:p>
        </p:txBody>
      </p:sp>
      <p:pic>
        <p:nvPicPr>
          <p:cNvPr id="9" name="Picture 8">
            <a:extLst>
              <a:ext uri="{FF2B5EF4-FFF2-40B4-BE49-F238E27FC236}">
                <a16:creationId xmlns:a16="http://schemas.microsoft.com/office/drawing/2014/main" id="{43A6B25D-CB47-41B3-0C1E-95D06644449C}"/>
              </a:ext>
            </a:extLst>
          </p:cNvPr>
          <p:cNvPicPr>
            <a:picLocks noChangeAspect="1"/>
          </p:cNvPicPr>
          <p:nvPr/>
        </p:nvPicPr>
        <p:blipFill>
          <a:blip r:embed="rId2"/>
          <a:stretch>
            <a:fillRect/>
          </a:stretch>
        </p:blipFill>
        <p:spPr>
          <a:xfrm>
            <a:off x="8268389" y="599604"/>
            <a:ext cx="2469094" cy="1280153"/>
          </a:xfrm>
          <a:prstGeom prst="rect">
            <a:avLst/>
          </a:prstGeom>
        </p:spPr>
      </p:pic>
      <p:sp>
        <p:nvSpPr>
          <p:cNvPr id="11" name="TextBox 10">
            <a:extLst>
              <a:ext uri="{FF2B5EF4-FFF2-40B4-BE49-F238E27FC236}">
                <a16:creationId xmlns:a16="http://schemas.microsoft.com/office/drawing/2014/main" id="{4ECB7FA8-57BF-A8B6-1686-56F3190CA448}"/>
              </a:ext>
            </a:extLst>
          </p:cNvPr>
          <p:cNvSpPr txBox="1"/>
          <p:nvPr/>
        </p:nvSpPr>
        <p:spPr>
          <a:xfrm>
            <a:off x="8382000" y="79629"/>
            <a:ext cx="1532965" cy="369332"/>
          </a:xfrm>
          <a:prstGeom prst="rect">
            <a:avLst/>
          </a:prstGeom>
          <a:noFill/>
        </p:spPr>
        <p:txBody>
          <a:bodyPr wrap="square">
            <a:spAutoFit/>
          </a:bodyPr>
          <a:lstStyle/>
          <a:p>
            <a:r>
              <a:rPr lang="en-IN" b="1" dirty="0"/>
              <a:t>Output:</a:t>
            </a:r>
          </a:p>
        </p:txBody>
      </p:sp>
      <p:sp>
        <p:nvSpPr>
          <p:cNvPr id="13" name="TextBox 12">
            <a:extLst>
              <a:ext uri="{FF2B5EF4-FFF2-40B4-BE49-F238E27FC236}">
                <a16:creationId xmlns:a16="http://schemas.microsoft.com/office/drawing/2014/main" id="{38EBB02C-A4FA-CBD1-C148-9C81D69241D6}"/>
              </a:ext>
            </a:extLst>
          </p:cNvPr>
          <p:cNvSpPr txBox="1"/>
          <p:nvPr/>
        </p:nvSpPr>
        <p:spPr>
          <a:xfrm>
            <a:off x="189751" y="2150245"/>
            <a:ext cx="5718569" cy="671915"/>
          </a:xfrm>
          <a:prstGeom prst="rect">
            <a:avLst/>
          </a:prstGeom>
          <a:noFill/>
        </p:spPr>
        <p:txBody>
          <a:bodyPr wrap="square">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Calibri" panose="020F0502020204030204" pitchFamily="34" charset="0"/>
              </a:rPr>
              <a:t>9</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customers who have placed orders for products in more than one category.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31181D9D-4A28-1AB4-2C52-5AB07ED97FFB}"/>
              </a:ext>
            </a:extLst>
          </p:cNvPr>
          <p:cNvSpPr txBox="1"/>
          <p:nvPr/>
        </p:nvSpPr>
        <p:spPr>
          <a:xfrm>
            <a:off x="248027" y="3092039"/>
            <a:ext cx="5285306" cy="2308324"/>
          </a:xfrm>
          <a:prstGeom prst="rect">
            <a:avLst/>
          </a:prstGeom>
          <a:noFill/>
        </p:spPr>
        <p:txBody>
          <a:bodyPr wrap="square">
            <a:spAutoFit/>
          </a:bodyPr>
          <a:lstStyle/>
          <a:p>
            <a:r>
              <a:rPr lang="en-IN" dirty="0"/>
              <a:t>Query:</a:t>
            </a:r>
          </a:p>
          <a:p>
            <a:r>
              <a:rPr lang="en-IN" dirty="0"/>
              <a:t>select </a:t>
            </a:r>
            <a:r>
              <a:rPr lang="en-IN" dirty="0" err="1"/>
              <a:t>c.customername</a:t>
            </a:r>
            <a:r>
              <a:rPr lang="en-IN" dirty="0"/>
              <a:t> from customers c join orders o on </a:t>
            </a:r>
            <a:r>
              <a:rPr lang="en-IN" dirty="0" err="1"/>
              <a:t>c.customerID</a:t>
            </a:r>
            <a:r>
              <a:rPr lang="en-IN" dirty="0"/>
              <a:t>=</a:t>
            </a:r>
            <a:r>
              <a:rPr lang="en-IN" dirty="0" err="1"/>
              <a:t>o.customeriD</a:t>
            </a:r>
            <a:r>
              <a:rPr lang="en-IN" dirty="0"/>
              <a:t> </a:t>
            </a:r>
            <a:r>
              <a:rPr lang="en-IN" dirty="0" err="1"/>
              <a:t>joinorder_details</a:t>
            </a:r>
            <a:r>
              <a:rPr lang="en-IN" dirty="0"/>
              <a:t> od on </a:t>
            </a:r>
            <a:r>
              <a:rPr lang="en-IN" dirty="0" err="1"/>
              <a:t>o.orderID</a:t>
            </a:r>
            <a:r>
              <a:rPr lang="en-IN" dirty="0"/>
              <a:t>=</a:t>
            </a:r>
            <a:r>
              <a:rPr lang="en-IN" dirty="0" err="1"/>
              <a:t>od.orderID</a:t>
            </a:r>
            <a:r>
              <a:rPr lang="en-IN" dirty="0"/>
              <a:t> join products p on </a:t>
            </a:r>
            <a:r>
              <a:rPr lang="en-IN" dirty="0" err="1"/>
              <a:t>od.productID</a:t>
            </a:r>
            <a:r>
              <a:rPr lang="en-IN" dirty="0"/>
              <a:t>=</a:t>
            </a:r>
            <a:r>
              <a:rPr lang="en-IN" dirty="0" err="1"/>
              <a:t>p.productID</a:t>
            </a:r>
            <a:r>
              <a:rPr lang="en-IN" dirty="0"/>
              <a:t> </a:t>
            </a:r>
            <a:r>
              <a:rPr lang="en-IN" dirty="0" err="1"/>
              <a:t>joincategories</a:t>
            </a:r>
            <a:r>
              <a:rPr lang="en-IN" dirty="0"/>
              <a:t> cat on </a:t>
            </a:r>
            <a:r>
              <a:rPr lang="en-IN" dirty="0" err="1"/>
              <a:t>p.categoryID</a:t>
            </a:r>
            <a:r>
              <a:rPr lang="en-IN" dirty="0"/>
              <a:t>=</a:t>
            </a:r>
            <a:r>
              <a:rPr lang="en-IN" dirty="0" err="1"/>
              <a:t>cat.categoryID</a:t>
            </a:r>
            <a:r>
              <a:rPr lang="en-IN" dirty="0"/>
              <a:t> group by </a:t>
            </a:r>
            <a:r>
              <a:rPr lang="en-IN" dirty="0" err="1"/>
              <a:t>c.customername</a:t>
            </a:r>
            <a:r>
              <a:rPr lang="en-IN" dirty="0"/>
              <a:t> having count(distinct </a:t>
            </a:r>
            <a:r>
              <a:rPr lang="en-IN" dirty="0" err="1"/>
              <a:t>cat.categoryname</a:t>
            </a:r>
            <a:r>
              <a:rPr lang="en-IN" dirty="0"/>
              <a:t>)&gt;1;</a:t>
            </a:r>
          </a:p>
        </p:txBody>
      </p:sp>
      <p:pic>
        <p:nvPicPr>
          <p:cNvPr id="17" name="Picture 16">
            <a:extLst>
              <a:ext uri="{FF2B5EF4-FFF2-40B4-BE49-F238E27FC236}">
                <a16:creationId xmlns:a16="http://schemas.microsoft.com/office/drawing/2014/main" id="{232BA907-CEBA-508E-3822-2505A8C4ABCE}"/>
              </a:ext>
            </a:extLst>
          </p:cNvPr>
          <p:cNvPicPr>
            <a:picLocks noChangeAspect="1"/>
          </p:cNvPicPr>
          <p:nvPr/>
        </p:nvPicPr>
        <p:blipFill>
          <a:blip r:embed="rId3"/>
          <a:stretch>
            <a:fillRect/>
          </a:stretch>
        </p:blipFill>
        <p:spPr>
          <a:xfrm>
            <a:off x="6124756" y="2182135"/>
            <a:ext cx="2149026" cy="1912786"/>
          </a:xfrm>
          <a:prstGeom prst="rect">
            <a:avLst/>
          </a:prstGeom>
        </p:spPr>
      </p:pic>
      <p:pic>
        <p:nvPicPr>
          <p:cNvPr id="19" name="Picture 18">
            <a:extLst>
              <a:ext uri="{FF2B5EF4-FFF2-40B4-BE49-F238E27FC236}">
                <a16:creationId xmlns:a16="http://schemas.microsoft.com/office/drawing/2014/main" id="{14FFE347-FCFF-5B43-8899-AC614935890C}"/>
              </a:ext>
            </a:extLst>
          </p:cNvPr>
          <p:cNvPicPr>
            <a:picLocks noChangeAspect="1"/>
          </p:cNvPicPr>
          <p:nvPr/>
        </p:nvPicPr>
        <p:blipFill>
          <a:blip r:embed="rId4"/>
          <a:stretch>
            <a:fillRect/>
          </a:stretch>
        </p:blipFill>
        <p:spPr>
          <a:xfrm>
            <a:off x="8382000" y="2105164"/>
            <a:ext cx="1950889" cy="2018193"/>
          </a:xfrm>
          <a:prstGeom prst="rect">
            <a:avLst/>
          </a:prstGeom>
        </p:spPr>
      </p:pic>
      <p:pic>
        <p:nvPicPr>
          <p:cNvPr id="21" name="Picture 20">
            <a:extLst>
              <a:ext uri="{FF2B5EF4-FFF2-40B4-BE49-F238E27FC236}">
                <a16:creationId xmlns:a16="http://schemas.microsoft.com/office/drawing/2014/main" id="{E08AAC03-9040-8B09-1092-51ED85AA8BAC}"/>
              </a:ext>
            </a:extLst>
          </p:cNvPr>
          <p:cNvPicPr>
            <a:picLocks noChangeAspect="1"/>
          </p:cNvPicPr>
          <p:nvPr/>
        </p:nvPicPr>
        <p:blipFill>
          <a:blip r:embed="rId5"/>
          <a:stretch>
            <a:fillRect/>
          </a:stretch>
        </p:blipFill>
        <p:spPr>
          <a:xfrm>
            <a:off x="10549325" y="2105164"/>
            <a:ext cx="1642675" cy="1973751"/>
          </a:xfrm>
          <a:prstGeom prst="rect">
            <a:avLst/>
          </a:prstGeom>
        </p:spPr>
      </p:pic>
      <p:pic>
        <p:nvPicPr>
          <p:cNvPr id="23" name="Picture 22">
            <a:extLst>
              <a:ext uri="{FF2B5EF4-FFF2-40B4-BE49-F238E27FC236}">
                <a16:creationId xmlns:a16="http://schemas.microsoft.com/office/drawing/2014/main" id="{BFAB43EC-4673-0329-08CB-8ABF8A4A45E9}"/>
              </a:ext>
            </a:extLst>
          </p:cNvPr>
          <p:cNvPicPr>
            <a:picLocks noChangeAspect="1"/>
          </p:cNvPicPr>
          <p:nvPr/>
        </p:nvPicPr>
        <p:blipFill>
          <a:blip r:embed="rId6"/>
          <a:stretch>
            <a:fillRect/>
          </a:stretch>
        </p:blipFill>
        <p:spPr>
          <a:xfrm>
            <a:off x="5681036" y="4481351"/>
            <a:ext cx="1783235" cy="1912786"/>
          </a:xfrm>
          <a:prstGeom prst="rect">
            <a:avLst/>
          </a:prstGeom>
        </p:spPr>
      </p:pic>
      <p:pic>
        <p:nvPicPr>
          <p:cNvPr id="25" name="Picture 24">
            <a:extLst>
              <a:ext uri="{FF2B5EF4-FFF2-40B4-BE49-F238E27FC236}">
                <a16:creationId xmlns:a16="http://schemas.microsoft.com/office/drawing/2014/main" id="{4DA9BBC9-7CB3-9DC7-0EC1-E22BD04189B8}"/>
              </a:ext>
            </a:extLst>
          </p:cNvPr>
          <p:cNvPicPr>
            <a:picLocks noChangeAspect="1"/>
          </p:cNvPicPr>
          <p:nvPr/>
        </p:nvPicPr>
        <p:blipFill>
          <a:blip r:embed="rId7"/>
          <a:stretch>
            <a:fillRect/>
          </a:stretch>
        </p:blipFill>
        <p:spPr>
          <a:xfrm>
            <a:off x="7643495" y="4458666"/>
            <a:ext cx="1859441" cy="2141406"/>
          </a:xfrm>
          <a:prstGeom prst="rect">
            <a:avLst/>
          </a:prstGeom>
        </p:spPr>
      </p:pic>
      <p:pic>
        <p:nvPicPr>
          <p:cNvPr id="27" name="Picture 26">
            <a:extLst>
              <a:ext uri="{FF2B5EF4-FFF2-40B4-BE49-F238E27FC236}">
                <a16:creationId xmlns:a16="http://schemas.microsoft.com/office/drawing/2014/main" id="{5A828CE3-6B6D-F6D7-CBEE-E6322073E588}"/>
              </a:ext>
            </a:extLst>
          </p:cNvPr>
          <p:cNvPicPr>
            <a:picLocks noChangeAspect="1"/>
          </p:cNvPicPr>
          <p:nvPr/>
        </p:nvPicPr>
        <p:blipFill>
          <a:blip r:embed="rId8"/>
          <a:stretch>
            <a:fillRect/>
          </a:stretch>
        </p:blipFill>
        <p:spPr>
          <a:xfrm>
            <a:off x="9914965" y="4439851"/>
            <a:ext cx="1813717" cy="2160222"/>
          </a:xfrm>
          <a:prstGeom prst="rect">
            <a:avLst/>
          </a:prstGeom>
        </p:spPr>
      </p:pic>
      <p:sp>
        <p:nvSpPr>
          <p:cNvPr id="29" name="TextBox 28">
            <a:extLst>
              <a:ext uri="{FF2B5EF4-FFF2-40B4-BE49-F238E27FC236}">
                <a16:creationId xmlns:a16="http://schemas.microsoft.com/office/drawing/2014/main" id="{BB65F5C5-7257-A3BA-132C-C84DE3F4367B}"/>
              </a:ext>
            </a:extLst>
          </p:cNvPr>
          <p:cNvSpPr txBox="1"/>
          <p:nvPr/>
        </p:nvSpPr>
        <p:spPr>
          <a:xfrm>
            <a:off x="6348075" y="1695091"/>
            <a:ext cx="1208064"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21657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49E9CC-6A17-C822-CEC4-A50F67F33614}"/>
              </a:ext>
            </a:extLst>
          </p:cNvPr>
          <p:cNvSpPr txBox="1"/>
          <p:nvPr/>
        </p:nvSpPr>
        <p:spPr>
          <a:xfrm>
            <a:off x="242047" y="161584"/>
            <a:ext cx="6096000" cy="67191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10.Identify the customers who have placed orders for products in every category.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C0A8417-0A98-193A-6BC7-EF74E6CB7288}"/>
              </a:ext>
            </a:extLst>
          </p:cNvPr>
          <p:cNvPicPr>
            <a:picLocks noChangeAspect="1"/>
          </p:cNvPicPr>
          <p:nvPr/>
        </p:nvPicPr>
        <p:blipFill>
          <a:blip r:embed="rId2"/>
          <a:stretch>
            <a:fillRect/>
          </a:stretch>
        </p:blipFill>
        <p:spPr>
          <a:xfrm>
            <a:off x="6856551" y="963945"/>
            <a:ext cx="2423370" cy="2377646"/>
          </a:xfrm>
          <a:prstGeom prst="rect">
            <a:avLst/>
          </a:prstGeom>
        </p:spPr>
      </p:pic>
      <p:pic>
        <p:nvPicPr>
          <p:cNvPr id="9" name="Picture 8">
            <a:extLst>
              <a:ext uri="{FF2B5EF4-FFF2-40B4-BE49-F238E27FC236}">
                <a16:creationId xmlns:a16="http://schemas.microsoft.com/office/drawing/2014/main" id="{3A66CB09-9AF0-3BAC-3CC5-F81CBFD92EE3}"/>
              </a:ext>
            </a:extLst>
          </p:cNvPr>
          <p:cNvPicPr>
            <a:picLocks noChangeAspect="1"/>
          </p:cNvPicPr>
          <p:nvPr/>
        </p:nvPicPr>
        <p:blipFill>
          <a:blip r:embed="rId3"/>
          <a:stretch>
            <a:fillRect/>
          </a:stretch>
        </p:blipFill>
        <p:spPr>
          <a:xfrm>
            <a:off x="9609393" y="963945"/>
            <a:ext cx="2278577" cy="2415749"/>
          </a:xfrm>
          <a:prstGeom prst="rect">
            <a:avLst/>
          </a:prstGeom>
        </p:spPr>
      </p:pic>
      <p:sp>
        <p:nvSpPr>
          <p:cNvPr id="11" name="TextBox 10">
            <a:extLst>
              <a:ext uri="{FF2B5EF4-FFF2-40B4-BE49-F238E27FC236}">
                <a16:creationId xmlns:a16="http://schemas.microsoft.com/office/drawing/2014/main" id="{1905894B-0AB9-8E13-2C61-6B226055BEB0}"/>
              </a:ext>
            </a:extLst>
          </p:cNvPr>
          <p:cNvSpPr txBox="1"/>
          <p:nvPr/>
        </p:nvSpPr>
        <p:spPr>
          <a:xfrm>
            <a:off x="7306235" y="250122"/>
            <a:ext cx="1013012" cy="369332"/>
          </a:xfrm>
          <a:prstGeom prst="rect">
            <a:avLst/>
          </a:prstGeom>
          <a:noFill/>
        </p:spPr>
        <p:txBody>
          <a:bodyPr wrap="square">
            <a:spAutoFit/>
          </a:bodyPr>
          <a:lstStyle/>
          <a:p>
            <a:r>
              <a:rPr lang="en-IN" b="1" dirty="0"/>
              <a:t>Output:</a:t>
            </a:r>
          </a:p>
        </p:txBody>
      </p:sp>
      <p:sp>
        <p:nvSpPr>
          <p:cNvPr id="13" name="TextBox 12">
            <a:extLst>
              <a:ext uri="{FF2B5EF4-FFF2-40B4-BE49-F238E27FC236}">
                <a16:creationId xmlns:a16="http://schemas.microsoft.com/office/drawing/2014/main" id="{94D663E1-11C4-F297-4DE2-286224451D3F}"/>
              </a:ext>
            </a:extLst>
          </p:cNvPr>
          <p:cNvSpPr txBox="1"/>
          <p:nvPr/>
        </p:nvSpPr>
        <p:spPr>
          <a:xfrm>
            <a:off x="242047" y="1017657"/>
            <a:ext cx="6096000" cy="2585323"/>
          </a:xfrm>
          <a:prstGeom prst="rect">
            <a:avLst/>
          </a:prstGeom>
          <a:noFill/>
        </p:spPr>
        <p:txBody>
          <a:bodyPr wrap="square">
            <a:spAutoFit/>
          </a:bodyPr>
          <a:lstStyle/>
          <a:p>
            <a:r>
              <a:rPr lang="en-IN" dirty="0"/>
              <a:t>Query:</a:t>
            </a:r>
          </a:p>
          <a:p>
            <a:r>
              <a:rPr lang="en-IN" dirty="0"/>
              <a:t>SELECT </a:t>
            </a:r>
            <a:r>
              <a:rPr lang="en-IN" dirty="0" err="1"/>
              <a:t>c.customernameFROM</a:t>
            </a:r>
            <a:r>
              <a:rPr lang="en-IN" dirty="0"/>
              <a:t> customers </a:t>
            </a:r>
            <a:r>
              <a:rPr lang="en-IN" dirty="0" err="1"/>
              <a:t>cWHERE</a:t>
            </a:r>
            <a:r>
              <a:rPr lang="en-IN" dirty="0"/>
              <a:t> </a:t>
            </a:r>
            <a:r>
              <a:rPr lang="en-IN" dirty="0" err="1"/>
              <a:t>c.customerID</a:t>
            </a:r>
            <a:r>
              <a:rPr lang="en-IN" dirty="0"/>
              <a:t> NOT IN (    SELECT DISTINCT </a:t>
            </a:r>
            <a:r>
              <a:rPr lang="en-IN" dirty="0" err="1"/>
              <a:t>o.customerID</a:t>
            </a:r>
            <a:r>
              <a:rPr lang="en-IN" dirty="0"/>
              <a:t>    FROM orders o    JOIN </a:t>
            </a:r>
            <a:r>
              <a:rPr lang="en-IN" dirty="0" err="1"/>
              <a:t>order_details</a:t>
            </a:r>
            <a:r>
              <a:rPr lang="en-IN" dirty="0"/>
              <a:t> od ON </a:t>
            </a:r>
            <a:r>
              <a:rPr lang="en-IN" dirty="0" err="1"/>
              <a:t>o.orderID</a:t>
            </a:r>
            <a:r>
              <a:rPr lang="en-IN" dirty="0"/>
              <a:t> = </a:t>
            </a:r>
            <a:r>
              <a:rPr lang="en-IN" dirty="0" err="1"/>
              <a:t>od.orderID</a:t>
            </a:r>
            <a:r>
              <a:rPr lang="en-IN" dirty="0"/>
              <a:t>    JOIN products p ON </a:t>
            </a:r>
            <a:r>
              <a:rPr lang="en-IN" dirty="0" err="1"/>
              <a:t>od.productID</a:t>
            </a:r>
            <a:r>
              <a:rPr lang="en-IN" dirty="0"/>
              <a:t> = </a:t>
            </a:r>
            <a:r>
              <a:rPr lang="en-IN" dirty="0" err="1"/>
              <a:t>p.productID</a:t>
            </a:r>
            <a:r>
              <a:rPr lang="en-IN" dirty="0"/>
              <a:t>    JOIN categories cat ON </a:t>
            </a:r>
            <a:r>
              <a:rPr lang="en-IN" dirty="0" err="1"/>
              <a:t>p.categoryID</a:t>
            </a:r>
            <a:r>
              <a:rPr lang="en-IN" dirty="0"/>
              <a:t> = </a:t>
            </a:r>
            <a:r>
              <a:rPr lang="en-IN" dirty="0" err="1"/>
              <a:t>cat.categoryID</a:t>
            </a:r>
            <a:r>
              <a:rPr lang="en-IN" dirty="0"/>
              <a:t>    GROUP BY </a:t>
            </a:r>
            <a:r>
              <a:rPr lang="en-IN" dirty="0" err="1"/>
              <a:t>o.customerID</a:t>
            </a:r>
            <a:r>
              <a:rPr lang="en-IN" dirty="0"/>
              <a:t>    HAVING COUNT(DISTINCT </a:t>
            </a:r>
            <a:r>
              <a:rPr lang="en-IN" dirty="0" err="1"/>
              <a:t>cat.categoryID</a:t>
            </a:r>
            <a:r>
              <a:rPr lang="en-IN" dirty="0"/>
              <a:t>) &lt; (SELECT COUNT(*) FROM categories));</a:t>
            </a:r>
          </a:p>
        </p:txBody>
      </p:sp>
      <p:sp>
        <p:nvSpPr>
          <p:cNvPr id="15" name="TextBox 14">
            <a:extLst>
              <a:ext uri="{FF2B5EF4-FFF2-40B4-BE49-F238E27FC236}">
                <a16:creationId xmlns:a16="http://schemas.microsoft.com/office/drawing/2014/main" id="{47F2E8A1-6F4A-5255-94E6-CBF000FDC757}"/>
              </a:ext>
            </a:extLst>
          </p:cNvPr>
          <p:cNvSpPr txBox="1"/>
          <p:nvPr/>
        </p:nvSpPr>
        <p:spPr>
          <a:xfrm>
            <a:off x="304800" y="4082753"/>
            <a:ext cx="6096000" cy="67191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11.</a:t>
            </a: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total sales revenue for each month in the dataset and display it over time.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02B82CB8-6D3F-0AF1-3D50-0E649DC5A0FA}"/>
              </a:ext>
            </a:extLst>
          </p:cNvPr>
          <p:cNvPicPr>
            <a:picLocks noChangeAspect="1"/>
          </p:cNvPicPr>
          <p:nvPr/>
        </p:nvPicPr>
        <p:blipFill>
          <a:blip r:embed="rId4"/>
          <a:stretch>
            <a:fillRect/>
          </a:stretch>
        </p:blipFill>
        <p:spPr>
          <a:xfrm>
            <a:off x="8319247" y="4702948"/>
            <a:ext cx="2976282" cy="1904930"/>
          </a:xfrm>
          <a:prstGeom prst="rect">
            <a:avLst/>
          </a:prstGeom>
        </p:spPr>
      </p:pic>
      <p:sp>
        <p:nvSpPr>
          <p:cNvPr id="19" name="TextBox 18">
            <a:extLst>
              <a:ext uri="{FF2B5EF4-FFF2-40B4-BE49-F238E27FC236}">
                <a16:creationId xmlns:a16="http://schemas.microsoft.com/office/drawing/2014/main" id="{420D7A8B-7A0F-A896-A736-1FB69D5A1419}"/>
              </a:ext>
            </a:extLst>
          </p:cNvPr>
          <p:cNvSpPr txBox="1"/>
          <p:nvPr/>
        </p:nvSpPr>
        <p:spPr>
          <a:xfrm>
            <a:off x="304800" y="4827855"/>
            <a:ext cx="6096000" cy="1754326"/>
          </a:xfrm>
          <a:prstGeom prst="rect">
            <a:avLst/>
          </a:prstGeom>
          <a:noFill/>
        </p:spPr>
        <p:txBody>
          <a:bodyPr wrap="square">
            <a:spAutoFit/>
          </a:bodyPr>
          <a:lstStyle/>
          <a:p>
            <a:r>
              <a:rPr lang="en-IN" dirty="0"/>
              <a:t>Query:</a:t>
            </a:r>
          </a:p>
          <a:p>
            <a:r>
              <a:rPr lang="en-IN" dirty="0"/>
              <a:t>SELECT    DATE_FORMAT(</a:t>
            </a:r>
            <a:r>
              <a:rPr lang="en-IN" dirty="0" err="1"/>
              <a:t>orderdate</a:t>
            </a:r>
            <a:r>
              <a:rPr lang="en-IN" dirty="0"/>
              <a:t>, '%Y-%m') AS month,    SUM(</a:t>
            </a:r>
            <a:r>
              <a:rPr lang="en-IN" dirty="0" err="1"/>
              <a:t>od.quantity</a:t>
            </a:r>
            <a:r>
              <a:rPr lang="en-IN" dirty="0"/>
              <a:t> * </a:t>
            </a:r>
            <a:r>
              <a:rPr lang="en-IN" dirty="0" err="1"/>
              <a:t>p.price</a:t>
            </a:r>
            <a:r>
              <a:rPr lang="en-IN" dirty="0"/>
              <a:t>) AS </a:t>
            </a:r>
            <a:r>
              <a:rPr lang="en-IN" dirty="0" err="1"/>
              <a:t>total_sales_revenueFROM</a:t>
            </a:r>
            <a:r>
              <a:rPr lang="en-IN" dirty="0"/>
              <a:t>    orders </a:t>
            </a:r>
            <a:r>
              <a:rPr lang="en-IN" dirty="0" err="1"/>
              <a:t>oJOIN</a:t>
            </a:r>
            <a:r>
              <a:rPr lang="en-IN" dirty="0"/>
              <a:t>    </a:t>
            </a:r>
            <a:r>
              <a:rPr lang="en-IN" dirty="0" err="1"/>
              <a:t>order_details</a:t>
            </a:r>
            <a:r>
              <a:rPr lang="en-IN" dirty="0"/>
              <a:t> od ON </a:t>
            </a:r>
            <a:r>
              <a:rPr lang="en-IN" dirty="0" err="1"/>
              <a:t>o.orderID</a:t>
            </a:r>
            <a:r>
              <a:rPr lang="en-IN" dirty="0"/>
              <a:t> = </a:t>
            </a:r>
            <a:r>
              <a:rPr lang="en-IN" dirty="0" err="1"/>
              <a:t>od.orderIDJOIN</a:t>
            </a:r>
            <a:r>
              <a:rPr lang="en-IN" dirty="0"/>
              <a:t>    products p ON </a:t>
            </a:r>
            <a:r>
              <a:rPr lang="en-IN" dirty="0" err="1"/>
              <a:t>od.productID</a:t>
            </a:r>
            <a:r>
              <a:rPr lang="en-IN" dirty="0"/>
              <a:t> = </a:t>
            </a:r>
            <a:r>
              <a:rPr lang="en-IN" dirty="0" err="1"/>
              <a:t>p.productIDGROUP</a:t>
            </a:r>
            <a:r>
              <a:rPr lang="en-IN" dirty="0"/>
              <a:t> BY    </a:t>
            </a:r>
            <a:r>
              <a:rPr lang="en-IN" dirty="0" err="1"/>
              <a:t>monthORDER</a:t>
            </a:r>
            <a:r>
              <a:rPr lang="en-IN" dirty="0"/>
              <a:t> BY    month;</a:t>
            </a:r>
          </a:p>
        </p:txBody>
      </p:sp>
      <p:sp>
        <p:nvSpPr>
          <p:cNvPr id="21" name="TextBox 20">
            <a:extLst>
              <a:ext uri="{FF2B5EF4-FFF2-40B4-BE49-F238E27FC236}">
                <a16:creationId xmlns:a16="http://schemas.microsoft.com/office/drawing/2014/main" id="{5B72A743-B907-C0AE-BEDF-5DE27A51283F}"/>
              </a:ext>
            </a:extLst>
          </p:cNvPr>
          <p:cNvSpPr txBox="1"/>
          <p:nvPr/>
        </p:nvSpPr>
        <p:spPr>
          <a:xfrm>
            <a:off x="8184776" y="4082753"/>
            <a:ext cx="1622612"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305169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A54C01-2ABD-EBE9-B086-9205F54AE858}"/>
              </a:ext>
            </a:extLst>
          </p:cNvPr>
          <p:cNvSpPr txBox="1"/>
          <p:nvPr/>
        </p:nvSpPr>
        <p:spPr>
          <a:xfrm>
            <a:off x="313764" y="206408"/>
            <a:ext cx="4114801" cy="671915"/>
          </a:xfrm>
          <a:prstGeom prst="rect">
            <a:avLst/>
          </a:prstGeom>
          <a:noFill/>
        </p:spPr>
        <p:txBody>
          <a:bodyPr wrap="square">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Calibri" panose="020F0502020204030204" pitchFamily="34" charset="0"/>
              </a:rPr>
              <a:t>12.Display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products with the highest total sales revenue in each category.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DB64456-EB28-E52F-4EA2-116138EB5981}"/>
              </a:ext>
            </a:extLst>
          </p:cNvPr>
          <p:cNvPicPr>
            <a:picLocks noChangeAspect="1"/>
          </p:cNvPicPr>
          <p:nvPr/>
        </p:nvPicPr>
        <p:blipFill>
          <a:blip r:embed="rId2"/>
          <a:stretch>
            <a:fillRect/>
          </a:stretch>
        </p:blipFill>
        <p:spPr>
          <a:xfrm>
            <a:off x="5114750" y="699335"/>
            <a:ext cx="2868706" cy="2354784"/>
          </a:xfrm>
          <a:prstGeom prst="rect">
            <a:avLst/>
          </a:prstGeom>
        </p:spPr>
      </p:pic>
      <p:pic>
        <p:nvPicPr>
          <p:cNvPr id="9" name="Picture 8">
            <a:extLst>
              <a:ext uri="{FF2B5EF4-FFF2-40B4-BE49-F238E27FC236}">
                <a16:creationId xmlns:a16="http://schemas.microsoft.com/office/drawing/2014/main" id="{0B2B8DF7-9096-833D-FD17-6E79F1805AA5}"/>
              </a:ext>
            </a:extLst>
          </p:cNvPr>
          <p:cNvPicPr>
            <a:picLocks noChangeAspect="1"/>
          </p:cNvPicPr>
          <p:nvPr/>
        </p:nvPicPr>
        <p:blipFill>
          <a:blip r:embed="rId3"/>
          <a:stretch>
            <a:fillRect/>
          </a:stretch>
        </p:blipFill>
        <p:spPr>
          <a:xfrm>
            <a:off x="8669641" y="684094"/>
            <a:ext cx="3056961" cy="2370025"/>
          </a:xfrm>
          <a:prstGeom prst="rect">
            <a:avLst/>
          </a:prstGeom>
        </p:spPr>
      </p:pic>
      <p:pic>
        <p:nvPicPr>
          <p:cNvPr id="11" name="Picture 10">
            <a:extLst>
              <a:ext uri="{FF2B5EF4-FFF2-40B4-BE49-F238E27FC236}">
                <a16:creationId xmlns:a16="http://schemas.microsoft.com/office/drawing/2014/main" id="{5BAA0788-BFAE-BAAE-31BA-16CF90E6B4B0}"/>
              </a:ext>
            </a:extLst>
          </p:cNvPr>
          <p:cNvPicPr>
            <a:picLocks noChangeAspect="1"/>
          </p:cNvPicPr>
          <p:nvPr/>
        </p:nvPicPr>
        <p:blipFill>
          <a:blip r:embed="rId4"/>
          <a:stretch>
            <a:fillRect/>
          </a:stretch>
        </p:blipFill>
        <p:spPr>
          <a:xfrm>
            <a:off x="3872756" y="3793649"/>
            <a:ext cx="3619814" cy="2347163"/>
          </a:xfrm>
          <a:prstGeom prst="rect">
            <a:avLst/>
          </a:prstGeom>
        </p:spPr>
      </p:pic>
      <p:pic>
        <p:nvPicPr>
          <p:cNvPr id="13" name="Picture 12">
            <a:extLst>
              <a:ext uri="{FF2B5EF4-FFF2-40B4-BE49-F238E27FC236}">
                <a16:creationId xmlns:a16="http://schemas.microsoft.com/office/drawing/2014/main" id="{4CDD560D-981A-28D7-C167-4CB0CC741D83}"/>
              </a:ext>
            </a:extLst>
          </p:cNvPr>
          <p:cNvPicPr>
            <a:picLocks noChangeAspect="1"/>
          </p:cNvPicPr>
          <p:nvPr/>
        </p:nvPicPr>
        <p:blipFill>
          <a:blip r:embed="rId5"/>
          <a:stretch>
            <a:fillRect/>
          </a:stretch>
        </p:blipFill>
        <p:spPr>
          <a:xfrm>
            <a:off x="8095134" y="3793649"/>
            <a:ext cx="3787359" cy="2210473"/>
          </a:xfrm>
          <a:prstGeom prst="rect">
            <a:avLst/>
          </a:prstGeom>
        </p:spPr>
      </p:pic>
      <p:sp>
        <p:nvSpPr>
          <p:cNvPr id="21" name="TextBox 20">
            <a:extLst>
              <a:ext uri="{FF2B5EF4-FFF2-40B4-BE49-F238E27FC236}">
                <a16:creationId xmlns:a16="http://schemas.microsoft.com/office/drawing/2014/main" id="{96A6A157-B0DA-F3CD-61B6-9CF5D8F954C9}"/>
              </a:ext>
            </a:extLst>
          </p:cNvPr>
          <p:cNvSpPr txBox="1"/>
          <p:nvPr/>
        </p:nvSpPr>
        <p:spPr>
          <a:xfrm>
            <a:off x="210673" y="878323"/>
            <a:ext cx="4881280" cy="2585323"/>
          </a:xfrm>
          <a:prstGeom prst="rect">
            <a:avLst/>
          </a:prstGeom>
          <a:noFill/>
        </p:spPr>
        <p:txBody>
          <a:bodyPr wrap="square">
            <a:spAutoFit/>
          </a:bodyPr>
          <a:lstStyle/>
          <a:p>
            <a:r>
              <a:rPr lang="en-IN" dirty="0"/>
              <a:t>Query:</a:t>
            </a:r>
          </a:p>
          <a:p>
            <a:endParaRPr lang="en-IN" dirty="0"/>
          </a:p>
          <a:p>
            <a:r>
              <a:rPr lang="en-IN" dirty="0"/>
              <a:t>Select </a:t>
            </a:r>
            <a:r>
              <a:rPr lang="en-IN" dirty="0" err="1"/>
              <a:t>p.productname,sum</a:t>
            </a:r>
            <a:r>
              <a:rPr lang="en-IN" dirty="0"/>
              <a:t>(</a:t>
            </a:r>
            <a:r>
              <a:rPr lang="en-IN" dirty="0" err="1"/>
              <a:t>od.quantity</a:t>
            </a:r>
            <a:r>
              <a:rPr lang="en-IN" dirty="0"/>
              <a:t>*</a:t>
            </a:r>
            <a:r>
              <a:rPr lang="en-IN" dirty="0" err="1"/>
              <a:t>p.price</a:t>
            </a:r>
            <a:r>
              <a:rPr lang="en-IN" dirty="0"/>
              <a:t>) as </a:t>
            </a:r>
            <a:r>
              <a:rPr lang="en-IN" dirty="0" err="1"/>
              <a:t>highest_total_sales,c.categoryname</a:t>
            </a:r>
            <a:r>
              <a:rPr lang="en-IN" dirty="0"/>
              <a:t> </a:t>
            </a:r>
            <a:r>
              <a:rPr lang="en-IN" dirty="0" err="1"/>
              <a:t>fromorder_details</a:t>
            </a:r>
            <a:r>
              <a:rPr lang="en-IN" dirty="0"/>
              <a:t> od join products p on </a:t>
            </a:r>
            <a:r>
              <a:rPr lang="en-IN" dirty="0" err="1"/>
              <a:t>od.productID</a:t>
            </a:r>
            <a:r>
              <a:rPr lang="en-IN" dirty="0"/>
              <a:t>=</a:t>
            </a:r>
            <a:r>
              <a:rPr lang="en-IN" dirty="0" err="1"/>
              <a:t>p.productID</a:t>
            </a:r>
            <a:r>
              <a:rPr lang="en-IN" dirty="0"/>
              <a:t> join categories c on </a:t>
            </a:r>
            <a:r>
              <a:rPr lang="en-IN" dirty="0" err="1"/>
              <a:t>p.categoryID</a:t>
            </a:r>
            <a:r>
              <a:rPr lang="en-IN" dirty="0"/>
              <a:t>=</a:t>
            </a:r>
            <a:r>
              <a:rPr lang="en-IN" dirty="0" err="1"/>
              <a:t>c.categoryID</a:t>
            </a:r>
            <a:r>
              <a:rPr lang="en-IN" dirty="0"/>
              <a:t> group by  </a:t>
            </a:r>
            <a:r>
              <a:rPr lang="en-IN" dirty="0" err="1"/>
              <a:t>p.productname,c.categoryname</a:t>
            </a:r>
            <a:r>
              <a:rPr lang="en-IN" dirty="0"/>
              <a:t> order by </a:t>
            </a:r>
            <a:r>
              <a:rPr lang="en-IN" dirty="0" err="1"/>
              <a:t>highest_total_sales</a:t>
            </a:r>
            <a:r>
              <a:rPr lang="en-IN" dirty="0"/>
              <a:t>  </a:t>
            </a:r>
            <a:r>
              <a:rPr lang="en-IN" dirty="0" err="1"/>
              <a:t>desc</a:t>
            </a:r>
            <a:r>
              <a:rPr lang="en-IN" dirty="0"/>
              <a:t> ;</a:t>
            </a:r>
          </a:p>
        </p:txBody>
      </p:sp>
      <p:sp>
        <p:nvSpPr>
          <p:cNvPr id="23" name="TextBox 22">
            <a:extLst>
              <a:ext uri="{FF2B5EF4-FFF2-40B4-BE49-F238E27FC236}">
                <a16:creationId xmlns:a16="http://schemas.microsoft.com/office/drawing/2014/main" id="{9233FD4A-5416-0B3E-886F-44686A48B545}"/>
              </a:ext>
            </a:extLst>
          </p:cNvPr>
          <p:cNvSpPr txBox="1"/>
          <p:nvPr/>
        </p:nvSpPr>
        <p:spPr>
          <a:xfrm>
            <a:off x="6096000" y="206408"/>
            <a:ext cx="1497106"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173612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ABAFFD-1E51-4A5A-5795-7BC4107D95AE}"/>
              </a:ext>
            </a:extLst>
          </p:cNvPr>
          <p:cNvPicPr>
            <a:picLocks noChangeAspect="1"/>
          </p:cNvPicPr>
          <p:nvPr/>
        </p:nvPicPr>
        <p:blipFill>
          <a:blip r:embed="rId2"/>
          <a:stretch>
            <a:fillRect/>
          </a:stretch>
        </p:blipFill>
        <p:spPr>
          <a:xfrm>
            <a:off x="479589" y="163406"/>
            <a:ext cx="3050557" cy="2377646"/>
          </a:xfrm>
          <a:prstGeom prst="rect">
            <a:avLst/>
          </a:prstGeom>
        </p:spPr>
      </p:pic>
      <p:pic>
        <p:nvPicPr>
          <p:cNvPr id="5" name="Picture 4">
            <a:extLst>
              <a:ext uri="{FF2B5EF4-FFF2-40B4-BE49-F238E27FC236}">
                <a16:creationId xmlns:a16="http://schemas.microsoft.com/office/drawing/2014/main" id="{E621F433-CE29-7DDC-A407-E50A29A35630}"/>
              </a:ext>
            </a:extLst>
          </p:cNvPr>
          <p:cNvPicPr>
            <a:picLocks noChangeAspect="1"/>
          </p:cNvPicPr>
          <p:nvPr/>
        </p:nvPicPr>
        <p:blipFill>
          <a:blip r:embed="rId3"/>
          <a:stretch>
            <a:fillRect/>
          </a:stretch>
        </p:blipFill>
        <p:spPr>
          <a:xfrm>
            <a:off x="3808659" y="163406"/>
            <a:ext cx="3291388" cy="2354784"/>
          </a:xfrm>
          <a:prstGeom prst="rect">
            <a:avLst/>
          </a:prstGeom>
        </p:spPr>
      </p:pic>
      <p:pic>
        <p:nvPicPr>
          <p:cNvPr id="6" name="Picture 5">
            <a:extLst>
              <a:ext uri="{FF2B5EF4-FFF2-40B4-BE49-F238E27FC236}">
                <a16:creationId xmlns:a16="http://schemas.microsoft.com/office/drawing/2014/main" id="{77D4B166-EDC7-35D2-8618-DE5B5B23E3BB}"/>
              </a:ext>
            </a:extLst>
          </p:cNvPr>
          <p:cNvPicPr>
            <a:picLocks noChangeAspect="1"/>
          </p:cNvPicPr>
          <p:nvPr/>
        </p:nvPicPr>
        <p:blipFill>
          <a:blip r:embed="rId4"/>
          <a:stretch>
            <a:fillRect/>
          </a:stretch>
        </p:blipFill>
        <p:spPr>
          <a:xfrm>
            <a:off x="7260071" y="235124"/>
            <a:ext cx="3381034" cy="632515"/>
          </a:xfrm>
          <a:prstGeom prst="rect">
            <a:avLst/>
          </a:prstGeom>
        </p:spPr>
      </p:pic>
      <p:sp>
        <p:nvSpPr>
          <p:cNvPr id="8" name="TextBox 7">
            <a:extLst>
              <a:ext uri="{FF2B5EF4-FFF2-40B4-BE49-F238E27FC236}">
                <a16:creationId xmlns:a16="http://schemas.microsoft.com/office/drawing/2014/main" id="{AF67935D-3246-0631-5E6A-58AE15E67D6F}"/>
              </a:ext>
            </a:extLst>
          </p:cNvPr>
          <p:cNvSpPr txBox="1"/>
          <p:nvPr/>
        </p:nvSpPr>
        <p:spPr>
          <a:xfrm>
            <a:off x="197223" y="2976502"/>
            <a:ext cx="5127812" cy="671915"/>
          </a:xfrm>
          <a:prstGeom prst="rect">
            <a:avLst/>
          </a:prstGeom>
          <a:noFill/>
        </p:spPr>
        <p:txBody>
          <a:bodyPr wrap="square">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Calibri" panose="020F0502020204030204" pitchFamily="34" charset="0"/>
              </a:rPr>
              <a:t>13.Display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suppliers who provide products at the lowest average unit price.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AD3B8BD-D061-5A51-867D-37FE790BA32B}"/>
              </a:ext>
            </a:extLst>
          </p:cNvPr>
          <p:cNvSpPr txBox="1"/>
          <p:nvPr/>
        </p:nvSpPr>
        <p:spPr>
          <a:xfrm>
            <a:off x="197223" y="4106729"/>
            <a:ext cx="6598024" cy="1200329"/>
          </a:xfrm>
          <a:prstGeom prst="rect">
            <a:avLst/>
          </a:prstGeom>
          <a:noFill/>
        </p:spPr>
        <p:txBody>
          <a:bodyPr wrap="square">
            <a:spAutoFit/>
          </a:bodyPr>
          <a:lstStyle/>
          <a:p>
            <a:r>
              <a:rPr lang="en-IN" dirty="0"/>
              <a:t>Query:</a:t>
            </a:r>
          </a:p>
          <a:p>
            <a:r>
              <a:rPr lang="en-IN" dirty="0"/>
              <a:t>select </a:t>
            </a:r>
            <a:r>
              <a:rPr lang="en-IN" dirty="0" err="1"/>
              <a:t>s.suppliername,p.productname,avg</a:t>
            </a:r>
            <a:r>
              <a:rPr lang="en-IN" dirty="0"/>
              <a:t>(</a:t>
            </a:r>
            <a:r>
              <a:rPr lang="en-IN" dirty="0" err="1"/>
              <a:t>p.price</a:t>
            </a:r>
            <a:r>
              <a:rPr lang="en-IN" dirty="0"/>
              <a:t>) from products p left join suppliers s on </a:t>
            </a:r>
            <a:r>
              <a:rPr lang="en-IN" dirty="0" err="1"/>
              <a:t>p.supplierID</a:t>
            </a:r>
            <a:r>
              <a:rPr lang="en-IN" dirty="0"/>
              <a:t>=</a:t>
            </a:r>
            <a:r>
              <a:rPr lang="en-IN" dirty="0" err="1"/>
              <a:t>s.supplierID</a:t>
            </a:r>
            <a:r>
              <a:rPr lang="en-IN" dirty="0"/>
              <a:t> group by </a:t>
            </a:r>
            <a:r>
              <a:rPr lang="en-IN" dirty="0" err="1"/>
              <a:t>s.suppliername,p.productname</a:t>
            </a:r>
            <a:r>
              <a:rPr lang="en-IN" dirty="0"/>
              <a:t> order by </a:t>
            </a:r>
            <a:r>
              <a:rPr lang="en-IN" dirty="0" err="1"/>
              <a:t>avg</a:t>
            </a:r>
            <a:r>
              <a:rPr lang="en-IN" dirty="0"/>
              <a:t>(</a:t>
            </a:r>
            <a:r>
              <a:rPr lang="en-IN" dirty="0" err="1"/>
              <a:t>p.price</a:t>
            </a:r>
            <a:r>
              <a:rPr lang="en-IN" dirty="0"/>
              <a:t>) limit 1;</a:t>
            </a:r>
          </a:p>
        </p:txBody>
      </p:sp>
      <p:pic>
        <p:nvPicPr>
          <p:cNvPr id="12" name="Picture 11">
            <a:extLst>
              <a:ext uri="{FF2B5EF4-FFF2-40B4-BE49-F238E27FC236}">
                <a16:creationId xmlns:a16="http://schemas.microsoft.com/office/drawing/2014/main" id="{A37DF8F2-45DD-190F-1ED4-236FF3B4A0F4}"/>
              </a:ext>
            </a:extLst>
          </p:cNvPr>
          <p:cNvPicPr>
            <a:picLocks noChangeAspect="1"/>
          </p:cNvPicPr>
          <p:nvPr/>
        </p:nvPicPr>
        <p:blipFill>
          <a:blip r:embed="rId5"/>
          <a:stretch>
            <a:fillRect/>
          </a:stretch>
        </p:blipFill>
        <p:spPr>
          <a:xfrm>
            <a:off x="7603713" y="3807655"/>
            <a:ext cx="3475021" cy="1200328"/>
          </a:xfrm>
          <a:prstGeom prst="rect">
            <a:avLst/>
          </a:prstGeom>
        </p:spPr>
      </p:pic>
      <p:sp>
        <p:nvSpPr>
          <p:cNvPr id="14" name="TextBox 13">
            <a:extLst>
              <a:ext uri="{FF2B5EF4-FFF2-40B4-BE49-F238E27FC236}">
                <a16:creationId xmlns:a16="http://schemas.microsoft.com/office/drawing/2014/main" id="{5E768477-B2C2-1EE5-F866-34362B31773B}"/>
              </a:ext>
            </a:extLst>
          </p:cNvPr>
          <p:cNvSpPr txBox="1"/>
          <p:nvPr/>
        </p:nvSpPr>
        <p:spPr>
          <a:xfrm>
            <a:off x="7691717" y="3244334"/>
            <a:ext cx="1048871"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215291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D87AD-C83F-5B18-04DA-CC1F1814B26D}"/>
              </a:ext>
            </a:extLst>
          </p:cNvPr>
          <p:cNvSpPr txBox="1"/>
          <p:nvPr/>
        </p:nvSpPr>
        <p:spPr>
          <a:xfrm>
            <a:off x="277906" y="349843"/>
            <a:ext cx="5818094" cy="671915"/>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14.Retrieve the top 3 employees with the highest average order values (total order cost).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8D06418-93FE-DBCF-A689-701EB1FD2160}"/>
              </a:ext>
            </a:extLst>
          </p:cNvPr>
          <p:cNvPicPr>
            <a:picLocks noChangeAspect="1"/>
          </p:cNvPicPr>
          <p:nvPr/>
        </p:nvPicPr>
        <p:blipFill>
          <a:blip r:embed="rId2"/>
          <a:stretch>
            <a:fillRect/>
          </a:stretch>
        </p:blipFill>
        <p:spPr>
          <a:xfrm>
            <a:off x="7685073" y="1021758"/>
            <a:ext cx="4139374" cy="1497324"/>
          </a:xfrm>
          <a:prstGeom prst="rect">
            <a:avLst/>
          </a:prstGeom>
        </p:spPr>
      </p:pic>
      <p:sp>
        <p:nvSpPr>
          <p:cNvPr id="9" name="TextBox 8">
            <a:extLst>
              <a:ext uri="{FF2B5EF4-FFF2-40B4-BE49-F238E27FC236}">
                <a16:creationId xmlns:a16="http://schemas.microsoft.com/office/drawing/2014/main" id="{A888668D-2B5E-028B-329B-BD103E1B8948}"/>
              </a:ext>
            </a:extLst>
          </p:cNvPr>
          <p:cNvSpPr txBox="1"/>
          <p:nvPr/>
        </p:nvSpPr>
        <p:spPr>
          <a:xfrm>
            <a:off x="367553" y="1565720"/>
            <a:ext cx="6813176" cy="2031325"/>
          </a:xfrm>
          <a:prstGeom prst="rect">
            <a:avLst/>
          </a:prstGeom>
          <a:noFill/>
        </p:spPr>
        <p:txBody>
          <a:bodyPr wrap="square">
            <a:spAutoFit/>
          </a:bodyPr>
          <a:lstStyle/>
          <a:p>
            <a:r>
              <a:rPr lang="en-IN" dirty="0"/>
              <a:t>Query:</a:t>
            </a:r>
          </a:p>
          <a:p>
            <a:r>
              <a:rPr lang="en-IN" dirty="0"/>
              <a:t>select </a:t>
            </a:r>
            <a:r>
              <a:rPr lang="en-IN" dirty="0" err="1"/>
              <a:t>e.lastname,e.firstname,avg</a:t>
            </a:r>
            <a:r>
              <a:rPr lang="en-IN" dirty="0"/>
              <a:t>(</a:t>
            </a:r>
            <a:r>
              <a:rPr lang="en-IN" dirty="0" err="1"/>
              <a:t>od.quantity</a:t>
            </a:r>
            <a:r>
              <a:rPr lang="en-IN" dirty="0"/>
              <a:t>*</a:t>
            </a:r>
            <a:r>
              <a:rPr lang="en-IN" dirty="0" err="1"/>
              <a:t>p.price</a:t>
            </a:r>
            <a:r>
              <a:rPr lang="en-IN" dirty="0"/>
              <a:t>) as </a:t>
            </a:r>
            <a:r>
              <a:rPr lang="en-IN" dirty="0" err="1"/>
              <a:t>total_order_cost</a:t>
            </a:r>
            <a:r>
              <a:rPr lang="en-IN" dirty="0"/>
              <a:t> from employees e join orders o on </a:t>
            </a:r>
            <a:r>
              <a:rPr lang="en-IN" dirty="0" err="1"/>
              <a:t>e.employeeID</a:t>
            </a:r>
            <a:r>
              <a:rPr lang="en-IN" dirty="0"/>
              <a:t>=</a:t>
            </a:r>
            <a:r>
              <a:rPr lang="en-IN" dirty="0" err="1"/>
              <a:t>o.employeeIDjoin</a:t>
            </a:r>
            <a:r>
              <a:rPr lang="en-IN" dirty="0"/>
              <a:t> </a:t>
            </a:r>
            <a:r>
              <a:rPr lang="en-IN" dirty="0" err="1"/>
              <a:t>order_details</a:t>
            </a:r>
            <a:r>
              <a:rPr lang="en-IN" dirty="0"/>
              <a:t> od on </a:t>
            </a:r>
            <a:r>
              <a:rPr lang="en-IN" dirty="0" err="1"/>
              <a:t>o.orderId</a:t>
            </a:r>
            <a:r>
              <a:rPr lang="en-IN" dirty="0"/>
              <a:t>=</a:t>
            </a:r>
            <a:r>
              <a:rPr lang="en-IN" dirty="0" err="1"/>
              <a:t>od.orderID</a:t>
            </a:r>
            <a:r>
              <a:rPr lang="en-IN" dirty="0"/>
              <a:t> join products p on </a:t>
            </a:r>
            <a:r>
              <a:rPr lang="en-IN" dirty="0" err="1"/>
              <a:t>od.productID</a:t>
            </a:r>
            <a:r>
              <a:rPr lang="en-IN" dirty="0"/>
              <a:t>=</a:t>
            </a:r>
            <a:r>
              <a:rPr lang="en-IN" dirty="0" err="1"/>
              <a:t>p.productID</a:t>
            </a:r>
            <a:r>
              <a:rPr lang="en-IN" dirty="0"/>
              <a:t> group by </a:t>
            </a:r>
            <a:r>
              <a:rPr lang="en-IN" dirty="0" err="1"/>
              <a:t>e.lastname,e.firstname</a:t>
            </a:r>
            <a:r>
              <a:rPr lang="en-IN" dirty="0"/>
              <a:t>   order by </a:t>
            </a:r>
            <a:r>
              <a:rPr lang="en-IN" dirty="0" err="1"/>
              <a:t>total_order_cost</a:t>
            </a:r>
            <a:r>
              <a:rPr lang="en-IN" dirty="0"/>
              <a:t> </a:t>
            </a:r>
            <a:r>
              <a:rPr lang="en-IN" dirty="0" err="1"/>
              <a:t>desc</a:t>
            </a:r>
            <a:r>
              <a:rPr lang="en-IN" dirty="0"/>
              <a:t> limit 3;</a:t>
            </a:r>
          </a:p>
        </p:txBody>
      </p:sp>
      <p:sp>
        <p:nvSpPr>
          <p:cNvPr id="11" name="TextBox 10">
            <a:extLst>
              <a:ext uri="{FF2B5EF4-FFF2-40B4-BE49-F238E27FC236}">
                <a16:creationId xmlns:a16="http://schemas.microsoft.com/office/drawing/2014/main" id="{099B115E-7596-07A0-1A26-FAFAB71AFE7E}"/>
              </a:ext>
            </a:extLst>
          </p:cNvPr>
          <p:cNvSpPr txBox="1"/>
          <p:nvPr/>
        </p:nvSpPr>
        <p:spPr>
          <a:xfrm>
            <a:off x="7844118" y="349843"/>
            <a:ext cx="1801906"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3589794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6FC583-05C7-0B9B-B3B7-CF833BD1743A}"/>
              </a:ext>
            </a:extLst>
          </p:cNvPr>
          <p:cNvSpPr txBox="1"/>
          <p:nvPr/>
        </p:nvSpPr>
        <p:spPr>
          <a:xfrm>
            <a:off x="950513" y="1186542"/>
            <a:ext cx="10027024" cy="1754326"/>
          </a:xfrm>
          <a:prstGeom prst="rect">
            <a:avLst/>
          </a:prstGeom>
          <a:noFill/>
        </p:spPr>
        <p:txBody>
          <a:bodyPr wrap="square">
            <a:spAutoFit/>
          </a:bodyPr>
          <a:lstStyle/>
          <a:p>
            <a:r>
              <a:rPr lang="en-US" b="1" i="0" dirty="0">
                <a:solidFill>
                  <a:srgbClr val="374151"/>
                </a:solidFill>
                <a:effectLst/>
                <a:latin typeface="Söhne"/>
              </a:rPr>
              <a:t>In conclusion, this project's comprehensive data analysis has delivered substantial benefits to our business. We've achieved increased profitability through cost savings and targeted marketing efforts, gaining a competitive edge in the market. Efficient resource allocation has enhanced operational efficiency, reducing overheads and improving productivity. Additionally, our customer-centric approach, driven by data insights, has fostered customer loyalty and sustainable growth, positioning us as a market leader.</a:t>
            </a:r>
            <a:endParaRPr lang="en-IN" b="1" dirty="0"/>
          </a:p>
        </p:txBody>
      </p:sp>
      <p:sp>
        <p:nvSpPr>
          <p:cNvPr id="7" name="TextBox 6">
            <a:extLst>
              <a:ext uri="{FF2B5EF4-FFF2-40B4-BE49-F238E27FC236}">
                <a16:creationId xmlns:a16="http://schemas.microsoft.com/office/drawing/2014/main" id="{23A4A175-B1AC-6130-E323-4C910313AB63}"/>
              </a:ext>
            </a:extLst>
          </p:cNvPr>
          <p:cNvSpPr txBox="1"/>
          <p:nvPr/>
        </p:nvSpPr>
        <p:spPr>
          <a:xfrm>
            <a:off x="4142616" y="163425"/>
            <a:ext cx="3290047" cy="646331"/>
          </a:xfrm>
          <a:prstGeom prst="rect">
            <a:avLst/>
          </a:prstGeom>
          <a:noFill/>
        </p:spPr>
        <p:txBody>
          <a:bodyPr wrap="square">
            <a:spAutoFit/>
          </a:bodyPr>
          <a:lstStyle/>
          <a:p>
            <a:pPr algn="ctr"/>
            <a:r>
              <a:rPr lang="en-IN" sz="3600" b="1" dirty="0">
                <a:latin typeface="+mj-lt"/>
              </a:rPr>
              <a:t>Conclusion</a:t>
            </a:r>
            <a:endParaRPr lang="en-US" sz="3600" dirty="0">
              <a:solidFill>
                <a:schemeClr val="tx1">
                  <a:lumMod val="75000"/>
                  <a:lumOff val="25000"/>
                </a:schemeClr>
              </a:solidFill>
              <a:latin typeface="+mj-lt"/>
            </a:endParaRPr>
          </a:p>
        </p:txBody>
      </p:sp>
      <p:sp>
        <p:nvSpPr>
          <p:cNvPr id="3" name="TextBox 2">
            <a:extLst>
              <a:ext uri="{FF2B5EF4-FFF2-40B4-BE49-F238E27FC236}">
                <a16:creationId xmlns:a16="http://schemas.microsoft.com/office/drawing/2014/main" id="{A5AF0C0F-E5B8-6A0C-76B8-0D4F218A3504}"/>
              </a:ext>
            </a:extLst>
          </p:cNvPr>
          <p:cNvSpPr txBox="1"/>
          <p:nvPr/>
        </p:nvSpPr>
        <p:spPr>
          <a:xfrm>
            <a:off x="950513" y="4970357"/>
            <a:ext cx="9937446" cy="1477328"/>
          </a:xfrm>
          <a:prstGeom prst="rect">
            <a:avLst/>
          </a:prstGeom>
          <a:noFill/>
        </p:spPr>
        <p:txBody>
          <a:bodyPr wrap="square">
            <a:spAutoFit/>
          </a:bodyPr>
          <a:lstStyle/>
          <a:p>
            <a:r>
              <a:rPr lang="en-US" b="1" i="0" dirty="0">
                <a:solidFill>
                  <a:srgbClr val="374151"/>
                </a:solidFill>
                <a:effectLst/>
                <a:latin typeface="Söhne"/>
              </a:rPr>
              <a:t>As a data analyst, I suggest further leveraging predictive analytics to forecast market trends and demand, enabling proactive inventory management. Additionally, consider implementing data visualization tools for enhanced data communication and decision support. Lastly, continue investing in employee training to maximize the benefits of data-driven insights and maintain a competitive advantage.</a:t>
            </a:r>
            <a:endParaRPr lang="en-IN" b="1" dirty="0"/>
          </a:p>
        </p:txBody>
      </p:sp>
      <p:sp>
        <p:nvSpPr>
          <p:cNvPr id="9" name="TextBox 8">
            <a:extLst>
              <a:ext uri="{FF2B5EF4-FFF2-40B4-BE49-F238E27FC236}">
                <a16:creationId xmlns:a16="http://schemas.microsoft.com/office/drawing/2014/main" id="{50A60EAE-5C7F-CC64-7801-032058334E5A}"/>
              </a:ext>
            </a:extLst>
          </p:cNvPr>
          <p:cNvSpPr txBox="1"/>
          <p:nvPr/>
        </p:nvSpPr>
        <p:spPr>
          <a:xfrm>
            <a:off x="3048786" y="3917133"/>
            <a:ext cx="6094428" cy="646331"/>
          </a:xfrm>
          <a:prstGeom prst="rect">
            <a:avLst/>
          </a:prstGeom>
          <a:noFill/>
        </p:spPr>
        <p:txBody>
          <a:bodyPr wrap="square">
            <a:spAutoFit/>
          </a:bodyPr>
          <a:lstStyle/>
          <a:p>
            <a:pPr algn="ctr"/>
            <a:r>
              <a:rPr lang="en-IN" sz="3600" b="1" dirty="0">
                <a:solidFill>
                  <a:schemeClr val="tx1">
                    <a:lumMod val="75000"/>
                    <a:lumOff val="25000"/>
                  </a:schemeClr>
                </a:solidFill>
                <a:latin typeface="+mj-lt"/>
              </a:rPr>
              <a:t>Suggestion-</a:t>
            </a:r>
            <a:endParaRPr lang="en-US" sz="3600" dirty="0">
              <a:solidFill>
                <a:schemeClr val="tx1">
                  <a:lumMod val="75000"/>
                  <a:lumOff val="25000"/>
                </a:schemeClr>
              </a:solidFill>
              <a:latin typeface="+mj-lt"/>
            </a:endParaRPr>
          </a:p>
        </p:txBody>
      </p:sp>
    </p:spTree>
    <p:extLst>
      <p:ext uri="{BB962C8B-B14F-4D97-AF65-F5344CB8AC3E}">
        <p14:creationId xmlns:p14="http://schemas.microsoft.com/office/powerpoint/2010/main" val="344569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3769446" y="61173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708212" y="2713349"/>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190500"/>
            <a:ext cx="11300487" cy="11079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Summary</a:t>
            </a:r>
            <a:br>
              <a:rPr lang="en-US" dirty="0">
                <a:solidFill>
                  <a:schemeClr val="tx1">
                    <a:lumMod val="75000"/>
                    <a:lumOff val="25000"/>
                  </a:schemeClr>
                </a:solidFill>
              </a:rPr>
            </a:br>
            <a:endParaRPr lang="en-US" dirty="0">
              <a:solidFill>
                <a:schemeClr val="tx1">
                  <a:lumMod val="75000"/>
                  <a:lumOff val="25000"/>
                </a:schemeClr>
              </a:solidFill>
            </a:endParaRPr>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98DC93A0-ED26-3A06-C9D6-22738B1C7AAE}"/>
              </a:ext>
            </a:extLst>
          </p:cNvPr>
          <p:cNvSpPr txBox="1"/>
          <p:nvPr/>
        </p:nvSpPr>
        <p:spPr>
          <a:xfrm>
            <a:off x="597889" y="1196996"/>
            <a:ext cx="11300487" cy="1569660"/>
          </a:xfrm>
          <a:prstGeom prst="rect">
            <a:avLst/>
          </a:prstGeom>
          <a:noFill/>
        </p:spPr>
        <p:txBody>
          <a:bodyPr wrap="square">
            <a:spAutoFit/>
          </a:bodyPr>
          <a:lstStyle/>
          <a:p>
            <a:r>
              <a:rPr lang="en-IN" sz="2400" b="1" dirty="0"/>
              <a:t>This SQL project involves analysis a dataset containing information on employees, customers, orders, order details, products, suppliers, categories, and shippers. The goal is to extract valuable insights and perform various data manipulations to enhance decision-making processes.</a:t>
            </a:r>
          </a:p>
        </p:txBody>
      </p:sp>
      <p:sp>
        <p:nvSpPr>
          <p:cNvPr id="6" name="Title 1">
            <a:extLst>
              <a:ext uri="{FF2B5EF4-FFF2-40B4-BE49-F238E27FC236}">
                <a16:creationId xmlns:a16="http://schemas.microsoft.com/office/drawing/2014/main" id="{420B7D1C-C4F4-31AE-7158-8D01948A4C87}"/>
              </a:ext>
            </a:extLst>
          </p:cNvPr>
          <p:cNvSpPr txBox="1">
            <a:spLocks/>
          </p:cNvSpPr>
          <p:nvPr/>
        </p:nvSpPr>
        <p:spPr>
          <a:xfrm>
            <a:off x="2337847" y="3754276"/>
            <a:ext cx="7173706"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Problem</a:t>
            </a:r>
            <a:r>
              <a:rPr lang="en-IN" b="1" dirty="0"/>
              <a:t> </a:t>
            </a:r>
            <a:r>
              <a:rPr lang="en-IN" sz="3600" b="1" dirty="0"/>
              <a:t>Statement</a:t>
            </a:r>
            <a:br>
              <a:rPr lang="en-US" dirty="0">
                <a:solidFill>
                  <a:schemeClr val="tx1">
                    <a:lumMod val="75000"/>
                    <a:lumOff val="25000"/>
                  </a:schemeClr>
                </a:solidFill>
              </a:rPr>
            </a:br>
            <a:endParaRPr 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E562DEFF-8220-E33E-40C2-FAA6536514F6}"/>
              </a:ext>
            </a:extLst>
          </p:cNvPr>
          <p:cNvSpPr txBox="1"/>
          <p:nvPr/>
        </p:nvSpPr>
        <p:spPr>
          <a:xfrm>
            <a:off x="258630" y="4846057"/>
            <a:ext cx="11639746" cy="1200329"/>
          </a:xfrm>
          <a:prstGeom prst="rect">
            <a:avLst/>
          </a:prstGeom>
          <a:noFill/>
        </p:spPr>
        <p:txBody>
          <a:bodyPr wrap="square">
            <a:spAutoFit/>
          </a:bodyPr>
          <a:lstStyle/>
          <a:p>
            <a:r>
              <a:rPr lang="en-IN" sz="2400" b="1" dirty="0"/>
              <a:t>The project aims to address challenges such as understanding employee data, customer </a:t>
            </a:r>
            <a:r>
              <a:rPr lang="en-IN" sz="2400" b="1" dirty="0" err="1"/>
              <a:t>behavr</a:t>
            </a:r>
            <a:r>
              <a:rPr lang="en-IN" sz="2400" b="1" dirty="0"/>
              <a:t>, product sales, supplier performance, and order patterns. It also involves solving problems related to data integrity, reporting, and optimization of business operations.</a:t>
            </a:r>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Objectives</a:t>
            </a:r>
            <a:br>
              <a:rPr lang="en-US" sz="4000" dirty="0">
                <a:solidFill>
                  <a:schemeClr val="tx1">
                    <a:lumMod val="75000"/>
                    <a:lumOff val="25000"/>
                  </a:schemeClr>
                </a:solidFill>
              </a:rPr>
            </a:br>
            <a:endParaRPr lang="en-US" sz="4000" dirty="0">
              <a:solidFill>
                <a:schemeClr val="tx1">
                  <a:lumMod val="75000"/>
                  <a:lumOff val="25000"/>
                </a:schemeClr>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4" name="TextBox 3">
            <a:extLst>
              <a:ext uri="{FF2B5EF4-FFF2-40B4-BE49-F238E27FC236}">
                <a16:creationId xmlns:a16="http://schemas.microsoft.com/office/drawing/2014/main" id="{2D38A43F-2C11-6ADC-0965-107E22E87FE8}"/>
              </a:ext>
            </a:extLst>
          </p:cNvPr>
          <p:cNvSpPr txBox="1"/>
          <p:nvPr/>
        </p:nvSpPr>
        <p:spPr>
          <a:xfrm>
            <a:off x="744717" y="1282047"/>
            <a:ext cx="10661715" cy="1938992"/>
          </a:xfrm>
          <a:prstGeom prst="rect">
            <a:avLst/>
          </a:prstGeom>
          <a:noFill/>
        </p:spPr>
        <p:txBody>
          <a:bodyPr wrap="square">
            <a:spAutoFit/>
          </a:bodyPr>
          <a:lstStyle/>
          <a:p>
            <a:r>
              <a:rPr lang="en-IN" sz="2400" b="1" dirty="0"/>
              <a:t>Efficiently manage and query the provided dataset to extract relevant information. Generate meaningful reports and visualizations to aid in decision-making. Identify top-performing products, customers, and suppliers.  Analysis employee performance and customer segmentation. Optimize supply chain operations and gain insights into sales trends for informed business strategies</a:t>
            </a:r>
            <a:r>
              <a:rPr lang="en-IN" sz="2400" dirty="0"/>
              <a:t>.</a:t>
            </a:r>
          </a:p>
        </p:txBody>
      </p:sp>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3849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26" name="TextBox 25">
            <a:extLst>
              <a:ext uri="{FF2B5EF4-FFF2-40B4-BE49-F238E27FC236}">
                <a16:creationId xmlns:a16="http://schemas.microsoft.com/office/drawing/2014/main" id="{2350EA9D-B326-90CD-92A6-E04963C1031F}"/>
              </a:ext>
            </a:extLst>
          </p:cNvPr>
          <p:cNvSpPr txBox="1"/>
          <p:nvPr/>
        </p:nvSpPr>
        <p:spPr>
          <a:xfrm>
            <a:off x="1366887" y="190500"/>
            <a:ext cx="8729220" cy="584775"/>
          </a:xfrm>
          <a:prstGeom prst="rect">
            <a:avLst/>
          </a:prstGeom>
          <a:noFill/>
        </p:spPr>
        <p:txBody>
          <a:bodyPr wrap="square">
            <a:spAutoFit/>
          </a:bodyPr>
          <a:lstStyle/>
          <a:p>
            <a:pPr algn="ctr"/>
            <a:r>
              <a:rPr lang="en-IN" sz="3200" b="1" dirty="0">
                <a:latin typeface="Gathic"/>
              </a:rPr>
              <a:t>EER(</a:t>
            </a:r>
            <a:r>
              <a:rPr lang="en-IN" sz="3200" b="1" dirty="0">
                <a:latin typeface="+mj-lt"/>
              </a:rPr>
              <a:t>Extended</a:t>
            </a:r>
            <a:r>
              <a:rPr lang="en-IN" sz="3200" b="1" dirty="0">
                <a:latin typeface="Gathic"/>
              </a:rPr>
              <a:t> </a:t>
            </a:r>
            <a:r>
              <a:rPr lang="en-IN" sz="3200" b="1" dirty="0">
                <a:latin typeface="+mj-lt"/>
              </a:rPr>
              <a:t>Entity-Relationship</a:t>
            </a:r>
            <a:r>
              <a:rPr lang="en-IN" sz="3200" b="1" dirty="0">
                <a:latin typeface="Gathic"/>
              </a:rPr>
              <a:t>) Diagram</a:t>
            </a:r>
          </a:p>
        </p:txBody>
      </p:sp>
      <p:pic>
        <p:nvPicPr>
          <p:cNvPr id="27" name="Picture 26">
            <a:extLst>
              <a:ext uri="{FF2B5EF4-FFF2-40B4-BE49-F238E27FC236}">
                <a16:creationId xmlns:a16="http://schemas.microsoft.com/office/drawing/2014/main" id="{68D39CF2-2BDA-34CC-2DB8-EC4BD3228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27" y="1205151"/>
            <a:ext cx="9247695" cy="5176795"/>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5</a:t>
            </a:fld>
            <a:endParaRPr lang="en-US" dirty="0"/>
          </a:p>
        </p:txBody>
      </p: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26B78E75-D2FC-6615-38F5-B09A29326B0C}"/>
              </a:ext>
            </a:extLst>
          </p:cNvPr>
          <p:cNvSpPr txBox="1"/>
          <p:nvPr/>
        </p:nvSpPr>
        <p:spPr>
          <a:xfrm>
            <a:off x="607599" y="1479431"/>
            <a:ext cx="11175905" cy="529376"/>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CUSTOMERS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728A74E-DCA9-7F8A-3A48-3FB116416862}"/>
              </a:ext>
            </a:extLst>
          </p:cNvPr>
          <p:cNvPicPr>
            <a:picLocks noChangeAspect="1"/>
          </p:cNvPicPr>
          <p:nvPr/>
        </p:nvPicPr>
        <p:blipFill>
          <a:blip r:embed="rId3"/>
          <a:stretch>
            <a:fillRect/>
          </a:stretch>
        </p:blipFill>
        <p:spPr>
          <a:xfrm>
            <a:off x="3949700" y="2246527"/>
            <a:ext cx="4891482" cy="1700441"/>
          </a:xfrm>
          <a:prstGeom prst="rect">
            <a:avLst/>
          </a:prstGeom>
        </p:spPr>
      </p:pic>
      <p:sp>
        <p:nvSpPr>
          <p:cNvPr id="13" name="TextBox 12">
            <a:extLst>
              <a:ext uri="{FF2B5EF4-FFF2-40B4-BE49-F238E27FC236}">
                <a16:creationId xmlns:a16="http://schemas.microsoft.com/office/drawing/2014/main" id="{8807A8FA-CCB2-AC79-F864-03201EEF0ABD}"/>
              </a:ext>
            </a:extLst>
          </p:cNvPr>
          <p:cNvSpPr txBox="1"/>
          <p:nvPr/>
        </p:nvSpPr>
        <p:spPr>
          <a:xfrm>
            <a:off x="508047" y="4257761"/>
            <a:ext cx="11175905" cy="529376"/>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EMPLOYEES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864D256B-4198-53FC-4B09-3A239A2189E5}"/>
              </a:ext>
            </a:extLst>
          </p:cNvPr>
          <p:cNvPicPr>
            <a:picLocks noChangeAspect="1"/>
          </p:cNvPicPr>
          <p:nvPr/>
        </p:nvPicPr>
        <p:blipFill rotWithShape="1">
          <a:blip r:embed="rId4"/>
          <a:srcRect t="3502" b="-1"/>
          <a:stretch/>
        </p:blipFill>
        <p:spPr bwMode="auto">
          <a:xfrm>
            <a:off x="3949700" y="4929607"/>
            <a:ext cx="5112145" cy="157480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3CE4DC7-542A-7F57-AE6A-9D23E0B73B14}"/>
              </a:ext>
            </a:extLst>
          </p:cNvPr>
          <p:cNvSpPr txBox="1"/>
          <p:nvPr/>
        </p:nvSpPr>
        <p:spPr>
          <a:xfrm>
            <a:off x="2967417" y="154334"/>
            <a:ext cx="6094428" cy="721736"/>
          </a:xfrm>
          <a:prstGeom prst="rect">
            <a:avLst/>
          </a:prstGeom>
          <a:noFill/>
        </p:spPr>
        <p:txBody>
          <a:bodyPr wrap="square">
            <a:spAutoFit/>
          </a:bodyPr>
          <a:lstStyle/>
          <a:p>
            <a:pPr algn="ctr">
              <a:lnSpc>
                <a:spcPct val="107000"/>
              </a:lnSpc>
              <a:spcAft>
                <a:spcPts val="800"/>
              </a:spcAft>
            </a:pPr>
            <a:r>
              <a:rPr lang="en-IN" sz="3600" b="1" kern="100" dirty="0">
                <a:effectLst/>
                <a:latin typeface="+mj-lt"/>
                <a:ea typeface="Calibri" panose="020F0502020204030204" pitchFamily="34" charset="0"/>
                <a:cs typeface="Calibri" panose="020F0502020204030204" pitchFamily="34" charset="0"/>
              </a:rPr>
              <a:t>STRUCTURE</a:t>
            </a:r>
            <a:r>
              <a:rPr lang="en-IN" sz="4000" b="1" kern="100" dirty="0">
                <a:effectLst/>
                <a:latin typeface="Calibri" panose="020F0502020204030204" pitchFamily="34" charset="0"/>
                <a:ea typeface="Calibri" panose="020F0502020204030204" pitchFamily="34" charset="0"/>
                <a:cs typeface="Calibri" panose="020F0502020204030204" pitchFamily="34" charset="0"/>
              </a:rPr>
              <a:t> OF TABLE</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544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CC25A2-8D6C-EA34-0AD4-4FB4CB4A2C11}"/>
              </a:ext>
            </a:extLst>
          </p:cNvPr>
          <p:cNvSpPr txBox="1"/>
          <p:nvPr/>
        </p:nvSpPr>
        <p:spPr>
          <a:xfrm>
            <a:off x="3179191" y="500380"/>
            <a:ext cx="6094428" cy="529376"/>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ORDERS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3B38290-965D-A87D-5916-BF4D77F86D7D}"/>
              </a:ext>
            </a:extLst>
          </p:cNvPr>
          <p:cNvPicPr>
            <a:picLocks noChangeAspect="1"/>
          </p:cNvPicPr>
          <p:nvPr/>
        </p:nvPicPr>
        <p:blipFill>
          <a:blip r:embed="rId2"/>
          <a:stretch>
            <a:fillRect/>
          </a:stretch>
        </p:blipFill>
        <p:spPr>
          <a:xfrm>
            <a:off x="3092824" y="1395132"/>
            <a:ext cx="6878658" cy="1912377"/>
          </a:xfrm>
          <a:prstGeom prst="rect">
            <a:avLst/>
          </a:prstGeom>
        </p:spPr>
      </p:pic>
      <p:sp>
        <p:nvSpPr>
          <p:cNvPr id="8" name="TextBox 7">
            <a:extLst>
              <a:ext uri="{FF2B5EF4-FFF2-40B4-BE49-F238E27FC236}">
                <a16:creationId xmlns:a16="http://schemas.microsoft.com/office/drawing/2014/main" id="{6FA42335-B00C-5643-F4EB-62696D6976A4}"/>
              </a:ext>
            </a:extLst>
          </p:cNvPr>
          <p:cNvSpPr txBox="1"/>
          <p:nvPr/>
        </p:nvSpPr>
        <p:spPr>
          <a:xfrm>
            <a:off x="1882587" y="3937382"/>
            <a:ext cx="9251576" cy="532903"/>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ORDER DETAILS</a:t>
            </a:r>
            <a:endParaRPr lang="en-IN" sz="2800" kern="100" dirty="0">
              <a:effectLst/>
              <a:latin typeface="+mj-l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78492D0-7066-7C52-E20C-0A0C34FFFCF4}"/>
              </a:ext>
            </a:extLst>
          </p:cNvPr>
          <p:cNvPicPr>
            <a:picLocks noChangeAspect="1"/>
          </p:cNvPicPr>
          <p:nvPr/>
        </p:nvPicPr>
        <p:blipFill>
          <a:blip r:embed="rId3"/>
          <a:stretch>
            <a:fillRect/>
          </a:stretch>
        </p:blipFill>
        <p:spPr>
          <a:xfrm>
            <a:off x="3820357" y="4746999"/>
            <a:ext cx="5843596" cy="1393825"/>
          </a:xfrm>
          <a:prstGeom prst="rect">
            <a:avLst/>
          </a:prstGeom>
        </p:spPr>
      </p:pic>
    </p:spTree>
    <p:extLst>
      <p:ext uri="{BB962C8B-B14F-4D97-AF65-F5344CB8AC3E}">
        <p14:creationId xmlns:p14="http://schemas.microsoft.com/office/powerpoint/2010/main" val="24400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8A2B41-1FFB-7471-5197-9F584883A440}"/>
              </a:ext>
            </a:extLst>
          </p:cNvPr>
          <p:cNvSpPr txBox="1"/>
          <p:nvPr/>
        </p:nvSpPr>
        <p:spPr>
          <a:xfrm>
            <a:off x="1613648" y="429416"/>
            <a:ext cx="8624046" cy="523220"/>
          </a:xfrm>
          <a:prstGeom prst="rect">
            <a:avLst/>
          </a:prstGeom>
          <a:noFill/>
        </p:spPr>
        <p:txBody>
          <a:bodyPr wrap="square">
            <a:spAutoFit/>
          </a:bodyPr>
          <a:lstStyle/>
          <a:p>
            <a:pPr marL="3028950" lvl="6" indent="-285750">
              <a:buFont typeface="Wingdings" panose="05000000000000000000" pitchFamily="2" charset="2"/>
              <a:buChar char="v"/>
            </a:pPr>
            <a:r>
              <a:rPr lang="en-IN" sz="2800" b="1" dirty="0">
                <a:effectLst/>
                <a:latin typeface="+mj-lt"/>
                <a:ea typeface="Calibri" panose="020F0502020204030204" pitchFamily="34" charset="0"/>
              </a:rPr>
              <a:t>PRODUCTS</a:t>
            </a:r>
            <a:endParaRPr lang="en-IN" sz="2800" dirty="0">
              <a:latin typeface="+mj-lt"/>
            </a:endParaRPr>
          </a:p>
        </p:txBody>
      </p:sp>
      <p:pic>
        <p:nvPicPr>
          <p:cNvPr id="8" name="Picture 7">
            <a:extLst>
              <a:ext uri="{FF2B5EF4-FFF2-40B4-BE49-F238E27FC236}">
                <a16:creationId xmlns:a16="http://schemas.microsoft.com/office/drawing/2014/main" id="{0CA91229-37B7-C84D-2EFC-4107D48F67B8}"/>
              </a:ext>
            </a:extLst>
          </p:cNvPr>
          <p:cNvPicPr>
            <a:picLocks noChangeAspect="1"/>
          </p:cNvPicPr>
          <p:nvPr/>
        </p:nvPicPr>
        <p:blipFill>
          <a:blip r:embed="rId2"/>
          <a:stretch>
            <a:fillRect/>
          </a:stretch>
        </p:blipFill>
        <p:spPr>
          <a:xfrm>
            <a:off x="3695139" y="1210422"/>
            <a:ext cx="5126131" cy="1810684"/>
          </a:xfrm>
          <a:prstGeom prst="rect">
            <a:avLst/>
          </a:prstGeom>
        </p:spPr>
      </p:pic>
      <p:sp>
        <p:nvSpPr>
          <p:cNvPr id="10" name="TextBox 9">
            <a:extLst>
              <a:ext uri="{FF2B5EF4-FFF2-40B4-BE49-F238E27FC236}">
                <a16:creationId xmlns:a16="http://schemas.microsoft.com/office/drawing/2014/main" id="{67D3CDCC-B5FA-367E-38A2-A7BA30F8DBB8}"/>
              </a:ext>
            </a:extLst>
          </p:cNvPr>
          <p:cNvSpPr txBox="1"/>
          <p:nvPr/>
        </p:nvSpPr>
        <p:spPr>
          <a:xfrm>
            <a:off x="2277035" y="3523349"/>
            <a:ext cx="6858001" cy="978538"/>
          </a:xfrm>
          <a:prstGeom prst="rect">
            <a:avLst/>
          </a:prstGeom>
          <a:noFill/>
        </p:spPr>
        <p:txBody>
          <a:bodyPr wrap="square">
            <a:spAutoFit/>
          </a:bodyPr>
          <a:lstStyle/>
          <a:p>
            <a:pPr marL="342900" lvl="0" indent="-342900" algn="ctr">
              <a:lnSpc>
                <a:spcPct val="107000"/>
              </a:lnSpc>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CATEGORIES</a:t>
            </a:r>
            <a:endParaRPr lang="en-IN" sz="2800" kern="100" dirty="0">
              <a:effectLst/>
              <a:latin typeface="+mj-lt"/>
              <a:ea typeface="Calibri" panose="020F0502020204030204" pitchFamily="34" charset="0"/>
              <a:cs typeface="Times New Roman" panose="02020603050405020304" pitchFamily="18" charset="0"/>
            </a:endParaRPr>
          </a:p>
          <a:p>
            <a:pPr marL="457200" algn="ctr">
              <a:lnSpc>
                <a:spcPct val="107000"/>
              </a:lnSpc>
              <a:spcAft>
                <a:spcPts val="800"/>
              </a:spcAft>
            </a:pPr>
            <a:r>
              <a:rPr lang="en-IN" sz="2800" b="1" kern="100" dirty="0">
                <a:effectLst/>
                <a:latin typeface="+mj-lt"/>
                <a:ea typeface="Calibri" panose="020F0502020204030204" pitchFamily="34" charset="0"/>
                <a:cs typeface="Calibri" panose="020F0502020204030204" pitchFamily="34" charset="0"/>
              </a:rPr>
              <a:t> </a:t>
            </a:r>
            <a:endParaRPr lang="en-IN" sz="2800" kern="100" dirty="0">
              <a:effectLst/>
              <a:latin typeface="+mj-l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F53286E4-2583-060E-A468-108EC4909912}"/>
              </a:ext>
            </a:extLst>
          </p:cNvPr>
          <p:cNvPicPr>
            <a:picLocks noChangeAspect="1"/>
          </p:cNvPicPr>
          <p:nvPr/>
        </p:nvPicPr>
        <p:blipFill>
          <a:blip r:embed="rId3"/>
          <a:stretch>
            <a:fillRect/>
          </a:stretch>
        </p:blipFill>
        <p:spPr>
          <a:xfrm>
            <a:off x="3713442" y="5004130"/>
            <a:ext cx="4765115" cy="1089932"/>
          </a:xfrm>
          <a:prstGeom prst="rect">
            <a:avLst/>
          </a:prstGeom>
        </p:spPr>
      </p:pic>
    </p:spTree>
    <p:extLst>
      <p:ext uri="{BB962C8B-B14F-4D97-AF65-F5344CB8AC3E}">
        <p14:creationId xmlns:p14="http://schemas.microsoft.com/office/powerpoint/2010/main" val="3446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88254-D3DC-8291-7903-B5729008CBEA}"/>
              </a:ext>
            </a:extLst>
          </p:cNvPr>
          <p:cNvSpPr txBox="1"/>
          <p:nvPr/>
        </p:nvSpPr>
        <p:spPr>
          <a:xfrm>
            <a:off x="2088776" y="435270"/>
            <a:ext cx="7503458" cy="517514"/>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SUPPLIERS</a:t>
            </a:r>
            <a:endParaRPr lang="en-IN" sz="2800" kern="100" dirty="0">
              <a:effectLst/>
              <a:latin typeface="+mj-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4B2952C-519B-C7F0-3CD8-964C1678F688}"/>
              </a:ext>
            </a:extLst>
          </p:cNvPr>
          <p:cNvPicPr>
            <a:picLocks noChangeAspect="1"/>
          </p:cNvPicPr>
          <p:nvPr/>
        </p:nvPicPr>
        <p:blipFill rotWithShape="1">
          <a:blip r:embed="rId2"/>
          <a:srcRect r="10204"/>
          <a:stretch/>
        </p:blipFill>
        <p:spPr bwMode="auto">
          <a:xfrm>
            <a:off x="3745004" y="1357593"/>
            <a:ext cx="6107207" cy="229104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8C76829A-4A83-E5E0-91D2-C9F285CBC2C4}"/>
              </a:ext>
            </a:extLst>
          </p:cNvPr>
          <p:cNvSpPr txBox="1"/>
          <p:nvPr/>
        </p:nvSpPr>
        <p:spPr>
          <a:xfrm>
            <a:off x="1900517" y="4299060"/>
            <a:ext cx="7503458" cy="517514"/>
          </a:xfrm>
          <a:prstGeom prst="rect">
            <a:avLst/>
          </a:prstGeom>
          <a:noFill/>
        </p:spPr>
        <p:txBody>
          <a:bodyPr wrap="square">
            <a:spAutoFit/>
          </a:bodyPr>
          <a:lstStyle/>
          <a:p>
            <a:pPr marL="342900" lvl="0" indent="-342900" algn="ctr">
              <a:lnSpc>
                <a:spcPct val="107000"/>
              </a:lnSpc>
              <a:spcAft>
                <a:spcPts val="800"/>
              </a:spcAft>
              <a:buFont typeface="Wingdings" panose="05000000000000000000" pitchFamily="2" charset="2"/>
              <a:buChar char=""/>
            </a:pPr>
            <a:r>
              <a:rPr lang="en-IN" sz="2800" b="1" kern="100" dirty="0">
                <a:effectLst/>
                <a:latin typeface="+mj-lt"/>
                <a:ea typeface="Calibri" panose="020F0502020204030204" pitchFamily="34" charset="0"/>
                <a:cs typeface="Calibri" panose="020F0502020204030204" pitchFamily="34" charset="0"/>
              </a:rPr>
              <a:t>SHIPPERS</a:t>
            </a:r>
            <a:endParaRPr lang="en-IN" sz="2800" kern="100" dirty="0">
              <a:effectLst/>
              <a:latin typeface="+mj-l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9949D7E-25F1-9C9A-F183-8224D9FDB46F}"/>
              </a:ext>
            </a:extLst>
          </p:cNvPr>
          <p:cNvPicPr>
            <a:picLocks noChangeAspect="1"/>
          </p:cNvPicPr>
          <p:nvPr/>
        </p:nvPicPr>
        <p:blipFill>
          <a:blip r:embed="rId3"/>
          <a:stretch>
            <a:fillRect/>
          </a:stretch>
        </p:blipFill>
        <p:spPr>
          <a:xfrm>
            <a:off x="3665630" y="5184027"/>
            <a:ext cx="6186581" cy="1485713"/>
          </a:xfrm>
          <a:prstGeom prst="rect">
            <a:avLst/>
          </a:prstGeom>
        </p:spPr>
      </p:pic>
    </p:spTree>
    <p:extLst>
      <p:ext uri="{BB962C8B-B14F-4D97-AF65-F5344CB8AC3E}">
        <p14:creationId xmlns:p14="http://schemas.microsoft.com/office/powerpoint/2010/main" val="422218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DDF630-D9D0-7AE2-F81E-4ACD4616A712}"/>
              </a:ext>
            </a:extLst>
          </p:cNvPr>
          <p:cNvSpPr txBox="1"/>
          <p:nvPr/>
        </p:nvSpPr>
        <p:spPr>
          <a:xfrm>
            <a:off x="536244" y="339147"/>
            <a:ext cx="6096000" cy="375552"/>
          </a:xfrm>
          <a:prstGeom prst="rect">
            <a:avLst/>
          </a:prstGeom>
          <a:noFill/>
        </p:spPr>
        <p:txBody>
          <a:bodyPr wrap="square">
            <a:spAutoFit/>
          </a:bodyPr>
          <a:lstStyle/>
          <a:p>
            <a:pPr marL="342900" indent="-342900">
              <a:lnSpc>
                <a:spcPct val="107000"/>
              </a:lnSpc>
              <a:spcAft>
                <a:spcPts val="800"/>
              </a:spcAft>
              <a:buFont typeface="+mj-lt"/>
              <a:buAutoNum type="arabicPeriod"/>
            </a:pPr>
            <a:r>
              <a:rPr lang="en-IN" b="1" kern="100" dirty="0">
                <a:latin typeface="Calibri" panose="020F0502020204030204" pitchFamily="34" charset="0"/>
                <a:ea typeface="Calibri" panose="020F0502020204030204" pitchFamily="34" charset="0"/>
                <a:cs typeface="Calibri" panose="020F0502020204030204" pitchFamily="34" charset="0"/>
              </a:rPr>
              <a:t>Display</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the </a:t>
            </a:r>
            <a:r>
              <a:rPr lang="en-IN" sz="1800" b="1" kern="100" dirty="0">
                <a:effectLst/>
                <a:latin typeface="+mj-lt"/>
                <a:ea typeface="Calibri" panose="020F0502020204030204" pitchFamily="34" charset="0"/>
                <a:cs typeface="Calibri" panose="020F0502020204030204" pitchFamily="34" charset="0"/>
              </a:rPr>
              <a:t>first</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and last names of all employees.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DC9EB8F-CD0E-568A-8F37-A2154F5EC5CC}"/>
              </a:ext>
            </a:extLst>
          </p:cNvPr>
          <p:cNvSpPr txBox="1"/>
          <p:nvPr/>
        </p:nvSpPr>
        <p:spPr>
          <a:xfrm>
            <a:off x="536244" y="761632"/>
            <a:ext cx="6096000" cy="923330"/>
          </a:xfrm>
          <a:prstGeom prst="rect">
            <a:avLst/>
          </a:prstGeom>
          <a:noFill/>
        </p:spPr>
        <p:txBody>
          <a:bodyPr wrap="square">
            <a:spAutoFit/>
          </a:bodyPr>
          <a:lstStyle/>
          <a:p>
            <a:r>
              <a:rPr lang="en-IN" dirty="0">
                <a:latin typeface="+mj-lt"/>
              </a:rPr>
              <a:t>Query</a:t>
            </a:r>
            <a:r>
              <a:rPr lang="en-IN" dirty="0"/>
              <a:t>:</a:t>
            </a:r>
          </a:p>
          <a:p>
            <a:r>
              <a:rPr lang="en-IN" b="1" dirty="0"/>
              <a:t>select </a:t>
            </a:r>
            <a:r>
              <a:rPr lang="en-IN" b="1" dirty="0" err="1"/>
              <a:t>firstname</a:t>
            </a:r>
            <a:r>
              <a:rPr lang="en-IN" b="1" dirty="0"/>
              <a:t> , </a:t>
            </a:r>
            <a:r>
              <a:rPr lang="en-IN" b="1" dirty="0" err="1"/>
              <a:t>lastname</a:t>
            </a:r>
            <a:r>
              <a:rPr lang="en-IN" b="1" dirty="0"/>
              <a:t> from employees;</a:t>
            </a:r>
          </a:p>
          <a:p>
            <a:r>
              <a:rPr lang="en-IN" b="1" dirty="0"/>
              <a:t>Output:</a:t>
            </a:r>
          </a:p>
        </p:txBody>
      </p:sp>
      <p:pic>
        <p:nvPicPr>
          <p:cNvPr id="11" name="Picture 10">
            <a:extLst>
              <a:ext uri="{FF2B5EF4-FFF2-40B4-BE49-F238E27FC236}">
                <a16:creationId xmlns:a16="http://schemas.microsoft.com/office/drawing/2014/main" id="{843DD4EC-F541-46E9-9487-9402C5E4D7C5}"/>
              </a:ext>
            </a:extLst>
          </p:cNvPr>
          <p:cNvPicPr>
            <a:picLocks noChangeAspect="1"/>
          </p:cNvPicPr>
          <p:nvPr/>
        </p:nvPicPr>
        <p:blipFill>
          <a:blip r:embed="rId2"/>
          <a:stretch>
            <a:fillRect/>
          </a:stretch>
        </p:blipFill>
        <p:spPr>
          <a:xfrm>
            <a:off x="7862048" y="526923"/>
            <a:ext cx="3209364" cy="2450203"/>
          </a:xfrm>
          <a:prstGeom prst="rect">
            <a:avLst/>
          </a:prstGeom>
        </p:spPr>
      </p:pic>
      <p:sp>
        <p:nvSpPr>
          <p:cNvPr id="13" name="TextBox 12">
            <a:extLst>
              <a:ext uri="{FF2B5EF4-FFF2-40B4-BE49-F238E27FC236}">
                <a16:creationId xmlns:a16="http://schemas.microsoft.com/office/drawing/2014/main" id="{F5493BC9-E0D0-D942-FA6B-448E2410AD6A}"/>
              </a:ext>
            </a:extLst>
          </p:cNvPr>
          <p:cNvSpPr txBox="1"/>
          <p:nvPr/>
        </p:nvSpPr>
        <p:spPr>
          <a:xfrm>
            <a:off x="457200" y="3861545"/>
            <a:ext cx="5471748" cy="1671868"/>
          </a:xfrm>
          <a:prstGeom prst="rect">
            <a:avLst/>
          </a:prstGeom>
          <a:noFill/>
        </p:spPr>
        <p:txBody>
          <a:bodyPr wrap="square">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2. List the names and addresses of all customers in the "London" city.</a:t>
            </a:r>
          </a:p>
          <a:p>
            <a:pPr>
              <a:lnSpc>
                <a:spcPct val="107000"/>
              </a:lnSpc>
              <a:spcAft>
                <a:spcPts val="800"/>
              </a:spcAft>
            </a:pPr>
            <a:r>
              <a:rPr lang="en-IN" kern="100" dirty="0">
                <a:latin typeface="+mj-lt"/>
                <a:ea typeface="Calibri" panose="020F0502020204030204" pitchFamily="34" charset="0"/>
                <a:cs typeface="Calibri" panose="020F0502020204030204" pitchFamily="34" charset="0"/>
              </a:rPr>
              <a:t>Query:</a:t>
            </a:r>
            <a:r>
              <a:rPr lang="en-US" kern="100" dirty="0">
                <a:latin typeface="+mj-lt"/>
                <a:ea typeface="Calibri" panose="020F0502020204030204" pitchFamily="34" charset="0"/>
                <a:cs typeface="Calibri" panose="020F0502020204030204" pitchFamily="34" charset="0"/>
              </a:rPr>
              <a:t>select </a:t>
            </a:r>
            <a:r>
              <a:rPr lang="en-US" kern="100" dirty="0" err="1">
                <a:latin typeface="+mj-lt"/>
                <a:ea typeface="Calibri" panose="020F0502020204030204" pitchFamily="34" charset="0"/>
                <a:cs typeface="Calibri" panose="020F0502020204030204" pitchFamily="34" charset="0"/>
              </a:rPr>
              <a:t>customername</a:t>
            </a:r>
            <a:r>
              <a:rPr lang="en-US" kern="100" dirty="0">
                <a:latin typeface="+mj-lt"/>
                <a:ea typeface="Calibri" panose="020F0502020204030204" pitchFamily="34" charset="0"/>
                <a:cs typeface="Calibri" panose="020F0502020204030204" pitchFamily="34" charset="0"/>
              </a:rPr>
              <a:t> , address from customers where city= '</a:t>
            </a:r>
            <a:r>
              <a:rPr lang="en-US" kern="100" dirty="0" err="1">
                <a:latin typeface="+mj-lt"/>
                <a:ea typeface="Calibri" panose="020F0502020204030204" pitchFamily="34" charset="0"/>
                <a:cs typeface="Calibri" panose="020F0502020204030204" pitchFamily="34" charset="0"/>
              </a:rPr>
              <a:t>london</a:t>
            </a:r>
            <a:r>
              <a:rPr lang="en-US" kern="100" dirty="0">
                <a:latin typeface="+mj-lt"/>
                <a:ea typeface="Calibri" panose="020F0502020204030204" pitchFamily="34" charset="0"/>
                <a:cs typeface="Calibri" panose="020F0502020204030204" pitchFamily="34" charset="0"/>
              </a:rPr>
              <a:t>’ ;</a:t>
            </a:r>
            <a:endParaRPr lang="en-IN" sz="1800" kern="100" dirty="0">
              <a:effectLst/>
              <a:latin typeface="+mj-lt"/>
              <a:ea typeface="Calibri" panose="020F0502020204030204" pitchFamily="34" charset="0"/>
              <a:cs typeface="Calibri" panose="020F0502020204030204" pitchFamily="34" charset="0"/>
            </a:endParaRP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4D1C9F38-693A-E863-E404-B77AB424A7AA}"/>
              </a:ext>
            </a:extLst>
          </p:cNvPr>
          <p:cNvPicPr>
            <a:picLocks noChangeAspect="1"/>
          </p:cNvPicPr>
          <p:nvPr/>
        </p:nvPicPr>
        <p:blipFill>
          <a:blip r:embed="rId3"/>
          <a:stretch>
            <a:fillRect/>
          </a:stretch>
        </p:blipFill>
        <p:spPr>
          <a:xfrm>
            <a:off x="6632244" y="4144535"/>
            <a:ext cx="5471748" cy="1566581"/>
          </a:xfrm>
          <a:prstGeom prst="rect">
            <a:avLst/>
          </a:prstGeom>
        </p:spPr>
      </p:pic>
      <p:sp>
        <p:nvSpPr>
          <p:cNvPr id="17" name="TextBox 16">
            <a:extLst>
              <a:ext uri="{FF2B5EF4-FFF2-40B4-BE49-F238E27FC236}">
                <a16:creationId xmlns:a16="http://schemas.microsoft.com/office/drawing/2014/main" id="{EBB00767-ABD1-9E7B-13E1-FE5C1833BF25}"/>
              </a:ext>
            </a:extLst>
          </p:cNvPr>
          <p:cNvSpPr txBox="1"/>
          <p:nvPr/>
        </p:nvSpPr>
        <p:spPr>
          <a:xfrm>
            <a:off x="7655859" y="92350"/>
            <a:ext cx="2698376" cy="369332"/>
          </a:xfrm>
          <a:prstGeom prst="rect">
            <a:avLst/>
          </a:prstGeom>
          <a:noFill/>
        </p:spPr>
        <p:txBody>
          <a:bodyPr wrap="square">
            <a:spAutoFit/>
          </a:bodyPr>
          <a:lstStyle/>
          <a:p>
            <a:r>
              <a:rPr lang="en-IN" b="1" dirty="0"/>
              <a:t>Output:</a:t>
            </a:r>
          </a:p>
        </p:txBody>
      </p:sp>
      <p:sp>
        <p:nvSpPr>
          <p:cNvPr id="18" name="TextBox 17">
            <a:extLst>
              <a:ext uri="{FF2B5EF4-FFF2-40B4-BE49-F238E27FC236}">
                <a16:creationId xmlns:a16="http://schemas.microsoft.com/office/drawing/2014/main" id="{641CE1C3-6EFD-3878-5ACB-87A1C1036B87}"/>
              </a:ext>
            </a:extLst>
          </p:cNvPr>
          <p:cNvSpPr txBox="1"/>
          <p:nvPr/>
        </p:nvSpPr>
        <p:spPr>
          <a:xfrm>
            <a:off x="7315199" y="3676879"/>
            <a:ext cx="2698376" cy="369332"/>
          </a:xfrm>
          <a:prstGeom prst="rect">
            <a:avLst/>
          </a:prstGeom>
          <a:noFill/>
        </p:spPr>
        <p:txBody>
          <a:bodyPr wrap="square">
            <a:spAutoFit/>
          </a:bodyPr>
          <a:lstStyle/>
          <a:p>
            <a:r>
              <a:rPr lang="en-IN" b="1" dirty="0"/>
              <a:t>Output:</a:t>
            </a:r>
          </a:p>
        </p:txBody>
      </p:sp>
    </p:spTree>
    <p:extLst>
      <p:ext uri="{BB962C8B-B14F-4D97-AF65-F5344CB8AC3E}">
        <p14:creationId xmlns:p14="http://schemas.microsoft.com/office/powerpoint/2010/main" val="247580872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236</TotalTime>
  <Words>1286</Words>
  <Application>Microsoft Office PowerPoint</Application>
  <PresentationFormat>Widescreen</PresentationFormat>
  <Paragraphs>99</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Gathic</vt:lpstr>
      <vt:lpstr>Segoe UI Light</vt:lpstr>
      <vt:lpstr>Söhne</vt:lpstr>
      <vt:lpstr>Wingdings</vt:lpstr>
      <vt:lpstr>Office Theme</vt:lpstr>
      <vt:lpstr>Comprehensive Business Dataset Analysis</vt:lpstr>
      <vt:lpstr>Project analysis slide 3</vt:lpstr>
      <vt:lpstr>Project analysis slide 4</vt:lpstr>
      <vt:lpstr>Project analysis slide 5</vt:lpstr>
      <vt:lpstr>Project analysis slide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Business Dataset Analysis</dc:title>
  <dc:creator>Balaram Khandvi</dc:creator>
  <cp:lastModifiedBy>Balaram Khandvi</cp:lastModifiedBy>
  <cp:revision>4</cp:revision>
  <dcterms:created xsi:type="dcterms:W3CDTF">2023-09-22T07:24:25Z</dcterms:created>
  <dcterms:modified xsi:type="dcterms:W3CDTF">2023-09-22T11:33:37Z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