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56" autoAdjust="0"/>
    <p:restoredTop sz="93728" autoAdjust="0"/>
  </p:normalViewPr>
  <p:slideViewPr>
    <p:cSldViewPr>
      <p:cViewPr varScale="1">
        <p:scale>
          <a:sx n="67" d="100"/>
          <a:sy n="67" d="100"/>
        </p:scale>
        <p:origin x="1000"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9"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7"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1"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3"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7"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7"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1" name="think-cell Slide" r:id="rId9" imgW="360" imgH="360" progId="">
                  <p:embed/>
                </p:oleObj>
              </mc:Choice>
              <mc:Fallback>
                <p:oleObj name="think-cell Slide" r:id="rId9" imgW="360" imgH="3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5"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9"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5" name="think-cell Slide" r:id="rId25" imgW="360" imgH="360" progId="">
                  <p:embed/>
                </p:oleObj>
              </mc:Choice>
              <mc:Fallback>
                <p:oleObj name="think-cell Slide" r:id="rId25" imgW="360" imgH="360" progId="">
                  <p:embed/>
                  <p:pic>
                    <p:nvPicPr>
                      <p:cNvPr id="0" name="Picture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5" name="think-cell Slide" r:id="rId14" imgW="360" imgH="360" progId="">
                  <p:embed/>
                </p:oleObj>
              </mc:Choice>
              <mc:Fallback>
                <p:oleObj name="think-cell Slide" r:id="rId14" imgW="360" imgH="36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la-ramaiah.machavaram@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github.com/balaramaiah?tab=reposito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851764060"/>
              </p:ext>
            </p:extLst>
          </p:nvPr>
        </p:nvGraphicFramePr>
        <p:xfrm>
          <a:off x="9239272" y="1510345"/>
          <a:ext cx="2952727" cy="4301833"/>
        </p:xfrm>
        <a:graphic>
          <a:graphicData uri="http://schemas.openxmlformats.org/drawingml/2006/table">
            <a:tbl>
              <a:tblPr firstRow="1" bandRow="1">
                <a:tableStyleId>{0E3FDE45-AF77-4B5C-9715-49D594BDF05E}</a:tableStyleId>
              </a:tblPr>
              <a:tblGrid>
                <a:gridCol w="841785">
                  <a:extLst>
                    <a:ext uri="{9D8B030D-6E8A-4147-A177-3AD203B41FA5}">
                      <a16:colId xmlns:a16="http://schemas.microsoft.com/office/drawing/2014/main" val="20000"/>
                    </a:ext>
                  </a:extLst>
                </a:gridCol>
                <a:gridCol w="2110942">
                  <a:extLst>
                    <a:ext uri="{9D8B030D-6E8A-4147-A177-3AD203B41FA5}">
                      <a16:colId xmlns:a16="http://schemas.microsoft.com/office/drawing/2014/main" val="20001"/>
                    </a:ext>
                  </a:extLst>
                </a:gridCol>
              </a:tblGrid>
              <a:tr h="704209">
                <a:tc>
                  <a:txBody>
                    <a:bodyPr/>
                    <a:lstStyle/>
                    <a:p>
                      <a:pPr marL="92075">
                        <a:lnSpc>
                          <a:spcPct val="100000"/>
                        </a:lnSpc>
                        <a:spcBef>
                          <a:spcPts val="355"/>
                        </a:spcBef>
                      </a:pPr>
                      <a:r>
                        <a:rPr sz="1100" b="0">
                          <a:latin typeface="Times New Roman" pitchFamily="18" charset="0"/>
                          <a:cs typeface="Times New Roman" pitchFamily="18" charset="0"/>
                        </a:rPr>
                        <a:t>C#</a:t>
                      </a:r>
                    </a:p>
                  </a:txBody>
                  <a:tcPr marL="0" marR="0" marT="45085" marB="0"/>
                </a:tc>
                <a:tc>
                  <a:txBody>
                    <a:bodyPr/>
                    <a:lstStyle/>
                    <a:p>
                      <a:pPr marL="116839" marR="243840" algn="just">
                        <a:lnSpc>
                          <a:spcPct val="100000"/>
                        </a:lnSpc>
                        <a:spcBef>
                          <a:spcPts val="355"/>
                        </a:spcBef>
                      </a:pPr>
                      <a:r>
                        <a:rPr sz="1050" b="0" dirty="0" err="1">
                          <a:latin typeface="Times New Roman" pitchFamily="18" charset="0"/>
                          <a:cs typeface="Times New Roman" pitchFamily="18" charset="0"/>
                        </a:rPr>
                        <a:t>Basics,OOPS,Exception</a:t>
                      </a:r>
                      <a:r>
                        <a:rPr sz="1050" b="0" dirty="0">
                          <a:latin typeface="Times New Roman" pitchFamily="18" charset="0"/>
                          <a:cs typeface="Times New Roman" pitchFamily="18" charset="0"/>
                        </a:rPr>
                        <a:t> </a:t>
                      </a:r>
                      <a:r>
                        <a:rPr sz="1050" b="0" spc="-5" dirty="0" err="1">
                          <a:latin typeface="Times New Roman" pitchFamily="18" charset="0"/>
                          <a:cs typeface="Times New Roman" pitchFamily="18" charset="0"/>
                        </a:rPr>
                        <a:t>Handling,Collections</a:t>
                      </a:r>
                      <a:r>
                        <a:rPr sz="1050" b="0" dirty="0">
                          <a:latin typeface="Times New Roman" pitchFamily="18" charset="0"/>
                          <a:cs typeface="Times New Roman" pitchFamily="18" charset="0"/>
                        </a:rPr>
                        <a:t>&amp; </a:t>
                      </a:r>
                      <a:r>
                        <a:rPr sz="1050" b="0" dirty="0" err="1">
                          <a:latin typeface="Times New Roman" pitchFamily="18" charset="0"/>
                          <a:cs typeface="Times New Roman" pitchFamily="18" charset="0"/>
                        </a:rPr>
                        <a:t>Generics,Delegates,</a:t>
                      </a:r>
                      <a:r>
                        <a:rPr sz="1050" b="0" spc="-5" dirty="0" err="1">
                          <a:latin typeface="Times New Roman" pitchFamily="18" charset="0"/>
                          <a:cs typeface="Times New Roman" pitchFamily="18" charset="0"/>
                        </a:rPr>
                        <a:t>Events</a:t>
                      </a:r>
                      <a:r>
                        <a:rPr sz="1050" b="0" spc="-10" dirty="0">
                          <a:latin typeface="Times New Roman" pitchFamily="18" charset="0"/>
                          <a:cs typeface="Times New Roman" pitchFamily="18" charset="0"/>
                        </a:rPr>
                        <a:t> </a:t>
                      </a:r>
                      <a:r>
                        <a:rPr sz="1050" b="0" dirty="0">
                          <a:latin typeface="Times New Roman" pitchFamily="18" charset="0"/>
                          <a:cs typeface="Times New Roman" pitchFamily="18" charset="0"/>
                        </a:rPr>
                        <a:t>, File</a:t>
                      </a:r>
                      <a:r>
                        <a:rPr sz="1050" b="0" spc="5" dirty="0">
                          <a:latin typeface="Times New Roman" pitchFamily="18" charset="0"/>
                          <a:cs typeface="Times New Roman" pitchFamily="18" charset="0"/>
                        </a:rPr>
                        <a:t> </a:t>
                      </a:r>
                      <a:r>
                        <a:rPr sz="1050" b="0" dirty="0">
                          <a:latin typeface="Times New Roman" pitchFamily="18" charset="0"/>
                          <a:cs typeface="Times New Roman" pitchFamily="18" charset="0"/>
                        </a:rPr>
                        <a:t>IO</a:t>
                      </a:r>
                      <a:r>
                        <a:rPr sz="1050" b="0" spc="-5" dirty="0">
                          <a:latin typeface="Times New Roman" pitchFamily="18" charset="0"/>
                          <a:cs typeface="Times New Roman" pitchFamily="18" charset="0"/>
                        </a:rPr>
                        <a:t> and Serialization</a:t>
                      </a:r>
                      <a:endParaRPr sz="1050" b="0" dirty="0">
                        <a:latin typeface="Times New Roman" pitchFamily="18" charset="0"/>
                        <a:cs typeface="Times New Roman" pitchFamily="18" charset="0"/>
                      </a:endParaRPr>
                    </a:p>
                  </a:txBody>
                  <a:tcPr marL="0" marR="0" marT="45085" marB="0"/>
                </a:tc>
                <a:extLst>
                  <a:ext uri="{0D108BD9-81ED-4DB2-BD59-A6C34878D82A}">
                    <a16:rowId xmlns:a16="http://schemas.microsoft.com/office/drawing/2014/main" val="10000"/>
                  </a:ext>
                </a:extLst>
              </a:tr>
              <a:tr h="571504">
                <a:tc>
                  <a:txBody>
                    <a:bodyPr/>
                    <a:lstStyle/>
                    <a:p>
                      <a:pPr marL="92075">
                        <a:lnSpc>
                          <a:spcPct val="100000"/>
                        </a:lnSpc>
                        <a:spcBef>
                          <a:spcPts val="355"/>
                        </a:spcBef>
                      </a:pPr>
                      <a:r>
                        <a:rPr sz="1000" spc="-5">
                          <a:latin typeface="Verdana"/>
                          <a:cs typeface="Verdana"/>
                        </a:rPr>
                        <a:t>.NET</a:t>
                      </a:r>
                      <a:endParaRPr sz="1000">
                        <a:latin typeface="Verdana"/>
                        <a:cs typeface="Verdana"/>
                      </a:endParaRPr>
                    </a:p>
                    <a:p>
                      <a:pPr marL="92075">
                        <a:lnSpc>
                          <a:spcPct val="100000"/>
                        </a:lnSpc>
                      </a:pPr>
                      <a:r>
                        <a:rPr sz="1000">
                          <a:latin typeface="Verdana"/>
                          <a:cs typeface="Verdana"/>
                        </a:rPr>
                        <a:t>Framework</a:t>
                      </a:r>
                    </a:p>
                  </a:txBody>
                  <a:tcPr marL="0" marR="0" marT="45085" marB="0"/>
                </a:tc>
                <a:tc>
                  <a:txBody>
                    <a:bodyPr/>
                    <a:lstStyle/>
                    <a:p>
                      <a:pPr marL="116839" marR="83820">
                        <a:lnSpc>
                          <a:spcPct val="100000"/>
                        </a:lnSpc>
                        <a:spcBef>
                          <a:spcPts val="355"/>
                        </a:spcBef>
                      </a:pPr>
                      <a:r>
                        <a:rPr lang="en-US" sz="1000" b="0" i="0" kern="1200" dirty="0">
                          <a:solidFill>
                            <a:schemeClr val="tx1"/>
                          </a:solidFill>
                          <a:latin typeface="+mn-lt"/>
                          <a:ea typeface="+mn-ea"/>
                          <a:cs typeface="+mn-cs"/>
                        </a:rPr>
                        <a:t>ADO.NET with Entity Framework And LINQ,ASP.NET with MVC5,</a:t>
                      </a:r>
                      <a:r>
                        <a:rPr lang="en-US" sz="1000" dirty="0">
                          <a:cs typeface="Verdana"/>
                        </a:rPr>
                        <a:t> ASP.NET CORE WEB API.</a:t>
                      </a:r>
                      <a:r>
                        <a:rPr lang="en-US" sz="1000" spc="-40" dirty="0">
                          <a:cs typeface="Verdana"/>
                        </a:rPr>
                        <a:t> </a:t>
                      </a:r>
                      <a:endParaRPr sz="1000" dirty="0">
                        <a:latin typeface="Verdana"/>
                        <a:cs typeface="Verdana"/>
                      </a:endParaRPr>
                    </a:p>
                  </a:txBody>
                  <a:tcPr marL="0" marR="0" marT="45085" marB="0"/>
                </a:tc>
                <a:extLst>
                  <a:ext uri="{0D108BD9-81ED-4DB2-BD59-A6C34878D82A}">
                    <a16:rowId xmlns:a16="http://schemas.microsoft.com/office/drawing/2014/main" val="236619847"/>
                  </a:ext>
                </a:extLst>
              </a:tr>
              <a:tr h="621957">
                <a:tc>
                  <a:txBody>
                    <a:bodyPr/>
                    <a:lstStyle/>
                    <a:p>
                      <a:pPr marL="92075">
                        <a:lnSpc>
                          <a:spcPct val="100000"/>
                        </a:lnSpc>
                        <a:spcBef>
                          <a:spcPts val="355"/>
                        </a:spcBef>
                      </a:pPr>
                      <a:r>
                        <a:rPr sz="1000">
                          <a:latin typeface="Verdana"/>
                          <a:cs typeface="Verdana"/>
                        </a:rPr>
                        <a:t>ADO.NET</a:t>
                      </a:r>
                    </a:p>
                  </a:txBody>
                  <a:tcPr marL="0" marR="0" marT="45085" marB="0"/>
                </a:tc>
                <a:tc>
                  <a:txBody>
                    <a:bodyPr/>
                    <a:lstStyle/>
                    <a:p>
                      <a:pPr marL="116839" marR="160655">
                        <a:lnSpc>
                          <a:spcPct val="100000"/>
                        </a:lnSpc>
                        <a:spcBef>
                          <a:spcPts val="355"/>
                        </a:spcBef>
                      </a:pPr>
                      <a:r>
                        <a:rPr sz="1000" dirty="0">
                          <a:latin typeface="Verdana"/>
                          <a:cs typeface="Verdana"/>
                        </a:rPr>
                        <a:t>Basics,</a:t>
                      </a:r>
                      <a:r>
                        <a:rPr sz="1000" spc="-45" dirty="0">
                          <a:latin typeface="Verdana"/>
                          <a:cs typeface="Verdana"/>
                        </a:rPr>
                        <a:t> </a:t>
                      </a:r>
                      <a:r>
                        <a:rPr sz="1000" dirty="0">
                          <a:latin typeface="Verdana"/>
                          <a:cs typeface="Verdana"/>
                        </a:rPr>
                        <a:t>Connected</a:t>
                      </a:r>
                      <a:r>
                        <a:rPr sz="1000" spc="-25" dirty="0">
                          <a:latin typeface="Verdana"/>
                          <a:cs typeface="Verdana"/>
                        </a:rPr>
                        <a:t> </a:t>
                      </a:r>
                      <a:r>
                        <a:rPr sz="1000" spc="-5" dirty="0">
                          <a:latin typeface="Verdana"/>
                          <a:cs typeface="Verdana"/>
                        </a:rPr>
                        <a:t>and</a:t>
                      </a:r>
                      <a:r>
                        <a:rPr sz="1000" spc="-15" dirty="0">
                          <a:latin typeface="Verdana"/>
                          <a:cs typeface="Verdana"/>
                        </a:rPr>
                        <a:t> </a:t>
                      </a:r>
                      <a:r>
                        <a:rPr sz="1000" dirty="0">
                          <a:latin typeface="Verdana"/>
                          <a:cs typeface="Verdana"/>
                        </a:rPr>
                        <a:t>Disconnected </a:t>
                      </a:r>
                      <a:r>
                        <a:rPr sz="1000" spc="-265" dirty="0">
                          <a:latin typeface="Verdana"/>
                          <a:cs typeface="Verdana"/>
                        </a:rPr>
                        <a:t> </a:t>
                      </a:r>
                      <a:r>
                        <a:rPr sz="1000" dirty="0">
                          <a:latin typeface="Verdana"/>
                          <a:cs typeface="Verdana"/>
                        </a:rPr>
                        <a:t>Architecture</a:t>
                      </a:r>
                    </a:p>
                  </a:txBody>
                  <a:tcPr marL="0" marR="0" marT="45085" marB="0"/>
                </a:tc>
                <a:extLst>
                  <a:ext uri="{0D108BD9-81ED-4DB2-BD59-A6C34878D82A}">
                    <a16:rowId xmlns:a16="http://schemas.microsoft.com/office/drawing/2014/main" val="2362141945"/>
                  </a:ext>
                </a:extLst>
              </a:tr>
              <a:tr h="633316">
                <a:tc>
                  <a:txBody>
                    <a:bodyPr/>
                    <a:lstStyle/>
                    <a:p>
                      <a:pPr marL="92075">
                        <a:lnSpc>
                          <a:spcPct val="100000"/>
                        </a:lnSpc>
                        <a:spcBef>
                          <a:spcPts val="355"/>
                        </a:spcBef>
                      </a:pPr>
                      <a:r>
                        <a:rPr sz="1000">
                          <a:latin typeface="Verdana"/>
                          <a:cs typeface="Verdana"/>
                        </a:rPr>
                        <a:t>RDBMS</a:t>
                      </a:r>
                    </a:p>
                  </a:txBody>
                  <a:tcPr marL="0" marR="0" marT="45085" marB="0"/>
                </a:tc>
                <a:tc>
                  <a:txBody>
                    <a:bodyPr/>
                    <a:lstStyle/>
                    <a:p>
                      <a:pPr marL="116839">
                        <a:lnSpc>
                          <a:spcPct val="100000"/>
                        </a:lnSpc>
                        <a:spcBef>
                          <a:spcPts val="355"/>
                        </a:spcBef>
                      </a:pPr>
                      <a:r>
                        <a:rPr sz="1000">
                          <a:latin typeface="Verdana"/>
                          <a:cs typeface="Verdana"/>
                        </a:rPr>
                        <a:t>Basic</a:t>
                      </a:r>
                      <a:r>
                        <a:rPr sz="1000" spc="-40">
                          <a:latin typeface="Verdana"/>
                          <a:cs typeface="Verdana"/>
                        </a:rPr>
                        <a:t> </a:t>
                      </a:r>
                      <a:r>
                        <a:rPr sz="1000">
                          <a:latin typeface="Verdana"/>
                          <a:cs typeface="Verdana"/>
                        </a:rPr>
                        <a:t>And</a:t>
                      </a:r>
                      <a:r>
                        <a:rPr sz="1000" spc="-25">
                          <a:latin typeface="Verdana"/>
                          <a:cs typeface="Verdana"/>
                        </a:rPr>
                        <a:t> </a:t>
                      </a:r>
                      <a:r>
                        <a:rPr sz="1000">
                          <a:latin typeface="Verdana"/>
                          <a:cs typeface="Verdana"/>
                        </a:rPr>
                        <a:t>Advanced</a:t>
                      </a:r>
                    </a:p>
                    <a:p>
                      <a:pPr marL="116839">
                        <a:lnSpc>
                          <a:spcPct val="100000"/>
                        </a:lnSpc>
                      </a:pPr>
                      <a:r>
                        <a:rPr sz="1000" spc="-5">
                          <a:latin typeface="Verdana"/>
                          <a:cs typeface="Verdana"/>
                        </a:rPr>
                        <a:t>Using</a:t>
                      </a:r>
                      <a:r>
                        <a:rPr sz="1000">
                          <a:latin typeface="Verdana"/>
                          <a:cs typeface="Verdana"/>
                        </a:rPr>
                        <a:t> SQL Server,</a:t>
                      </a:r>
                      <a:r>
                        <a:rPr sz="1000" spc="-45">
                          <a:latin typeface="Verdana"/>
                          <a:cs typeface="Verdana"/>
                        </a:rPr>
                        <a:t> </a:t>
                      </a:r>
                      <a:r>
                        <a:rPr sz="1000">
                          <a:latin typeface="Verdana"/>
                          <a:cs typeface="Verdana"/>
                        </a:rPr>
                        <a:t>Oracle</a:t>
                      </a:r>
                      <a:r>
                        <a:rPr sz="1000" spc="-30">
                          <a:latin typeface="Verdana"/>
                          <a:cs typeface="Verdana"/>
                        </a:rPr>
                        <a:t> </a:t>
                      </a:r>
                      <a:r>
                        <a:rPr sz="1000" spc="-5">
                          <a:latin typeface="Verdana"/>
                          <a:cs typeface="Verdana"/>
                        </a:rPr>
                        <a:t>and</a:t>
                      </a:r>
                      <a:r>
                        <a:rPr sz="1000" spc="5">
                          <a:latin typeface="Verdana"/>
                          <a:cs typeface="Verdana"/>
                        </a:rPr>
                        <a:t> </a:t>
                      </a:r>
                      <a:r>
                        <a:rPr sz="1000" spc="-5">
                          <a:latin typeface="Verdana"/>
                          <a:cs typeface="Verdana"/>
                        </a:rPr>
                        <a:t>Maria</a:t>
                      </a:r>
                      <a:endParaRPr sz="1000">
                        <a:latin typeface="Verdana"/>
                        <a:cs typeface="Verdana"/>
                      </a:endParaRPr>
                    </a:p>
                    <a:p>
                      <a:pPr marL="116839">
                        <a:lnSpc>
                          <a:spcPct val="100000"/>
                        </a:lnSpc>
                        <a:spcBef>
                          <a:spcPts val="5"/>
                        </a:spcBef>
                      </a:pPr>
                      <a:r>
                        <a:rPr sz="1000">
                          <a:latin typeface="Verdana"/>
                          <a:cs typeface="Verdana"/>
                        </a:rPr>
                        <a:t>DB.</a:t>
                      </a:r>
                    </a:p>
                  </a:txBody>
                  <a:tcPr marL="0" marR="0" marT="45085" marB="0"/>
                </a:tc>
                <a:extLst>
                  <a:ext uri="{0D108BD9-81ED-4DB2-BD59-A6C34878D82A}">
                    <a16:rowId xmlns:a16="http://schemas.microsoft.com/office/drawing/2014/main" val="10001"/>
                  </a:ext>
                </a:extLst>
              </a:tr>
              <a:tr h="621957">
                <a:tc>
                  <a:txBody>
                    <a:bodyPr/>
                    <a:lstStyle/>
                    <a:p>
                      <a:pPr marL="92075">
                        <a:lnSpc>
                          <a:spcPct val="100000"/>
                        </a:lnSpc>
                        <a:spcBef>
                          <a:spcPts val="359"/>
                        </a:spcBef>
                      </a:pPr>
                      <a:r>
                        <a:rPr sz="1000">
                          <a:latin typeface="Verdana"/>
                          <a:cs typeface="Verdana"/>
                        </a:rPr>
                        <a:t>UI</a:t>
                      </a:r>
                    </a:p>
                    <a:p>
                      <a:pPr marL="92075">
                        <a:lnSpc>
                          <a:spcPct val="100000"/>
                        </a:lnSpc>
                      </a:pPr>
                      <a:r>
                        <a:rPr sz="1000">
                          <a:latin typeface="Verdana"/>
                          <a:cs typeface="Verdana"/>
                        </a:rPr>
                        <a:t>Technology</a:t>
                      </a:r>
                    </a:p>
                  </a:txBody>
                  <a:tcPr marL="0" marR="0" marT="45719" marB="0"/>
                </a:tc>
                <a:tc>
                  <a:txBody>
                    <a:bodyPr/>
                    <a:lstStyle/>
                    <a:p>
                      <a:pPr marL="116839">
                        <a:lnSpc>
                          <a:spcPct val="100000"/>
                        </a:lnSpc>
                        <a:spcBef>
                          <a:spcPts val="359"/>
                        </a:spcBef>
                      </a:pPr>
                      <a:r>
                        <a:rPr sz="1000" spc="-5">
                          <a:latin typeface="Verdana"/>
                          <a:cs typeface="Verdana"/>
                        </a:rPr>
                        <a:t>HTML</a:t>
                      </a:r>
                      <a:r>
                        <a:rPr sz="1000" spc="-10">
                          <a:latin typeface="Verdana"/>
                          <a:cs typeface="Verdana"/>
                        </a:rPr>
                        <a:t> </a:t>
                      </a:r>
                      <a:r>
                        <a:rPr sz="1000">
                          <a:latin typeface="Verdana"/>
                          <a:cs typeface="Verdana"/>
                        </a:rPr>
                        <a:t>5,</a:t>
                      </a:r>
                      <a:r>
                        <a:rPr sz="1000" spc="-5">
                          <a:latin typeface="Verdana"/>
                          <a:cs typeface="Verdana"/>
                        </a:rPr>
                        <a:t> </a:t>
                      </a:r>
                      <a:r>
                        <a:rPr sz="1000">
                          <a:latin typeface="Verdana"/>
                          <a:cs typeface="Verdana"/>
                        </a:rPr>
                        <a:t>CSS</a:t>
                      </a:r>
                      <a:r>
                        <a:rPr sz="1000" spc="-10">
                          <a:latin typeface="Verdana"/>
                          <a:cs typeface="Verdana"/>
                        </a:rPr>
                        <a:t> </a:t>
                      </a:r>
                      <a:r>
                        <a:rPr sz="1000">
                          <a:latin typeface="Verdana"/>
                          <a:cs typeface="Verdana"/>
                        </a:rPr>
                        <a:t>And</a:t>
                      </a:r>
                      <a:r>
                        <a:rPr sz="1000" spc="15">
                          <a:latin typeface="Verdana"/>
                          <a:cs typeface="Verdana"/>
                        </a:rPr>
                        <a:t> </a:t>
                      </a:r>
                      <a:r>
                        <a:rPr sz="1000" spc="-5">
                          <a:latin typeface="Verdana"/>
                          <a:cs typeface="Verdana"/>
                        </a:rPr>
                        <a:t>JavaScript</a:t>
                      </a:r>
                      <a:endParaRPr sz="1000">
                        <a:latin typeface="Verdana"/>
                        <a:cs typeface="Verdana"/>
                      </a:endParaRPr>
                    </a:p>
                  </a:txBody>
                  <a:tcPr marL="0" marR="0" marT="45719" marB="0"/>
                </a:tc>
                <a:extLst>
                  <a:ext uri="{0D108BD9-81ED-4DB2-BD59-A6C34878D82A}">
                    <a16:rowId xmlns:a16="http://schemas.microsoft.com/office/drawing/2014/main" val="10003"/>
                  </a:ext>
                </a:extLst>
              </a:tr>
              <a:tr h="552850">
                <a:tc>
                  <a:txBody>
                    <a:bodyPr/>
                    <a:lstStyle/>
                    <a:p>
                      <a:r>
                        <a:rPr lang="en-US" sz="1000" b="0" i="0" kern="1200" dirty="0">
                          <a:solidFill>
                            <a:schemeClr val="tx1"/>
                          </a:solidFill>
                          <a:latin typeface="+mn-lt"/>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b="0" i="0" kern="1200" dirty="0">
                          <a:solidFill>
                            <a:schemeClr val="tx1"/>
                          </a:solidFill>
                          <a:latin typeface="+mn-lt"/>
                          <a:ea typeface="+mn-ea"/>
                          <a:cs typeface="+mn-cs"/>
                        </a:rPr>
                        <a:t>Git ,GitHub, IDE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75448">
                <a:tc>
                  <a:txBody>
                    <a:bodyPr/>
                    <a:lstStyle/>
                    <a:p>
                      <a:pPr marL="92075" marR="312420">
                        <a:lnSpc>
                          <a:spcPct val="100000"/>
                        </a:lnSpc>
                        <a:spcBef>
                          <a:spcPts val="270"/>
                        </a:spcBef>
                      </a:pPr>
                      <a:r>
                        <a:rPr sz="1000">
                          <a:latin typeface="Verdana"/>
                          <a:cs typeface="Verdana"/>
                        </a:rPr>
                        <a:t>Add</a:t>
                      </a:r>
                      <a:r>
                        <a:rPr sz="1000" spc="-5">
                          <a:latin typeface="Verdana"/>
                          <a:cs typeface="Verdana"/>
                        </a:rPr>
                        <a:t> </a:t>
                      </a:r>
                      <a:r>
                        <a:rPr sz="1000">
                          <a:latin typeface="Verdana"/>
                          <a:cs typeface="Verdana"/>
                        </a:rPr>
                        <a:t>On  Skills</a:t>
                      </a:r>
                    </a:p>
                  </a:txBody>
                  <a:tcPr marL="0" marR="0" marT="34290" marB="0"/>
                </a:tc>
                <a:tc>
                  <a:txBody>
                    <a:bodyPr/>
                    <a:lstStyle/>
                    <a:p>
                      <a:pPr marL="116839">
                        <a:lnSpc>
                          <a:spcPct val="100000"/>
                        </a:lnSpc>
                        <a:spcBef>
                          <a:spcPts val="360"/>
                        </a:spcBef>
                      </a:pPr>
                      <a:r>
                        <a:rPr sz="1000" spc="-5" dirty="0">
                          <a:latin typeface="Verdana"/>
                          <a:cs typeface="Verdana"/>
                        </a:rPr>
                        <a:t>Communication</a:t>
                      </a:r>
                      <a:r>
                        <a:rPr sz="1000" spc="10" dirty="0">
                          <a:latin typeface="Verdana"/>
                          <a:cs typeface="Verdana"/>
                        </a:rPr>
                        <a:t> </a:t>
                      </a:r>
                      <a:r>
                        <a:rPr sz="1000" dirty="0">
                          <a:latin typeface="Verdana"/>
                          <a:cs typeface="Verdana"/>
                        </a:rPr>
                        <a:t>,</a:t>
                      </a:r>
                      <a:r>
                        <a:rPr sz="1000" spc="5" dirty="0">
                          <a:latin typeface="Verdana"/>
                          <a:cs typeface="Verdana"/>
                        </a:rPr>
                        <a:t> </a:t>
                      </a:r>
                      <a:r>
                        <a:rPr sz="1000" dirty="0">
                          <a:latin typeface="Verdana"/>
                          <a:cs typeface="Verdana"/>
                        </a:rPr>
                        <a:t>Team</a:t>
                      </a:r>
                      <a:r>
                        <a:rPr sz="1000" spc="-20" dirty="0">
                          <a:latin typeface="Verdana"/>
                          <a:cs typeface="Verdana"/>
                        </a:rPr>
                        <a:t> </a:t>
                      </a:r>
                      <a:r>
                        <a:rPr sz="1000" spc="-5" dirty="0">
                          <a:latin typeface="Verdana"/>
                          <a:cs typeface="Verdana"/>
                        </a:rPr>
                        <a:t>management</a:t>
                      </a:r>
                      <a:endParaRPr sz="1000" dirty="0">
                        <a:latin typeface="Verdana"/>
                        <a:cs typeface="Verdana"/>
                      </a:endParaRPr>
                    </a:p>
                  </a:txBody>
                  <a:tcPr marL="0" marR="0" marB="0"/>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3" y="1603138"/>
            <a:ext cx="3560413" cy="153908"/>
          </a:xfrm>
        </p:spPr>
        <p:txBody>
          <a:bodyPr/>
          <a:lstStyle/>
          <a:p>
            <a:pPr eaLnBrk="1" hangingPunct="1"/>
            <a:r>
              <a:rPr lang="en-US" altLang="nl-NL" sz="1200" dirty="0">
                <a:solidFill>
                  <a:schemeClr val="accent2">
                    <a:lumMod val="60000"/>
                    <a:lumOff val="40000"/>
                  </a:schemeClr>
                </a:solidFill>
                <a:hlinkClick r:id="rId3"/>
              </a:rPr>
              <a:t>bala-ramaiah.machavaram</a:t>
            </a:r>
            <a:r>
              <a:rPr lang="nl-NL" altLang="nl-NL" sz="1200"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9705117047</a:t>
            </a:r>
          </a:p>
        </p:txBody>
      </p:sp>
      <p:sp>
        <p:nvSpPr>
          <p:cNvPr id="7175" name="Text Placeholder 26"/>
          <p:cNvSpPr>
            <a:spLocks noGrp="1"/>
          </p:cNvSpPr>
          <p:nvPr>
            <p:ph type="body" sz="quarter" idx="50"/>
          </p:nvPr>
        </p:nvSpPr>
        <p:spPr>
          <a:xfrm>
            <a:off x="518736" y="2773544"/>
            <a:ext cx="3978346" cy="3894772"/>
          </a:xfrm>
        </p:spPr>
        <p:txBody>
          <a:bodyPr/>
          <a:lstStyle/>
          <a:p>
            <a:pPr marL="171450" indent="-171450"/>
            <a:r>
              <a:rPr lang="en-US" altLang="en-US" sz="1200" b="1" dirty="0"/>
              <a:t>Full Stack Developer</a:t>
            </a:r>
          </a:p>
          <a:p>
            <a:pPr marL="171450" indent="-171450"/>
            <a:r>
              <a:rPr lang="en-US" sz="1200" dirty="0"/>
              <a:t>• </a:t>
            </a:r>
            <a:r>
              <a:rPr lang="en-US" dirty="0"/>
              <a:t>Hands on experience on </a:t>
            </a:r>
            <a:r>
              <a:rPr lang="en-US" b="1" dirty="0"/>
              <a:t>C#,ADO.NET,LINQ,Entity framework,Sql Server,ASP.NET MVC5 with WEB API,</a:t>
            </a:r>
            <a:r>
              <a:rPr lang="en-US" b="1" dirty="0">
                <a:cs typeface="Verdana"/>
              </a:rPr>
              <a:t>ASP.NET CORE WEB API</a:t>
            </a:r>
            <a:r>
              <a:rPr lang="en-US" dirty="0">
                <a:cs typeface="Verdana"/>
              </a:rPr>
              <a:t>.</a:t>
            </a:r>
          </a:p>
          <a:p>
            <a:r>
              <a:rPr lang="en-US" dirty="0"/>
              <a:t>•</a:t>
            </a:r>
            <a:r>
              <a:rPr lang="en-IN" dirty="0"/>
              <a:t>Practical understanding of SQL concepts using SQL Server</a:t>
            </a:r>
            <a:endParaRPr lang="en-US" dirty="0"/>
          </a:p>
          <a:p>
            <a:r>
              <a:rPr lang="en-US" dirty="0"/>
              <a:t>•</a:t>
            </a:r>
            <a:r>
              <a:rPr lang="en-IN" b="1" dirty="0"/>
              <a:t>Successfully completed </a:t>
            </a:r>
            <a:r>
              <a:rPr lang="en-IN" dirty="0"/>
              <a:t> iTransform Training: SQL,C#, DOTNET,Angular.</a:t>
            </a:r>
            <a:endParaRPr lang="en-US" b="1" dirty="0"/>
          </a:p>
          <a:p>
            <a:r>
              <a:rPr lang="en-US" dirty="0"/>
              <a:t>• </a:t>
            </a:r>
            <a:r>
              <a:rPr lang="en-IN" b="1" dirty="0"/>
              <a:t>Currently completed </a:t>
            </a:r>
            <a:r>
              <a:rPr lang="en-IN" dirty="0"/>
              <a:t>Microsoft </a:t>
            </a:r>
            <a:r>
              <a:rPr lang="en-IN" b="1" dirty="0"/>
              <a:t>AZ-900</a:t>
            </a:r>
            <a:r>
              <a:rPr lang="en-IN" dirty="0"/>
              <a:t> and </a:t>
            </a:r>
            <a:r>
              <a:rPr lang="en-IN" b="1" spc="-5" dirty="0">
                <a:cs typeface="Verdana"/>
              </a:rPr>
              <a:t>AZ-104 </a:t>
            </a:r>
            <a:r>
              <a:rPr lang="en-IN" dirty="0"/>
              <a:t>certification</a:t>
            </a:r>
            <a:r>
              <a:rPr lang="en-IN" b="1" spc="-5" dirty="0">
                <a:cs typeface="Verdana"/>
              </a:rPr>
              <a:t>.</a:t>
            </a:r>
            <a:endParaRPr lang="en-US" b="1" spc="-5" dirty="0">
              <a:cs typeface="Verdana"/>
            </a:endParaRPr>
          </a:p>
          <a:p>
            <a:pPr marL="184785">
              <a:lnSpc>
                <a:spcPct val="100000"/>
              </a:lnSpc>
              <a:spcBef>
                <a:spcPts val="170"/>
              </a:spcBef>
            </a:pPr>
            <a:endParaRPr lang="en-US" dirty="0">
              <a:cs typeface="Verdana"/>
            </a:endParaRPr>
          </a:p>
          <a:p>
            <a:pPr marL="184785">
              <a:lnSpc>
                <a:spcPct val="100000"/>
              </a:lnSpc>
              <a:spcBef>
                <a:spcPts val="170"/>
              </a:spcBef>
            </a:pPr>
            <a:endParaRPr lang="en-US" dirty="0">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BALARAMAIAH MACHAVARAM</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595934" y="614364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78336"/>
          </a:xfrm>
          <a:prstGeom prst="rect">
            <a:avLst/>
          </a:prstGeom>
        </p:spPr>
        <p:txBody>
          <a:bodyPr wrap="square">
            <a:spAutoFit/>
          </a:bodyPr>
          <a:lstStyle/>
          <a:p>
            <a:pPr lvl="0">
              <a:lnSpc>
                <a:spcPct val="114000"/>
              </a:lnSpc>
              <a:defRPr/>
            </a:pPr>
            <a:r>
              <a:rPr lang="en-US" sz="1100" spc="-5" dirty="0">
                <a:cs typeface="Verdana"/>
              </a:rPr>
              <a:t>Bachelor</a:t>
            </a:r>
            <a:r>
              <a:rPr lang="en-US" sz="1100" spc="20" dirty="0">
                <a:cs typeface="Verdana"/>
              </a:rPr>
              <a:t> </a:t>
            </a:r>
            <a:r>
              <a:rPr lang="en-US" sz="1100" spc="-5" dirty="0">
                <a:cs typeface="Verdana"/>
              </a:rPr>
              <a:t>of</a:t>
            </a:r>
            <a:r>
              <a:rPr lang="en-US" sz="1100" dirty="0">
                <a:cs typeface="Verdana"/>
              </a:rPr>
              <a:t> </a:t>
            </a:r>
            <a:r>
              <a:rPr lang="en-US" sz="1100" spc="-5" dirty="0">
                <a:cs typeface="Verdana"/>
              </a:rPr>
              <a:t>Technology</a:t>
            </a:r>
          </a:p>
          <a:p>
            <a:pPr lvl="0">
              <a:lnSpc>
                <a:spcPct val="114000"/>
              </a:lnSpc>
              <a:defRPr/>
            </a:pPr>
            <a:r>
              <a:rPr kumimoji="0" lang="en-US" altLang="nl-NL" sz="1100" b="0" i="0" u="none" strike="noStrike" kern="1200" cap="none" spc="-5" normalizeH="0" baseline="0" noProof="0" dirty="0">
                <a:ln>
                  <a:noFill/>
                </a:ln>
                <a:solidFill>
                  <a:prstClr val="black"/>
                </a:solidFill>
                <a:effectLst/>
                <a:uLnTx/>
                <a:uFillTx/>
                <a:latin typeface="Verdana" panose="020B0604030504040204" pitchFamily="34" charset="0"/>
                <a:ea typeface="+mn-ea"/>
              </a:rPr>
              <a:t>Computer</a:t>
            </a: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 science : 2015 -2019</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23" name="Text Placeholder 22"/>
          <p:cNvSpPr>
            <a:spLocks noGrp="1"/>
          </p:cNvSpPr>
          <p:nvPr>
            <p:ph type="body" sz="quarter" idx="36"/>
          </p:nvPr>
        </p:nvSpPr>
        <p:spPr>
          <a:xfrm>
            <a:off x="4810116" y="3071811"/>
            <a:ext cx="3929090" cy="3000395"/>
          </a:xfrm>
        </p:spPr>
        <p:txBody>
          <a:bodyPr/>
          <a:lstStyle/>
          <a:p>
            <a:pPr marL="12700">
              <a:lnSpc>
                <a:spcPct val="100000"/>
              </a:lnSpc>
              <a:spcBef>
                <a:spcPts val="180"/>
              </a:spcBef>
            </a:pPr>
            <a:endParaRPr lang="en-US" dirty="0">
              <a:cs typeface="Verdana"/>
            </a:endParaRPr>
          </a:p>
          <a:p>
            <a:pPr marL="12700">
              <a:lnSpc>
                <a:spcPct val="100000"/>
              </a:lnSpc>
              <a:spcBef>
                <a:spcPts val="180"/>
              </a:spcBef>
            </a:pPr>
            <a:r>
              <a:rPr lang="en-US" b="1" dirty="0">
                <a:cs typeface="Verdana"/>
              </a:rPr>
              <a:t>ONDEMANDCARWASH SYSTEM</a:t>
            </a:r>
          </a:p>
          <a:p>
            <a:pPr>
              <a:lnSpc>
                <a:spcPct val="114000"/>
              </a:lnSpc>
            </a:pPr>
            <a:r>
              <a:rPr lang="en-US" altLang="en-IN" dirty="0"/>
              <a:t>C</a:t>
            </a:r>
            <a:r>
              <a:rPr lang="en-IN" altLang="en-US" dirty="0"/>
              <a:t>ase study of OnDemandCarWashSystem along with </a:t>
            </a:r>
            <a:r>
              <a:rPr lang="en-US" altLang="en-IN" dirty="0"/>
              <a:t>API Gateway</a:t>
            </a:r>
            <a:r>
              <a:rPr lang="en-IN" altLang="en-US" dirty="0"/>
              <a:t>, Swagger</a:t>
            </a:r>
            <a:r>
              <a:rPr lang="en-US" altLang="en-IN" dirty="0"/>
              <a:t>,</a:t>
            </a:r>
            <a:r>
              <a:rPr lang="en-IN" altLang="en-US" dirty="0"/>
              <a:t>responsive UI with </a:t>
            </a:r>
            <a:r>
              <a:rPr lang="en-US" altLang="en-IN" dirty="0"/>
              <a:t>HTML5,</a:t>
            </a:r>
            <a:r>
              <a:rPr lang="en-US" altLang="en-US" dirty="0"/>
              <a:t> CSS, Bootstrap and Angular used as User Interface.</a:t>
            </a:r>
            <a:endParaRPr lang="en-US" altLang="nl-NL" b="1" dirty="0"/>
          </a:p>
          <a:p>
            <a:pPr marL="12700">
              <a:lnSpc>
                <a:spcPct val="100000"/>
              </a:lnSpc>
              <a:spcBef>
                <a:spcPts val="180"/>
              </a:spcBef>
            </a:pPr>
            <a:endParaRPr lang="en-US" b="1" dirty="0">
              <a:cs typeface="Verdana"/>
            </a:endParaRPr>
          </a:p>
          <a:p>
            <a:pPr marL="12700">
              <a:lnSpc>
                <a:spcPct val="100000"/>
              </a:lnSpc>
              <a:spcBef>
                <a:spcPts val="180"/>
              </a:spcBef>
            </a:pPr>
            <a:r>
              <a:rPr lang="en-US" dirty="0">
                <a:cs typeface="Verdana"/>
              </a:rPr>
              <a:t>Three </a:t>
            </a:r>
            <a:r>
              <a:rPr lang="en-US" spc="-5" dirty="0">
                <a:cs typeface="Verdana"/>
              </a:rPr>
              <a:t>layered </a:t>
            </a:r>
            <a:r>
              <a:rPr lang="en-US" dirty="0">
                <a:cs typeface="Verdana"/>
              </a:rPr>
              <a:t>architecture which includes a Data Access </a:t>
            </a:r>
            <a:r>
              <a:rPr lang="en-US" spc="5" dirty="0">
                <a:cs typeface="Verdana"/>
              </a:rPr>
              <a:t> </a:t>
            </a:r>
            <a:r>
              <a:rPr lang="en-US" dirty="0">
                <a:cs typeface="Verdana"/>
              </a:rPr>
              <a:t>Layer,</a:t>
            </a:r>
            <a:r>
              <a:rPr lang="en-US" spc="-10" dirty="0">
                <a:cs typeface="Verdana"/>
              </a:rPr>
              <a:t> </a:t>
            </a:r>
            <a:r>
              <a:rPr lang="en-US" dirty="0">
                <a:cs typeface="Verdana"/>
              </a:rPr>
              <a:t>Business</a:t>
            </a:r>
            <a:r>
              <a:rPr lang="en-US" spc="-10" dirty="0">
                <a:cs typeface="Verdana"/>
              </a:rPr>
              <a:t> </a:t>
            </a:r>
            <a:r>
              <a:rPr lang="en-US" dirty="0">
                <a:cs typeface="Verdana"/>
              </a:rPr>
              <a:t>Logic</a:t>
            </a:r>
            <a:r>
              <a:rPr lang="en-US" spc="-10" dirty="0">
                <a:cs typeface="Verdana"/>
              </a:rPr>
              <a:t> </a:t>
            </a:r>
            <a:r>
              <a:rPr lang="en-US" dirty="0">
                <a:cs typeface="Verdana"/>
              </a:rPr>
              <a:t>Layer</a:t>
            </a:r>
            <a:r>
              <a:rPr lang="en-US" spc="-5" dirty="0">
                <a:cs typeface="Verdana"/>
              </a:rPr>
              <a:t> </a:t>
            </a:r>
            <a:r>
              <a:rPr lang="en-US" dirty="0">
                <a:cs typeface="Verdana"/>
              </a:rPr>
              <a:t>using </a:t>
            </a:r>
            <a:r>
              <a:rPr lang="en-US" spc="-355" dirty="0">
                <a:cs typeface="Verdana"/>
              </a:rPr>
              <a:t> </a:t>
            </a:r>
            <a:r>
              <a:rPr lang="en-US" spc="-5" dirty="0">
                <a:cs typeface="Verdana"/>
              </a:rPr>
              <a:t>C#, </a:t>
            </a:r>
            <a:r>
              <a:rPr lang="en-US" dirty="0">
                <a:cs typeface="Verdana"/>
              </a:rPr>
              <a:t>ASP.NET CORE WEB API.</a:t>
            </a:r>
            <a:r>
              <a:rPr lang="en-US" spc="-40" dirty="0">
                <a:cs typeface="Verdana"/>
              </a:rPr>
              <a:t> </a:t>
            </a:r>
            <a:r>
              <a:rPr lang="en-US" dirty="0">
                <a:cs typeface="Verdana"/>
              </a:rPr>
              <a:t>, SQL Server . </a:t>
            </a:r>
            <a:r>
              <a:rPr lang="en-US" spc="5" dirty="0">
                <a:cs typeface="Verdana"/>
              </a:rPr>
              <a:t> </a:t>
            </a:r>
            <a:r>
              <a:rPr lang="en-US" dirty="0">
                <a:cs typeface="Verdana"/>
              </a:rPr>
              <a:t>Exception.</a:t>
            </a:r>
          </a:p>
          <a:p>
            <a:pPr marL="12700">
              <a:lnSpc>
                <a:spcPct val="100000"/>
              </a:lnSpc>
              <a:spcBef>
                <a:spcPts val="180"/>
              </a:spcBef>
            </a:pPr>
            <a:endParaRPr lang="en-US" dirty="0">
              <a:cs typeface="Verdana"/>
            </a:endParaRPr>
          </a:p>
          <a:p>
            <a:pPr marL="12700" marR="210185">
              <a:lnSpc>
                <a:spcPct val="113300"/>
              </a:lnSpc>
              <a:spcBef>
                <a:spcPts val="100"/>
              </a:spcBef>
            </a:pPr>
            <a:r>
              <a:rPr lang="en-US" spc="-5" dirty="0">
                <a:cs typeface="Verdana"/>
              </a:rPr>
              <a:t>Classes </a:t>
            </a:r>
            <a:r>
              <a:rPr lang="en-US" dirty="0">
                <a:cs typeface="Verdana"/>
              </a:rPr>
              <a:t>in all </a:t>
            </a:r>
            <a:r>
              <a:rPr lang="en-US" spc="-5" dirty="0">
                <a:cs typeface="Verdana"/>
              </a:rPr>
              <a:t>layers were </a:t>
            </a:r>
            <a:r>
              <a:rPr lang="en-US" dirty="0">
                <a:cs typeface="Verdana"/>
              </a:rPr>
              <a:t>designed using </a:t>
            </a:r>
            <a:r>
              <a:rPr lang="en-US" spc="-5" dirty="0">
                <a:cs typeface="Verdana"/>
              </a:rPr>
              <a:t>C# </a:t>
            </a:r>
            <a:r>
              <a:rPr lang="en-US" dirty="0">
                <a:cs typeface="Verdana"/>
              </a:rPr>
              <a:t>and ASP.NET CORE WEB API.</a:t>
            </a:r>
            <a:r>
              <a:rPr lang="en-US" spc="-40" dirty="0">
                <a:cs typeface="Verdana"/>
              </a:rPr>
              <a:t> </a:t>
            </a:r>
            <a:r>
              <a:rPr lang="en-US" dirty="0">
                <a:cs typeface="Verdana"/>
              </a:rPr>
              <a:t>Database</a:t>
            </a:r>
            <a:r>
              <a:rPr lang="en-US" spc="-45" dirty="0">
                <a:cs typeface="Verdana"/>
              </a:rPr>
              <a:t> </a:t>
            </a:r>
            <a:r>
              <a:rPr lang="en-US" dirty="0">
                <a:cs typeface="Verdana"/>
              </a:rPr>
              <a:t>was</a:t>
            </a:r>
            <a:r>
              <a:rPr lang="en-US" spc="-15" dirty="0">
                <a:cs typeface="Verdana"/>
              </a:rPr>
              <a:t> </a:t>
            </a:r>
            <a:r>
              <a:rPr lang="en-US" dirty="0">
                <a:cs typeface="Verdana"/>
              </a:rPr>
              <a:t>designed</a:t>
            </a:r>
            <a:r>
              <a:rPr lang="en-US" spc="-35" dirty="0">
                <a:cs typeface="Verdana"/>
              </a:rPr>
              <a:t> </a:t>
            </a:r>
            <a:r>
              <a:rPr lang="en-US" dirty="0">
                <a:cs typeface="Verdana"/>
              </a:rPr>
              <a:t>in</a:t>
            </a:r>
            <a:r>
              <a:rPr lang="en-US" spc="-15" dirty="0">
                <a:cs typeface="Verdana"/>
              </a:rPr>
              <a:t> </a:t>
            </a:r>
            <a:r>
              <a:rPr lang="en-US" dirty="0">
                <a:cs typeface="Verdana"/>
              </a:rPr>
              <a:t>SQL</a:t>
            </a:r>
            <a:r>
              <a:rPr lang="en-US" spc="-5" dirty="0">
                <a:cs typeface="Verdana"/>
              </a:rPr>
              <a:t> </a:t>
            </a:r>
            <a:r>
              <a:rPr lang="en-US" dirty="0">
                <a:cs typeface="Verdana"/>
              </a:rPr>
              <a:t>Server.</a:t>
            </a:r>
          </a:p>
          <a:p>
            <a:pPr marL="12700">
              <a:lnSpc>
                <a:spcPct val="100000"/>
              </a:lnSpc>
              <a:spcBef>
                <a:spcPts val="180"/>
              </a:spcBef>
            </a:pPr>
            <a:r>
              <a:rPr lang="en-US" spc="-5" dirty="0">
                <a:cs typeface="Verdana"/>
              </a:rPr>
              <a:t>Connecting</a:t>
            </a:r>
            <a:r>
              <a:rPr lang="en-US" spc="-35" dirty="0">
                <a:cs typeface="Verdana"/>
              </a:rPr>
              <a:t> </a:t>
            </a:r>
            <a:r>
              <a:rPr lang="en-US" dirty="0">
                <a:cs typeface="Verdana"/>
              </a:rPr>
              <a:t>the</a:t>
            </a:r>
            <a:r>
              <a:rPr lang="en-US" spc="-15" dirty="0">
                <a:cs typeface="Verdana"/>
              </a:rPr>
              <a:t> </a:t>
            </a:r>
            <a:r>
              <a:rPr lang="en-US" dirty="0">
                <a:cs typeface="Verdana"/>
              </a:rPr>
              <a:t>application</a:t>
            </a:r>
            <a:r>
              <a:rPr lang="en-US" spc="-30" dirty="0">
                <a:cs typeface="Verdana"/>
              </a:rPr>
              <a:t> </a:t>
            </a:r>
            <a:r>
              <a:rPr lang="en-US" dirty="0">
                <a:cs typeface="Verdana"/>
              </a:rPr>
              <a:t>with</a:t>
            </a:r>
            <a:r>
              <a:rPr lang="en-US" spc="-5" dirty="0">
                <a:cs typeface="Verdana"/>
              </a:rPr>
              <a:t> database</a:t>
            </a:r>
            <a:r>
              <a:rPr lang="en-US" spc="-25" dirty="0">
                <a:cs typeface="Verdana"/>
              </a:rPr>
              <a:t> </a:t>
            </a:r>
            <a:r>
              <a:rPr lang="en-US" dirty="0">
                <a:cs typeface="Verdana"/>
              </a:rPr>
              <a:t>was</a:t>
            </a:r>
            <a:r>
              <a:rPr lang="en-US" spc="-10" dirty="0">
                <a:cs typeface="Verdana"/>
              </a:rPr>
              <a:t> </a:t>
            </a:r>
            <a:r>
              <a:rPr lang="en-US" dirty="0">
                <a:cs typeface="Verdana"/>
              </a:rPr>
              <a:t>done</a:t>
            </a:r>
            <a:r>
              <a:rPr lang="en-US" spc="-10" dirty="0">
                <a:cs typeface="Verdana"/>
              </a:rPr>
              <a:t> </a:t>
            </a:r>
            <a:r>
              <a:rPr lang="en-US" dirty="0">
                <a:cs typeface="Verdana"/>
              </a:rPr>
              <a:t>using ASP.NET CORE WEB API.</a:t>
            </a:r>
            <a:r>
              <a:rPr lang="en-US" spc="-40" dirty="0">
                <a:cs typeface="Verdana"/>
              </a:rPr>
              <a:t> </a:t>
            </a:r>
            <a:endParaRPr lang="en-US" dirty="0">
              <a:cs typeface="Verdana"/>
            </a:endParaRPr>
          </a:p>
        </p:txBody>
      </p:sp>
      <p:sp>
        <p:nvSpPr>
          <p:cNvPr id="17" name="TextBox 16"/>
          <p:cNvSpPr txBox="1"/>
          <p:nvPr/>
        </p:nvSpPr>
        <p:spPr>
          <a:xfrm>
            <a:off x="6167438" y="6215082"/>
            <a:ext cx="2513958" cy="461665"/>
          </a:xfrm>
          <a:prstGeom prst="rect">
            <a:avLst/>
          </a:prstGeom>
          <a:noFill/>
        </p:spPr>
        <p:txBody>
          <a:bodyPr wrap="none" rtlCol="0">
            <a:spAutoFit/>
          </a:bodyPr>
          <a:lstStyle/>
          <a:p>
            <a:pPr lvl="0"/>
            <a:r>
              <a:rPr lang="en-IN" altLang="en-US" sz="1200" dirty="0">
                <a:solidFill>
                  <a:prstClr val="black"/>
                </a:solidFill>
                <a:latin typeface="Verdana" panose="020B0604030504040204" pitchFamily="34" charset="0"/>
              </a:rPr>
              <a:t>Check out my work on GitHub</a:t>
            </a:r>
          </a:p>
          <a:p>
            <a:endParaRPr lang="en-US" sz="1200" dirty="0"/>
          </a:p>
        </p:txBody>
      </p:sp>
      <p:pic>
        <p:nvPicPr>
          <p:cNvPr id="16" name="Picture Placeholder 15" descr="A person with a mustache&#10;&#10;Description automatically generated with medium confidence">
            <a:extLst>
              <a:ext uri="{FF2B5EF4-FFF2-40B4-BE49-F238E27FC236}">
                <a16:creationId xmlns:a16="http://schemas.microsoft.com/office/drawing/2014/main" id="{8A31BA1F-5DDF-4912-A298-B56CBA29C1E7}"/>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t="5149" b="5149"/>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1926</TotalTime>
  <Words>289</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Machavaram, Balaramaiah</cp:lastModifiedBy>
  <cp:revision>206</cp:revision>
  <dcterms:created xsi:type="dcterms:W3CDTF">2020-09-22T06:24:00Z</dcterms:created>
  <dcterms:modified xsi:type="dcterms:W3CDTF">2022-09-27T12:39:33Z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