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3" r:id="rId7"/>
    <p:sldId id="264" r:id="rId8"/>
    <p:sldId id="265" r:id="rId9"/>
    <p:sldId id="266" r:id="rId10"/>
    <p:sldId id="267" r:id="rId11"/>
    <p:sldId id="268"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7CC6E-B073-485B-AA0D-2B4BE2396ECC}" type="datetimeFigureOut">
              <a:rPr lang="en-IN" smtClean="0"/>
              <a:t>27-05-2024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C6BB32C-E193-4429-9B39-4CD804AD4F5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3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7CC6E-B073-485B-AA0D-2B4BE2396ECC}"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BB32C-E193-4429-9B39-4CD804AD4F5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03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7CC6E-B073-485B-AA0D-2B4BE2396ECC}"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BB32C-E193-4429-9B39-4CD804AD4F5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801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7CC6E-B073-485B-AA0D-2B4BE2396ECC}"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BB32C-E193-4429-9B39-4CD804AD4F5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191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7CC6E-B073-485B-AA0D-2B4BE2396ECC}"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BB32C-E193-4429-9B39-4CD804AD4F5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04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7CC6E-B073-485B-AA0D-2B4BE2396ECC}"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BB32C-E193-4429-9B39-4CD804AD4F5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879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7CC6E-B073-485B-AA0D-2B4BE2396ECC}"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BB32C-E193-4429-9B39-4CD804AD4F5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00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7CC6E-B073-485B-AA0D-2B4BE2396ECC}"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BB32C-E193-4429-9B39-4CD804AD4F5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87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7CC6E-B073-485B-AA0D-2B4BE2396ECC}"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6BB32C-E193-4429-9B39-4CD804AD4F50}" type="slidenum">
              <a:rPr lang="en-IN" smtClean="0"/>
              <a:t>‹#›</a:t>
            </a:fld>
            <a:endParaRPr lang="en-IN"/>
          </a:p>
        </p:txBody>
      </p:sp>
    </p:spTree>
    <p:extLst>
      <p:ext uri="{BB962C8B-B14F-4D97-AF65-F5344CB8AC3E}">
        <p14:creationId xmlns:p14="http://schemas.microsoft.com/office/powerpoint/2010/main" val="420881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97CC6E-B073-485B-AA0D-2B4BE2396ECC}"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BB32C-E193-4429-9B39-4CD804AD4F5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97CC6E-B073-485B-AA0D-2B4BE2396ECC}" type="datetimeFigureOut">
              <a:rPr lang="en-IN" smtClean="0"/>
              <a:t>27-05-2024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9C6BB32C-E193-4429-9B39-4CD804AD4F5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97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97CC6E-B073-485B-AA0D-2B4BE2396ECC}" type="datetimeFigureOut">
              <a:rPr lang="en-IN" smtClean="0"/>
              <a:t>27-05-2024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6BB32C-E193-4429-9B39-4CD804AD4F5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94395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B0DC-7256-1316-1529-8317D229E9B2}"/>
              </a:ext>
            </a:extLst>
          </p:cNvPr>
          <p:cNvSpPr>
            <a:spLocks noGrp="1"/>
          </p:cNvSpPr>
          <p:nvPr>
            <p:ph type="ctrTitle"/>
          </p:nvPr>
        </p:nvSpPr>
        <p:spPr>
          <a:xfrm>
            <a:off x="2685077" y="911942"/>
            <a:ext cx="5957478" cy="1666566"/>
          </a:xfrm>
        </p:spPr>
        <p:txBody>
          <a:bodyPr>
            <a:normAutofit fontScale="90000"/>
          </a:bodyPr>
          <a:lstStyle/>
          <a:p>
            <a:r>
              <a:rPr lang="en-IN" dirty="0">
                <a:latin typeface="Algerian" panose="04020705040A02060702" pitchFamily="82" charset="0"/>
              </a:rPr>
              <a:t>Hr attrition data analysis</a:t>
            </a:r>
          </a:p>
        </p:txBody>
      </p:sp>
      <p:sp>
        <p:nvSpPr>
          <p:cNvPr id="3" name="Subtitle 2">
            <a:extLst>
              <a:ext uri="{FF2B5EF4-FFF2-40B4-BE49-F238E27FC236}">
                <a16:creationId xmlns:a16="http://schemas.microsoft.com/office/drawing/2014/main" id="{6E328C47-C380-4705-221E-204DADC77BAE}"/>
              </a:ext>
            </a:extLst>
          </p:cNvPr>
          <p:cNvSpPr>
            <a:spLocks noGrp="1"/>
          </p:cNvSpPr>
          <p:nvPr>
            <p:ph type="subTitle" idx="1"/>
          </p:nvPr>
        </p:nvSpPr>
        <p:spPr>
          <a:xfrm>
            <a:off x="0" y="0"/>
            <a:ext cx="2467897" cy="911942"/>
          </a:xfrm>
        </p:spPr>
        <p:txBody>
          <a:bodyPr>
            <a:normAutofit fontScale="85000" lnSpcReduction="10000"/>
          </a:bodyPr>
          <a:lstStyle/>
          <a:p>
            <a:r>
              <a:rPr lang="en-IN" sz="4000" dirty="0">
                <a:solidFill>
                  <a:schemeClr val="accent6">
                    <a:lumMod val="75000"/>
                  </a:schemeClr>
                </a:solidFill>
                <a:latin typeface="Comic Sans MS" panose="030F0702030302020204" pitchFamily="66" charset="0"/>
              </a:rPr>
              <a:t>welcome</a:t>
            </a:r>
            <a:endParaRPr lang="en-IN" dirty="0">
              <a:solidFill>
                <a:schemeClr val="accent6">
                  <a:lumMod val="75000"/>
                </a:schemeClr>
              </a:solidFill>
              <a:latin typeface="Comic Sans MS" panose="030F0702030302020204" pitchFamily="66" charset="0"/>
            </a:endParaRPr>
          </a:p>
        </p:txBody>
      </p:sp>
      <p:sp>
        <p:nvSpPr>
          <p:cNvPr id="4" name="TextBox 3">
            <a:extLst>
              <a:ext uri="{FF2B5EF4-FFF2-40B4-BE49-F238E27FC236}">
                <a16:creationId xmlns:a16="http://schemas.microsoft.com/office/drawing/2014/main" id="{788A0D4D-29FA-4BCA-23A9-F68221CC67B3}"/>
              </a:ext>
            </a:extLst>
          </p:cNvPr>
          <p:cNvSpPr txBox="1"/>
          <p:nvPr/>
        </p:nvSpPr>
        <p:spPr>
          <a:xfrm>
            <a:off x="1189703" y="3165987"/>
            <a:ext cx="10137057" cy="707886"/>
          </a:xfrm>
          <a:prstGeom prst="rect">
            <a:avLst/>
          </a:prstGeom>
          <a:noFill/>
        </p:spPr>
        <p:txBody>
          <a:bodyPr wrap="square" rtlCol="0">
            <a:spAutoFit/>
          </a:bodyPr>
          <a:lstStyle/>
          <a:p>
            <a:r>
              <a:rPr lang="en-IN" sz="2000" dirty="0"/>
              <a:t>A Brief introduction to the HR ATTRITION DATA ANALYSIS which helps to increase the Growth of Company Profit and Looks after the Wellness of Employees.</a:t>
            </a:r>
          </a:p>
        </p:txBody>
      </p:sp>
    </p:spTree>
    <p:extLst>
      <p:ext uri="{BB962C8B-B14F-4D97-AF65-F5344CB8AC3E}">
        <p14:creationId xmlns:p14="http://schemas.microsoft.com/office/powerpoint/2010/main" val="315562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8EFA-B337-5DA7-7CD5-546912372798}"/>
              </a:ext>
            </a:extLst>
          </p:cNvPr>
          <p:cNvSpPr txBox="1">
            <a:spLocks/>
          </p:cNvSpPr>
          <p:nvPr/>
        </p:nvSpPr>
        <p:spPr>
          <a:xfrm>
            <a:off x="802651" y="196645"/>
            <a:ext cx="3100756" cy="55060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latin typeface="Algerian" panose="04020705040A02060702" pitchFamily="82" charset="0"/>
              </a:rPr>
              <a:t>KEY INSIGHTS:</a:t>
            </a:r>
            <a:endParaRPr lang="en-IN" dirty="0"/>
          </a:p>
        </p:txBody>
      </p:sp>
      <p:sp>
        <p:nvSpPr>
          <p:cNvPr id="3" name="Content Placeholder 2">
            <a:extLst>
              <a:ext uri="{FF2B5EF4-FFF2-40B4-BE49-F238E27FC236}">
                <a16:creationId xmlns:a16="http://schemas.microsoft.com/office/drawing/2014/main" id="{62F0618F-0138-F800-5A99-CA92A717E5F6}"/>
              </a:ext>
            </a:extLst>
          </p:cNvPr>
          <p:cNvSpPr txBox="1">
            <a:spLocks/>
          </p:cNvSpPr>
          <p:nvPr/>
        </p:nvSpPr>
        <p:spPr>
          <a:xfrm>
            <a:off x="1503186" y="747252"/>
            <a:ext cx="8230749" cy="479814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Turnover analysis a key in maintaining people wages, contribution and dependencies.</a:t>
            </a:r>
          </a:p>
          <a:p>
            <a:r>
              <a:rPr lang="en-US" dirty="0"/>
              <a:t>Male employees are high contributed to company compare of female employee.</a:t>
            </a:r>
          </a:p>
          <a:p>
            <a:r>
              <a:rPr lang="en-US" dirty="0"/>
              <a:t>Overall performance rating of company is Low, where Low stands of 84.39% and High stands for 15.61%.</a:t>
            </a:r>
          </a:p>
          <a:p>
            <a:r>
              <a:rPr lang="en-US" dirty="0"/>
              <a:t>Average Salary of a Manager in Company is 17.2K.</a:t>
            </a:r>
          </a:p>
          <a:p>
            <a:r>
              <a:rPr lang="en-US" dirty="0"/>
              <a:t>Minimum salary of any employee with different job role is 2.6K.</a:t>
            </a:r>
          </a:p>
          <a:p>
            <a:r>
              <a:rPr lang="en-US" dirty="0"/>
              <a:t>Male age at 31 and 28 has maximum attribution count, female has maximum count at 29.</a:t>
            </a:r>
          </a:p>
        </p:txBody>
      </p:sp>
    </p:spTree>
    <p:extLst>
      <p:ext uri="{BB962C8B-B14F-4D97-AF65-F5344CB8AC3E}">
        <p14:creationId xmlns:p14="http://schemas.microsoft.com/office/powerpoint/2010/main" val="351649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F9A9EA-0939-478B-24CF-3B8C785F2CC5}"/>
              </a:ext>
            </a:extLst>
          </p:cNvPr>
          <p:cNvPicPr>
            <a:picLocks noChangeAspect="1"/>
          </p:cNvPicPr>
          <p:nvPr/>
        </p:nvPicPr>
        <p:blipFill>
          <a:blip r:embed="rId2"/>
          <a:stretch>
            <a:fillRect/>
          </a:stretch>
        </p:blipFill>
        <p:spPr>
          <a:xfrm>
            <a:off x="0" y="-6828"/>
            <a:ext cx="12192000" cy="6871655"/>
          </a:xfrm>
          <a:prstGeom prst="rect">
            <a:avLst/>
          </a:prstGeom>
        </p:spPr>
      </p:pic>
    </p:spTree>
    <p:extLst>
      <p:ext uri="{BB962C8B-B14F-4D97-AF65-F5344CB8AC3E}">
        <p14:creationId xmlns:p14="http://schemas.microsoft.com/office/powerpoint/2010/main" val="241329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8EFA-B337-5DA7-7CD5-546912372798}"/>
              </a:ext>
            </a:extLst>
          </p:cNvPr>
          <p:cNvSpPr txBox="1">
            <a:spLocks/>
          </p:cNvSpPr>
          <p:nvPr/>
        </p:nvSpPr>
        <p:spPr>
          <a:xfrm>
            <a:off x="802651" y="196645"/>
            <a:ext cx="3100756" cy="55060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latin typeface="Algerian" panose="04020705040A02060702" pitchFamily="82" charset="0"/>
              </a:rPr>
              <a:t>KEY INSIGHTS:</a:t>
            </a:r>
            <a:endParaRPr lang="en-IN" dirty="0"/>
          </a:p>
        </p:txBody>
      </p:sp>
      <p:sp>
        <p:nvSpPr>
          <p:cNvPr id="3" name="Content Placeholder 2">
            <a:extLst>
              <a:ext uri="{FF2B5EF4-FFF2-40B4-BE49-F238E27FC236}">
                <a16:creationId xmlns:a16="http://schemas.microsoft.com/office/drawing/2014/main" id="{62F0618F-0138-F800-5A99-CA92A717E5F6}"/>
              </a:ext>
            </a:extLst>
          </p:cNvPr>
          <p:cNvSpPr txBox="1">
            <a:spLocks/>
          </p:cNvSpPr>
          <p:nvPr/>
        </p:nvSpPr>
        <p:spPr>
          <a:xfrm>
            <a:off x="1503186" y="747252"/>
            <a:ext cx="8230749" cy="479814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Employee Wellness plays a key role in Company development.</a:t>
            </a:r>
          </a:p>
          <a:p>
            <a:r>
              <a:rPr lang="en-US" dirty="0"/>
              <a:t>By Environment purpose employees are not satisfy for work due to people are given only 72 Votes.</a:t>
            </a:r>
          </a:p>
          <a:p>
            <a:r>
              <a:rPr lang="en-US" dirty="0"/>
              <a:t>As per voting employees are manage work life and personal life, Voting rate in good category is 127 with 59.57% of overall voter.</a:t>
            </a:r>
          </a:p>
          <a:p>
            <a:r>
              <a:rPr lang="en-US" dirty="0"/>
              <a:t>Performance rating is not good as per voting, voting rate is 200 stands for Lower category and 37 is Higher category.</a:t>
            </a:r>
          </a:p>
          <a:p>
            <a:r>
              <a:rPr lang="en-US" dirty="0"/>
              <a:t>Average monthly income of employees is 6.50k, where total employees are 1470.</a:t>
            </a:r>
          </a:p>
        </p:txBody>
      </p:sp>
    </p:spTree>
    <p:extLst>
      <p:ext uri="{BB962C8B-B14F-4D97-AF65-F5344CB8AC3E}">
        <p14:creationId xmlns:p14="http://schemas.microsoft.com/office/powerpoint/2010/main" val="95467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83DA-7E76-6B50-9B6F-5D5DBA9689F7}"/>
              </a:ext>
            </a:extLst>
          </p:cNvPr>
          <p:cNvSpPr>
            <a:spLocks noGrp="1"/>
          </p:cNvSpPr>
          <p:nvPr>
            <p:ph type="title"/>
          </p:nvPr>
        </p:nvSpPr>
        <p:spPr>
          <a:xfrm>
            <a:off x="3398465" y="784855"/>
            <a:ext cx="4614825" cy="1049235"/>
          </a:xfrm>
        </p:spPr>
        <p:txBody>
          <a:bodyPr>
            <a:normAutofit/>
          </a:bodyPr>
          <a:lstStyle/>
          <a:p>
            <a:r>
              <a:rPr lang="en-IN" sz="5400" dirty="0">
                <a:latin typeface="Comic Sans MS" panose="030F0702030302020204" pitchFamily="66" charset="0"/>
              </a:rPr>
              <a:t>Thank you</a:t>
            </a:r>
          </a:p>
        </p:txBody>
      </p:sp>
      <p:sp>
        <p:nvSpPr>
          <p:cNvPr id="3" name="Content Placeholder 2">
            <a:extLst>
              <a:ext uri="{FF2B5EF4-FFF2-40B4-BE49-F238E27FC236}">
                <a16:creationId xmlns:a16="http://schemas.microsoft.com/office/drawing/2014/main" id="{DE410D3C-3FB6-ECD5-58AF-8880692BDB98}"/>
              </a:ext>
            </a:extLst>
          </p:cNvPr>
          <p:cNvSpPr>
            <a:spLocks noGrp="1"/>
          </p:cNvSpPr>
          <p:nvPr>
            <p:ph idx="1"/>
          </p:nvPr>
        </p:nvSpPr>
        <p:spPr>
          <a:xfrm>
            <a:off x="2054942" y="2015732"/>
            <a:ext cx="7747820" cy="2123649"/>
          </a:xfrm>
        </p:spPr>
        <p:txBody>
          <a:bodyPr/>
          <a:lstStyle/>
          <a:p>
            <a:pPr marL="0" indent="0" algn="ctr">
              <a:buNone/>
            </a:pPr>
            <a:r>
              <a:rPr lang="en-IN" dirty="0"/>
              <a:t>This Project successfully identified key factors contributing to employee attrition, providing actionable insights for improving retention strategies. Future work should focus on implementing targeted interventions and monitoring their effectiveness over time.</a:t>
            </a:r>
          </a:p>
        </p:txBody>
      </p:sp>
    </p:spTree>
    <p:extLst>
      <p:ext uri="{BB962C8B-B14F-4D97-AF65-F5344CB8AC3E}">
        <p14:creationId xmlns:p14="http://schemas.microsoft.com/office/powerpoint/2010/main" val="376999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436338-4C48-6010-95BA-352B27D7AF63}"/>
              </a:ext>
            </a:extLst>
          </p:cNvPr>
          <p:cNvPicPr>
            <a:picLocks noChangeAspect="1"/>
          </p:cNvPicPr>
          <p:nvPr/>
        </p:nvPicPr>
        <p:blipFill>
          <a:blip r:embed="rId2"/>
          <a:stretch>
            <a:fillRect/>
          </a:stretch>
        </p:blipFill>
        <p:spPr>
          <a:xfrm>
            <a:off x="0" y="-10188"/>
            <a:ext cx="12192000" cy="6878375"/>
          </a:xfrm>
          <a:prstGeom prst="rect">
            <a:avLst/>
          </a:prstGeom>
        </p:spPr>
      </p:pic>
    </p:spTree>
    <p:extLst>
      <p:ext uri="{BB962C8B-B14F-4D97-AF65-F5344CB8AC3E}">
        <p14:creationId xmlns:p14="http://schemas.microsoft.com/office/powerpoint/2010/main" val="127980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888A-00EC-859B-9734-B501BFE7D3C9}"/>
              </a:ext>
            </a:extLst>
          </p:cNvPr>
          <p:cNvSpPr>
            <a:spLocks noGrp="1"/>
          </p:cNvSpPr>
          <p:nvPr>
            <p:ph type="title"/>
          </p:nvPr>
        </p:nvSpPr>
        <p:spPr>
          <a:xfrm>
            <a:off x="5968181" y="1309104"/>
            <a:ext cx="3977149" cy="457380"/>
          </a:xfrm>
        </p:spPr>
        <p:txBody>
          <a:bodyPr vert="horz" lIns="91440" tIns="45720" rIns="91440" bIns="45720" rtlCol="0" anchor="t">
            <a:normAutofit/>
          </a:bodyPr>
          <a:lstStyle/>
          <a:p>
            <a:r>
              <a:rPr lang="en-IN" sz="2400" dirty="0">
                <a:solidFill>
                  <a:schemeClr val="accent2"/>
                </a:solidFill>
                <a:latin typeface="Arial" panose="020B0604020202020204" pitchFamily="34" charset="0"/>
                <a:cs typeface="Arial" panose="020B0604020202020204" pitchFamily="34" charset="0"/>
              </a:rPr>
              <a:t>Data Visualization: </a:t>
            </a:r>
          </a:p>
        </p:txBody>
      </p:sp>
      <p:sp>
        <p:nvSpPr>
          <p:cNvPr id="3" name="Content Placeholder 2">
            <a:extLst>
              <a:ext uri="{FF2B5EF4-FFF2-40B4-BE49-F238E27FC236}">
                <a16:creationId xmlns:a16="http://schemas.microsoft.com/office/drawing/2014/main" id="{6B08B9B3-A620-E5D3-CADE-78BEC1841C0A}"/>
              </a:ext>
            </a:extLst>
          </p:cNvPr>
          <p:cNvSpPr>
            <a:spLocks noGrp="1"/>
          </p:cNvSpPr>
          <p:nvPr>
            <p:ph sz="half" idx="1"/>
          </p:nvPr>
        </p:nvSpPr>
        <p:spPr>
          <a:xfrm>
            <a:off x="1001742" y="1871611"/>
            <a:ext cx="4966440" cy="3448595"/>
          </a:xfrm>
        </p:spPr>
        <p:txBody>
          <a:bodyPr>
            <a:normAutofit fontScale="85000" lnSpcReduction="20000"/>
          </a:bodyPr>
          <a:lstStyle/>
          <a:p>
            <a:r>
              <a:rPr lang="en-US" dirty="0"/>
              <a:t>Deleting redundant columns. </a:t>
            </a:r>
          </a:p>
          <a:p>
            <a:r>
              <a:rPr lang="en-US" dirty="0"/>
              <a:t>Renaming the columns. </a:t>
            </a:r>
          </a:p>
          <a:p>
            <a:r>
              <a:rPr lang="en-US" dirty="0"/>
              <a:t>Dropping duplicates. </a:t>
            </a:r>
          </a:p>
          <a:p>
            <a:r>
              <a:rPr lang="en-US" dirty="0"/>
              <a:t>Cleaning individual columns. </a:t>
            </a:r>
          </a:p>
          <a:p>
            <a:r>
              <a:rPr lang="en-US" dirty="0"/>
              <a:t>Remove the </a:t>
            </a:r>
            <a:r>
              <a:rPr lang="en-US" dirty="0" err="1"/>
              <a:t>NaN</a:t>
            </a:r>
            <a:r>
              <a:rPr lang="en-US" dirty="0"/>
              <a:t> values from the dataset </a:t>
            </a:r>
          </a:p>
          <a:p>
            <a:r>
              <a:rPr lang="en-US" dirty="0"/>
              <a:t>Check for some more Transformations </a:t>
            </a:r>
            <a:endParaRPr lang="en-IN" dirty="0"/>
          </a:p>
        </p:txBody>
      </p:sp>
      <p:sp>
        <p:nvSpPr>
          <p:cNvPr id="4" name="Content Placeholder 3">
            <a:extLst>
              <a:ext uri="{FF2B5EF4-FFF2-40B4-BE49-F238E27FC236}">
                <a16:creationId xmlns:a16="http://schemas.microsoft.com/office/drawing/2014/main" id="{DC18ACC2-65A7-CB6A-EADD-D0F3E511FAD1}"/>
              </a:ext>
            </a:extLst>
          </p:cNvPr>
          <p:cNvSpPr>
            <a:spLocks noGrp="1"/>
          </p:cNvSpPr>
          <p:nvPr>
            <p:ph sz="half" idx="2"/>
          </p:nvPr>
        </p:nvSpPr>
        <p:spPr>
          <a:xfrm>
            <a:off x="5968182" y="1848827"/>
            <a:ext cx="6143172" cy="3441520"/>
          </a:xfrm>
        </p:spPr>
        <p:txBody>
          <a:bodyPr>
            <a:normAutofit fontScale="85000" lnSpcReduction="20000"/>
          </a:bodyPr>
          <a:lstStyle/>
          <a:p>
            <a:r>
              <a:rPr lang="en-US" dirty="0"/>
              <a:t>Plot a correlation map for all numeric variable Overtime </a:t>
            </a:r>
          </a:p>
          <a:p>
            <a:r>
              <a:rPr lang="en-US" dirty="0"/>
              <a:t>Marital Status , Gender </a:t>
            </a:r>
          </a:p>
          <a:p>
            <a:r>
              <a:rPr lang="en-US" dirty="0"/>
              <a:t>Job Role </a:t>
            </a:r>
          </a:p>
          <a:p>
            <a:r>
              <a:rPr lang="en-US" dirty="0"/>
              <a:t>Education Field , Department , Business Travel </a:t>
            </a:r>
          </a:p>
          <a:p>
            <a:r>
              <a:rPr lang="en-US" dirty="0"/>
              <a:t>Relation between Overtime and Age </a:t>
            </a:r>
          </a:p>
          <a:p>
            <a:r>
              <a:rPr lang="en-US" dirty="0"/>
              <a:t>Total Working Year </a:t>
            </a:r>
          </a:p>
          <a:p>
            <a:r>
              <a:rPr lang="en-US" dirty="0"/>
              <a:t>Education Level </a:t>
            </a:r>
          </a:p>
          <a:p>
            <a:r>
              <a:rPr lang="en-US" dirty="0"/>
              <a:t>Number of Companies Worked </a:t>
            </a:r>
          </a:p>
          <a:p>
            <a:r>
              <a:rPr lang="en-US" dirty="0"/>
              <a:t>Distance from Home</a:t>
            </a:r>
            <a:endParaRPr lang="en-IN" dirty="0"/>
          </a:p>
        </p:txBody>
      </p:sp>
      <p:sp>
        <p:nvSpPr>
          <p:cNvPr id="5" name="Title 1">
            <a:extLst>
              <a:ext uri="{FF2B5EF4-FFF2-40B4-BE49-F238E27FC236}">
                <a16:creationId xmlns:a16="http://schemas.microsoft.com/office/drawing/2014/main" id="{D31E94AF-9E29-6FE5-D307-4E9252B1B6C8}"/>
              </a:ext>
            </a:extLst>
          </p:cNvPr>
          <p:cNvSpPr txBox="1">
            <a:spLocks/>
          </p:cNvSpPr>
          <p:nvPr/>
        </p:nvSpPr>
        <p:spPr>
          <a:xfrm>
            <a:off x="3178958" y="280073"/>
            <a:ext cx="5493094" cy="67842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3600" b="1" dirty="0">
                <a:latin typeface="Algerian" panose="04020705040A02060702" pitchFamily="82" charset="0"/>
              </a:rPr>
              <a:t>Tasks to perform</a:t>
            </a:r>
          </a:p>
        </p:txBody>
      </p:sp>
      <p:sp>
        <p:nvSpPr>
          <p:cNvPr id="6" name="Title 1">
            <a:extLst>
              <a:ext uri="{FF2B5EF4-FFF2-40B4-BE49-F238E27FC236}">
                <a16:creationId xmlns:a16="http://schemas.microsoft.com/office/drawing/2014/main" id="{9871B436-AA50-E6EE-D9E9-F9ABFB28E5A3}"/>
              </a:ext>
            </a:extLst>
          </p:cNvPr>
          <p:cNvSpPr txBox="1">
            <a:spLocks/>
          </p:cNvSpPr>
          <p:nvPr/>
        </p:nvSpPr>
        <p:spPr>
          <a:xfrm>
            <a:off x="1001742" y="1309104"/>
            <a:ext cx="4188542" cy="45738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2400" dirty="0">
                <a:solidFill>
                  <a:schemeClr val="accent2"/>
                </a:solidFill>
                <a:latin typeface="Arial" panose="020B0604020202020204" pitchFamily="34" charset="0"/>
                <a:cs typeface="Arial" panose="020B0604020202020204" pitchFamily="34" charset="0"/>
              </a:rPr>
              <a:t>Data Cleaning: </a:t>
            </a:r>
          </a:p>
        </p:txBody>
      </p:sp>
    </p:spTree>
    <p:extLst>
      <p:ext uri="{BB962C8B-B14F-4D97-AF65-F5344CB8AC3E}">
        <p14:creationId xmlns:p14="http://schemas.microsoft.com/office/powerpoint/2010/main" val="123550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A0E03-F104-43FA-DD9D-7906A94C75B3}"/>
              </a:ext>
            </a:extLst>
          </p:cNvPr>
          <p:cNvPicPr>
            <a:picLocks noChangeAspect="1"/>
          </p:cNvPicPr>
          <p:nvPr/>
        </p:nvPicPr>
        <p:blipFill>
          <a:blip r:embed="rId2"/>
          <a:stretch>
            <a:fillRect/>
          </a:stretch>
        </p:blipFill>
        <p:spPr>
          <a:xfrm>
            <a:off x="0" y="-1696"/>
            <a:ext cx="12192000" cy="6861392"/>
          </a:xfrm>
          <a:prstGeom prst="rect">
            <a:avLst/>
          </a:prstGeom>
        </p:spPr>
      </p:pic>
    </p:spTree>
    <p:extLst>
      <p:ext uri="{BB962C8B-B14F-4D97-AF65-F5344CB8AC3E}">
        <p14:creationId xmlns:p14="http://schemas.microsoft.com/office/powerpoint/2010/main" val="75715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1CA55-BE41-0C03-FF84-A92230C28A21}"/>
              </a:ext>
            </a:extLst>
          </p:cNvPr>
          <p:cNvPicPr>
            <a:picLocks noChangeAspect="1"/>
          </p:cNvPicPr>
          <p:nvPr/>
        </p:nvPicPr>
        <p:blipFill>
          <a:blip r:embed="rId2"/>
          <a:stretch>
            <a:fillRect/>
          </a:stretch>
        </p:blipFill>
        <p:spPr>
          <a:xfrm>
            <a:off x="0" y="-16804"/>
            <a:ext cx="12192000" cy="6891607"/>
          </a:xfrm>
          <a:prstGeom prst="rect">
            <a:avLst/>
          </a:prstGeom>
        </p:spPr>
      </p:pic>
    </p:spTree>
    <p:extLst>
      <p:ext uri="{BB962C8B-B14F-4D97-AF65-F5344CB8AC3E}">
        <p14:creationId xmlns:p14="http://schemas.microsoft.com/office/powerpoint/2010/main" val="397547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763C-8909-74F1-9599-29E7CCEE5D97}"/>
              </a:ext>
            </a:extLst>
          </p:cNvPr>
          <p:cNvSpPr txBox="1">
            <a:spLocks/>
          </p:cNvSpPr>
          <p:nvPr/>
        </p:nvSpPr>
        <p:spPr>
          <a:xfrm>
            <a:off x="802651" y="196645"/>
            <a:ext cx="3100756" cy="55060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latin typeface="Algerian" panose="04020705040A02060702" pitchFamily="82" charset="0"/>
              </a:rPr>
              <a:t>KEY INSIGHTS:</a:t>
            </a:r>
            <a:endParaRPr lang="en-IN" dirty="0"/>
          </a:p>
        </p:txBody>
      </p:sp>
      <p:sp>
        <p:nvSpPr>
          <p:cNvPr id="3" name="Content Placeholder 2">
            <a:extLst>
              <a:ext uri="{FF2B5EF4-FFF2-40B4-BE49-F238E27FC236}">
                <a16:creationId xmlns:a16="http://schemas.microsoft.com/office/drawing/2014/main" id="{BA6C5172-D7D9-DCFD-E0CE-F6570B1F713E}"/>
              </a:ext>
            </a:extLst>
          </p:cNvPr>
          <p:cNvSpPr txBox="1">
            <a:spLocks/>
          </p:cNvSpPr>
          <p:nvPr/>
        </p:nvSpPr>
        <p:spPr>
          <a:xfrm>
            <a:off x="1503186" y="747252"/>
            <a:ext cx="9548271" cy="479814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Analysis done on the employees are nearly 1470. </a:t>
            </a:r>
          </a:p>
          <a:p>
            <a:r>
              <a:rPr lang="en-US" dirty="0"/>
              <a:t>Male distribution in company is nearly 63.29%.</a:t>
            </a:r>
          </a:p>
          <a:p>
            <a:r>
              <a:rPr lang="en-US" dirty="0"/>
              <a:t>Female distribution in company is nearly 36.71%.</a:t>
            </a:r>
          </a:p>
          <a:p>
            <a:r>
              <a:rPr lang="en-US" dirty="0"/>
              <a:t>Maximum age for attribution is 78 years.</a:t>
            </a:r>
          </a:p>
          <a:p>
            <a:r>
              <a:rPr lang="en-US" dirty="0"/>
              <a:t>Life science and medical field has more attribution than any other field.</a:t>
            </a:r>
          </a:p>
          <a:p>
            <a:r>
              <a:rPr lang="en-US" dirty="0"/>
              <a:t>Around 127 members give average in work satisfaction.</a:t>
            </a:r>
          </a:p>
          <a:p>
            <a:r>
              <a:rPr lang="en-US" dirty="0"/>
              <a:t>Distance from home is also a key factor in this analysis which give them a mental stability and accuracy in mind.</a:t>
            </a:r>
          </a:p>
          <a:p>
            <a:r>
              <a:rPr lang="en-US" dirty="0"/>
              <a:t>Unmarried employee give more contribution to company compared to married Employee.</a:t>
            </a:r>
            <a:endParaRPr lang="en-IN" dirty="0"/>
          </a:p>
        </p:txBody>
      </p:sp>
    </p:spTree>
    <p:extLst>
      <p:ext uri="{BB962C8B-B14F-4D97-AF65-F5344CB8AC3E}">
        <p14:creationId xmlns:p14="http://schemas.microsoft.com/office/powerpoint/2010/main" val="199259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FA2A8C-76D0-9ADE-3372-B2AAFF20E9D9}"/>
              </a:ext>
            </a:extLst>
          </p:cNvPr>
          <p:cNvPicPr>
            <a:picLocks noChangeAspect="1"/>
          </p:cNvPicPr>
          <p:nvPr/>
        </p:nvPicPr>
        <p:blipFill>
          <a:blip r:embed="rId2"/>
          <a:stretch>
            <a:fillRect/>
          </a:stretch>
        </p:blipFill>
        <p:spPr>
          <a:xfrm>
            <a:off x="-15850" y="0"/>
            <a:ext cx="12207850" cy="6849108"/>
          </a:xfrm>
          <a:prstGeom prst="rect">
            <a:avLst/>
          </a:prstGeom>
        </p:spPr>
      </p:pic>
    </p:spTree>
    <p:extLst>
      <p:ext uri="{BB962C8B-B14F-4D97-AF65-F5344CB8AC3E}">
        <p14:creationId xmlns:p14="http://schemas.microsoft.com/office/powerpoint/2010/main" val="7551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54E2950-8787-BC0C-A24B-D29B26036E55}"/>
              </a:ext>
            </a:extLst>
          </p:cNvPr>
          <p:cNvSpPr txBox="1">
            <a:spLocks/>
          </p:cNvSpPr>
          <p:nvPr/>
        </p:nvSpPr>
        <p:spPr>
          <a:xfrm>
            <a:off x="1503186" y="747252"/>
            <a:ext cx="8230749" cy="479814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Turnover analysis a key in maintaining people mental health and dependencies.</a:t>
            </a:r>
          </a:p>
          <a:p>
            <a:r>
              <a:rPr lang="en-US" dirty="0"/>
              <a:t>Total Job roles in the company is 9.</a:t>
            </a:r>
          </a:p>
          <a:p>
            <a:r>
              <a:rPr lang="en-US" dirty="0"/>
              <a:t>Average working hours in the company is 11:28 hours.</a:t>
            </a:r>
          </a:p>
          <a:p>
            <a:r>
              <a:rPr lang="en-US" dirty="0"/>
              <a:t>Research &amp; Development, Sales and Human Resources plays a key in the company development, Research &amp; Development is most vital taking around 65.37% in attributions.</a:t>
            </a:r>
          </a:p>
          <a:p>
            <a:r>
              <a:rPr lang="en-US" dirty="0"/>
              <a:t>Male employee travel in rarely category are nearly 102 people and female employee travel for same nearly half of them around 54 people.</a:t>
            </a:r>
          </a:p>
          <a:p>
            <a:r>
              <a:rPr lang="en-US" dirty="0"/>
              <a:t>Laboratory Technician is acquired maximum no. of employee in company.</a:t>
            </a:r>
          </a:p>
        </p:txBody>
      </p:sp>
      <p:sp>
        <p:nvSpPr>
          <p:cNvPr id="3" name="Title 1">
            <a:extLst>
              <a:ext uri="{FF2B5EF4-FFF2-40B4-BE49-F238E27FC236}">
                <a16:creationId xmlns:a16="http://schemas.microsoft.com/office/drawing/2014/main" id="{D5020BF3-40B9-0F58-7BBD-00C3213267CA}"/>
              </a:ext>
            </a:extLst>
          </p:cNvPr>
          <p:cNvSpPr txBox="1">
            <a:spLocks/>
          </p:cNvSpPr>
          <p:nvPr/>
        </p:nvSpPr>
        <p:spPr>
          <a:xfrm>
            <a:off x="802651" y="196645"/>
            <a:ext cx="3100756" cy="550607"/>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latin typeface="Algerian" panose="04020705040A02060702" pitchFamily="82" charset="0"/>
              </a:rPr>
              <a:t>KEY INSIGHTS:</a:t>
            </a:r>
            <a:endParaRPr lang="en-IN" dirty="0"/>
          </a:p>
        </p:txBody>
      </p:sp>
    </p:spTree>
    <p:extLst>
      <p:ext uri="{BB962C8B-B14F-4D97-AF65-F5344CB8AC3E}">
        <p14:creationId xmlns:p14="http://schemas.microsoft.com/office/powerpoint/2010/main" val="161389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E20A6-53D0-56CD-9FEB-16324DD1A65D}"/>
              </a:ext>
            </a:extLst>
          </p:cNvPr>
          <p:cNvPicPr>
            <a:picLocks noChangeAspect="1"/>
          </p:cNvPicPr>
          <p:nvPr/>
        </p:nvPicPr>
        <p:blipFill>
          <a:blip r:embed="rId2"/>
          <a:stretch>
            <a:fillRect/>
          </a:stretch>
        </p:blipFill>
        <p:spPr>
          <a:xfrm>
            <a:off x="-8492" y="0"/>
            <a:ext cx="12208986" cy="6858000"/>
          </a:xfrm>
          <a:prstGeom prst="rect">
            <a:avLst/>
          </a:prstGeom>
        </p:spPr>
      </p:pic>
    </p:spTree>
    <p:extLst>
      <p:ext uri="{BB962C8B-B14F-4D97-AF65-F5344CB8AC3E}">
        <p14:creationId xmlns:p14="http://schemas.microsoft.com/office/powerpoint/2010/main" val="26448762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236</TotalTime>
  <Words>515</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Comic Sans MS</vt:lpstr>
      <vt:lpstr>Gill Sans MT</vt:lpstr>
      <vt:lpstr>Gallery</vt:lpstr>
      <vt:lpstr>Hr attrition data analysis</vt:lpstr>
      <vt:lpstr>PowerPoint Presentation</vt:lpstr>
      <vt:lpstr>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data analysis</dc:title>
  <dc:creator>Balaram Karan</dc:creator>
  <cp:lastModifiedBy>Balaram Karan</cp:lastModifiedBy>
  <cp:revision>11</cp:revision>
  <dcterms:created xsi:type="dcterms:W3CDTF">2024-05-26T06:47:29Z</dcterms:created>
  <dcterms:modified xsi:type="dcterms:W3CDTF">2024-05-27T04:43:49Z</dcterms:modified>
</cp:coreProperties>
</file>