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68" r:id="rId3"/>
    <p:sldId id="266" r:id="rId4"/>
    <p:sldId id="267"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035178-5285-495E-9F3E-B0FEB927E0F2}" type="datetimeFigureOut">
              <a:rPr lang="en-US" smtClean="0"/>
              <a:pPr/>
              <a:t>4/28/2019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BA7930-09F8-4AB8-80AF-97183DD33E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609A94-58D9-4502-BD39-C6725C27B635}" type="slidenum">
              <a:rPr lang="en-GB" smtClean="0">
                <a:latin typeface="Times New Roman" pitchFamily="18" charset="0"/>
              </a:rPr>
              <a:pPr fontAlgn="base">
                <a:spcBef>
                  <a:spcPct val="0"/>
                </a:spcBef>
                <a:spcAft>
                  <a:spcPct val="0"/>
                </a:spcAft>
                <a:defRPr/>
              </a:pPr>
              <a:t>14</a:t>
            </a:fld>
            <a:endParaRPr lang="en-GB" smtClean="0">
              <a:latin typeface="Times New Roman" pitchFamily="18"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BFA6E5-FBFD-4D8D-AFEB-4AC8B2507F5C}" type="slidenum">
              <a:rPr lang="en-GB" smtClean="0">
                <a:latin typeface="Times New Roman" pitchFamily="18" charset="0"/>
              </a:rPr>
              <a:pPr fontAlgn="base">
                <a:spcBef>
                  <a:spcPct val="0"/>
                </a:spcBef>
                <a:spcAft>
                  <a:spcPct val="0"/>
                </a:spcAft>
                <a:defRPr/>
              </a:pPr>
              <a:t>15</a:t>
            </a:fld>
            <a:endParaRPr lang="en-GB" smtClean="0">
              <a:latin typeface="Times New Roman"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0A405D-D7F2-4BB6-B842-11810946A4CF}" type="slidenum">
              <a:rPr lang="en-GB" smtClean="0">
                <a:latin typeface="Times New Roman" pitchFamily="18" charset="0"/>
              </a:rPr>
              <a:pPr fontAlgn="base">
                <a:spcBef>
                  <a:spcPct val="0"/>
                </a:spcBef>
                <a:spcAft>
                  <a:spcPct val="0"/>
                </a:spcAft>
                <a:defRPr/>
              </a:pPr>
              <a:t>16</a:t>
            </a:fld>
            <a:endParaRPr lang="en-GB" smtClean="0">
              <a:latin typeface="Times New Roman" pitchFamily="18"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rtlCol="0">
            <a:normAutofit/>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3352800" y="6324600"/>
            <a:ext cx="2286000" cy="381000"/>
          </a:xfrm>
        </p:spPr>
        <p:txBody>
          <a:bodyPr/>
          <a:lstStyle>
            <a:lvl1pPr>
              <a:defRPr/>
            </a:lvl1pPr>
          </a:lstStyle>
          <a:p>
            <a:pPr>
              <a:defRPr/>
            </a:pPr>
            <a:fld id="{9C0B1554-5EFB-4C10-9370-86CDECE3A68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COCOMO</a:t>
            </a:r>
            <a:endParaRPr lang="en-US" dirty="0"/>
          </a:p>
        </p:txBody>
      </p:sp>
      <p:sp>
        <p:nvSpPr>
          <p:cNvPr id="3" name="Subtitle 2"/>
          <p:cNvSpPr>
            <a:spLocks noGrp="1"/>
          </p:cNvSpPr>
          <p:nvPr>
            <p:ph type="subTitle" idx="1"/>
          </p:nvPr>
        </p:nvSpPr>
        <p:spPr/>
        <p:txBody>
          <a:bodyPr/>
          <a:lstStyle/>
          <a:p>
            <a:r>
              <a:rPr lang="en-US" dirty="0" err="1" smtClean="0">
                <a:solidFill>
                  <a:srgbClr val="7030A0"/>
                </a:solidFill>
              </a:rPr>
              <a:t>CO</a:t>
            </a:r>
            <a:r>
              <a:rPr lang="en-US" dirty="0" err="1" smtClean="0"/>
              <a:t>nstructive</a:t>
            </a:r>
            <a:r>
              <a:rPr lang="en-US" dirty="0" smtClean="0"/>
              <a:t> </a:t>
            </a:r>
            <a:r>
              <a:rPr lang="en-US" dirty="0" err="1" smtClean="0">
                <a:solidFill>
                  <a:srgbClr val="7030A0"/>
                </a:solidFill>
              </a:rPr>
              <a:t>CO</a:t>
            </a:r>
            <a:r>
              <a:rPr lang="en-US" dirty="0" err="1" smtClean="0"/>
              <a:t>st</a:t>
            </a:r>
            <a:r>
              <a:rPr lang="en-US" dirty="0" smtClean="0"/>
              <a:t> </a:t>
            </a:r>
            <a:r>
              <a:rPr lang="en-US" dirty="0" err="1" smtClean="0">
                <a:solidFill>
                  <a:srgbClr val="7030A0"/>
                </a:solidFill>
              </a:rPr>
              <a:t>MO</a:t>
            </a:r>
            <a:r>
              <a:rPr lang="en-US" dirty="0" err="1" smtClean="0"/>
              <a:t>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dirty="0" smtClean="0"/>
              <a:t>A project size of 200 KLOC is to be developed. Software development team has average experience on similar type of projects. The project schedule is not very tight. Calculate the effort, development time, average staff size and productivity of the project.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The semi-detached mode is the most appropriate mode; keeping in view the size, schedule and experience of the development team.</a:t>
            </a:r>
          </a:p>
          <a:p>
            <a:pPr>
              <a:buNone/>
            </a:pPr>
            <a:r>
              <a:rPr lang="pt-BR" dirty="0" smtClean="0"/>
              <a:t>	Hence,	E = 3.0(200)</a:t>
            </a:r>
            <a:r>
              <a:rPr lang="pt-BR" baseline="30000" dirty="0" smtClean="0"/>
              <a:t>1.12</a:t>
            </a:r>
            <a:r>
              <a:rPr lang="pt-BR" dirty="0" smtClean="0"/>
              <a:t> = 1133.12 PM</a:t>
            </a:r>
          </a:p>
          <a:p>
            <a:pPr>
              <a:buNone/>
            </a:pPr>
            <a:r>
              <a:rPr lang="en-US" dirty="0" smtClean="0"/>
              <a:t>			D = 2.5(1133.12)</a:t>
            </a:r>
            <a:r>
              <a:rPr lang="en-US" baseline="30000" dirty="0" smtClean="0"/>
              <a:t>0.35</a:t>
            </a:r>
            <a:r>
              <a:rPr lang="en-US" dirty="0" smtClean="0"/>
              <a:t> = 29.3 PM</a:t>
            </a:r>
          </a:p>
          <a:p>
            <a:pPr>
              <a:buNone/>
            </a:pPr>
            <a:endParaRPr lang="en-US" dirty="0" smtClean="0"/>
          </a:p>
          <a:p>
            <a:pPr>
              <a:buNone/>
            </a:pPr>
            <a:r>
              <a:rPr lang="en-US" dirty="0" smtClean="0"/>
              <a:t>			    = 1133.12/29.3 = 38.67 persons</a:t>
            </a:r>
            <a:endParaRPr lang="en-US" dirty="0"/>
          </a:p>
        </p:txBody>
      </p:sp>
      <p:pic>
        <p:nvPicPr>
          <p:cNvPr id="4" name="Picture 2"/>
          <p:cNvPicPr>
            <a:picLocks noChangeAspect="1" noChangeArrowheads="1"/>
          </p:cNvPicPr>
          <p:nvPr/>
        </p:nvPicPr>
        <p:blipFill>
          <a:blip r:embed="rId2"/>
          <a:srcRect l="29283" t="43750" r="38506" b="44792"/>
          <a:stretch>
            <a:fillRect/>
          </a:stretch>
        </p:blipFill>
        <p:spPr bwMode="auto">
          <a:xfrm>
            <a:off x="2743200" y="4800600"/>
            <a:ext cx="3581400" cy="71628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Productivity = KLOC/E = 200/1133.12 = 0.1768 KLOC/ PM</a:t>
            </a:r>
          </a:p>
          <a:p>
            <a:pPr>
              <a:buNone/>
            </a:pPr>
            <a:r>
              <a:rPr lang="en-US" dirty="0" smtClean="0"/>
              <a:t>	</a:t>
            </a:r>
            <a:r>
              <a:rPr lang="en-US" i="1" dirty="0" smtClean="0"/>
              <a:t> P =176 LOC / PM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Intermediate Model</a:t>
            </a:r>
            <a:endParaRPr lang="en-US" dirty="0"/>
          </a:p>
        </p:txBody>
      </p:sp>
      <p:sp>
        <p:nvSpPr>
          <p:cNvPr id="3" name="Content Placeholder 2"/>
          <p:cNvSpPr>
            <a:spLocks noGrp="1"/>
          </p:cNvSpPr>
          <p:nvPr>
            <p:ph idx="1"/>
          </p:nvPr>
        </p:nvSpPr>
        <p:spPr/>
        <p:txBody>
          <a:bodyPr>
            <a:normAutofit fontScale="92500" lnSpcReduction="20000"/>
          </a:bodyPr>
          <a:lstStyle/>
          <a:p>
            <a:pPr>
              <a:lnSpc>
                <a:spcPct val="90000"/>
              </a:lnSpc>
              <a:buNone/>
            </a:pPr>
            <a:r>
              <a:rPr lang="en-GB" dirty="0" smtClean="0"/>
              <a:t>According to COCOMO, the major productivity drivers include:</a:t>
            </a:r>
          </a:p>
          <a:p>
            <a:pPr>
              <a:lnSpc>
                <a:spcPct val="90000"/>
              </a:lnSpc>
            </a:pPr>
            <a:r>
              <a:rPr lang="en-GB" b="1" dirty="0" smtClean="0"/>
              <a:t>Product attributes:</a:t>
            </a:r>
            <a:r>
              <a:rPr lang="en-GB" dirty="0" smtClean="0"/>
              <a:t> required reliability, database size, product complexity</a:t>
            </a:r>
          </a:p>
          <a:p>
            <a:pPr>
              <a:lnSpc>
                <a:spcPct val="90000"/>
              </a:lnSpc>
            </a:pPr>
            <a:r>
              <a:rPr lang="en-GB" b="1" dirty="0" smtClean="0"/>
              <a:t>Computer attributes:</a:t>
            </a:r>
            <a:r>
              <a:rPr lang="en-GB" dirty="0" smtClean="0"/>
              <a:t> execution time constraints, storage constraints, virtual machine (VM) volatility, </a:t>
            </a:r>
            <a:r>
              <a:rPr lang="en-US" dirty="0" smtClean="0"/>
              <a:t>turnabout time</a:t>
            </a:r>
            <a:endParaRPr lang="en-GB" dirty="0" smtClean="0"/>
          </a:p>
          <a:p>
            <a:pPr>
              <a:lnSpc>
                <a:spcPct val="90000"/>
              </a:lnSpc>
            </a:pPr>
            <a:r>
              <a:rPr lang="en-GB" b="1" dirty="0" smtClean="0"/>
              <a:t>Personnel attributes:</a:t>
            </a:r>
            <a:r>
              <a:rPr lang="en-GB" dirty="0" smtClean="0"/>
              <a:t> analyst capability, application experience, VM experience, programming language experience</a:t>
            </a:r>
          </a:p>
          <a:p>
            <a:pPr>
              <a:lnSpc>
                <a:spcPct val="90000"/>
              </a:lnSpc>
            </a:pPr>
            <a:r>
              <a:rPr lang="en-GB" b="1" dirty="0" smtClean="0"/>
              <a:t>Project attributes:</a:t>
            </a:r>
            <a:r>
              <a:rPr lang="en-GB" dirty="0" smtClean="0"/>
              <a:t> modern programming practices, software tools, schedule constraints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bwMode="auto">
          <a:xfrm>
            <a:off x="8610600" y="6416675"/>
            <a:ext cx="457200" cy="365125"/>
          </a:xfrm>
          <a:ln>
            <a:miter lim="800000"/>
            <a:headEnd/>
            <a:tailEnd/>
          </a:ln>
        </p:spPr>
        <p:txBody>
          <a:bodyPr wrap="square" numCol="1" anchorCtr="0" compatLnSpc="1">
            <a:prstTxWarp prst="textNoShape">
              <a:avLst/>
            </a:prstTxWarp>
          </a:bodyPr>
          <a:lstStyle/>
          <a:p>
            <a:pPr>
              <a:defRPr/>
            </a:pPr>
            <a:fld id="{83CB4A0F-9B89-4815-AD9D-23C1C0F202D4}" type="slidenum">
              <a:rPr lang="en-GB" smtClean="0"/>
              <a:pPr>
                <a:defRPr/>
              </a:pPr>
              <a:t>14</a:t>
            </a:fld>
            <a:endParaRPr lang="en-GB" smtClean="0"/>
          </a:p>
        </p:txBody>
      </p:sp>
      <p:sp>
        <p:nvSpPr>
          <p:cNvPr id="35843" name="Line 4"/>
          <p:cNvSpPr>
            <a:spLocks noChangeShapeType="1"/>
          </p:cNvSpPr>
          <p:nvPr/>
        </p:nvSpPr>
        <p:spPr bwMode="auto">
          <a:xfrm>
            <a:off x="304800" y="838200"/>
            <a:ext cx="8610600" cy="0"/>
          </a:xfrm>
          <a:prstGeom prst="line">
            <a:avLst/>
          </a:prstGeom>
          <a:noFill/>
          <a:ln w="57150">
            <a:solidFill>
              <a:srgbClr val="FF0000"/>
            </a:solidFill>
            <a:round/>
            <a:headEnd/>
            <a:tailEnd/>
          </a:ln>
        </p:spPr>
        <p:txBody>
          <a:bodyPr/>
          <a:lstStyle/>
          <a:p>
            <a:endParaRPr lang="en-US"/>
          </a:p>
        </p:txBody>
      </p:sp>
      <p:sp>
        <p:nvSpPr>
          <p:cNvPr id="35844" name="Text Box 5"/>
          <p:cNvSpPr txBox="1">
            <a:spLocks noChangeArrowheads="1"/>
          </p:cNvSpPr>
          <p:nvPr/>
        </p:nvSpPr>
        <p:spPr bwMode="auto">
          <a:xfrm>
            <a:off x="304800" y="44450"/>
            <a:ext cx="8534400" cy="701675"/>
          </a:xfrm>
          <a:prstGeom prst="rect">
            <a:avLst/>
          </a:prstGeom>
          <a:noFill/>
          <a:ln w="9525">
            <a:noFill/>
            <a:miter lim="800000"/>
            <a:headEnd/>
            <a:tailEnd/>
          </a:ln>
        </p:spPr>
        <p:txBody>
          <a:bodyPr>
            <a:spAutoFit/>
          </a:bodyPr>
          <a:lstStyle/>
          <a:p>
            <a:pPr algn="ctr">
              <a:spcBef>
                <a:spcPct val="50000"/>
              </a:spcBef>
            </a:pPr>
            <a:r>
              <a:rPr lang="en-US" sz="4000" b="1">
                <a:solidFill>
                  <a:schemeClr val="accent2"/>
                </a:solidFill>
                <a:latin typeface="Monotype Corsiva" pitchFamily="66" charset="0"/>
                <a:cs typeface="Times New Roman" pitchFamily="18" charset="0"/>
              </a:rPr>
              <a:t>Software Project Planning</a:t>
            </a:r>
          </a:p>
        </p:txBody>
      </p:sp>
      <p:graphicFrame>
        <p:nvGraphicFramePr>
          <p:cNvPr id="121037" name="Group 205"/>
          <p:cNvGraphicFramePr>
            <a:graphicFrameLocks noGrp="1"/>
          </p:cNvGraphicFramePr>
          <p:nvPr/>
        </p:nvGraphicFramePr>
        <p:xfrm>
          <a:off x="136525" y="1600200"/>
          <a:ext cx="8851900" cy="4945064"/>
        </p:xfrm>
        <a:graphic>
          <a:graphicData uri="http://schemas.openxmlformats.org/drawingml/2006/table">
            <a:tbl>
              <a:tblPr/>
              <a:tblGrid>
                <a:gridCol w="2454275">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3625">
                  <a:extLst>
                    <a:ext uri="{9D8B030D-6E8A-4147-A177-3AD203B41FA5}">
                      <a16:colId xmlns:a16="http://schemas.microsoft.com/office/drawing/2014/main" val="20006"/>
                    </a:ext>
                  </a:extLst>
                </a:gridCol>
              </a:tblGrid>
              <a:tr h="390525">
                <a:tc rowSpan="2">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rbel" pitchFamily="34" charset="0"/>
                        </a:rPr>
                        <a:t>Cost Drivers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gridSpan="6">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RATINGS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888">
                <a:tc vMerge="1">
                  <a:txBody>
                    <a:bodyPr/>
                    <a:lstStyle/>
                    <a:p>
                      <a:endParaRPr lang="en-US"/>
                    </a:p>
                  </a:txBody>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Very 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Nominal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Extra 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1"/>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Product 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AFA6"/>
                    </a:solid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RELY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CPLX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Computer 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AFA6"/>
                    </a:solid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847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STOR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0213">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VIRT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TURN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dirty="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20984" name="Text Box 152"/>
          <p:cNvSpPr txBox="1">
            <a:spLocks noChangeArrowheads="1"/>
          </p:cNvSpPr>
          <p:nvPr/>
        </p:nvSpPr>
        <p:spPr bwMode="auto">
          <a:xfrm>
            <a:off x="228600" y="927100"/>
            <a:ext cx="8534400" cy="457200"/>
          </a:xfrm>
          <a:prstGeom prst="rect">
            <a:avLst/>
          </a:prstGeom>
          <a:noFill/>
          <a:ln w="9525">
            <a:noFill/>
            <a:miter lim="800000"/>
            <a:headEnd/>
            <a:tailEnd/>
          </a:ln>
        </p:spPr>
        <p:txBody>
          <a:bodyPr>
            <a:spAutoFit/>
          </a:bodyPr>
          <a:lstStyle/>
          <a:p>
            <a:pPr algn="just">
              <a:spcBef>
                <a:spcPct val="50000"/>
              </a:spcBef>
            </a:pPr>
            <a:r>
              <a:rPr lang="en-US" sz="2400" dirty="0">
                <a:latin typeface="Calibri" pitchFamily="34" charset="0"/>
              </a:rPr>
              <a:t>Multipliers of different cost drivers</a:t>
            </a:r>
            <a:endParaRPr lang="en-GB" sz="2400" dirty="0">
              <a:latin typeface="Calibri" pitchFamily="34" charset="0"/>
            </a:endParaRPr>
          </a:p>
        </p:txBody>
      </p:sp>
      <p:sp>
        <p:nvSpPr>
          <p:cNvPr id="120989" name="Rectangle 157"/>
          <p:cNvSpPr>
            <a:spLocks noChangeArrowheads="1"/>
          </p:cNvSpPr>
          <p:nvPr/>
        </p:nvSpPr>
        <p:spPr bwMode="auto">
          <a:xfrm>
            <a:off x="8061325" y="4019550"/>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1.65</a:t>
            </a:r>
            <a:endParaRPr lang="en-GB" sz="1600">
              <a:latin typeface="Calibri" pitchFamily="34" charset="0"/>
            </a:endParaRPr>
          </a:p>
        </p:txBody>
      </p:sp>
      <p:sp>
        <p:nvSpPr>
          <p:cNvPr id="120990" name="Rectangle 158"/>
          <p:cNvSpPr>
            <a:spLocks noChangeArrowheads="1"/>
          </p:cNvSpPr>
          <p:nvPr/>
        </p:nvSpPr>
        <p:spPr bwMode="auto">
          <a:xfrm>
            <a:off x="6994525" y="4019550"/>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1.30</a:t>
            </a:r>
            <a:endParaRPr lang="en-GB" sz="1600">
              <a:latin typeface="Calibri" pitchFamily="34" charset="0"/>
            </a:endParaRPr>
          </a:p>
        </p:txBody>
      </p:sp>
      <p:sp>
        <p:nvSpPr>
          <p:cNvPr id="120991" name="Rectangle 159"/>
          <p:cNvSpPr>
            <a:spLocks noChangeArrowheads="1"/>
          </p:cNvSpPr>
          <p:nvPr/>
        </p:nvSpPr>
        <p:spPr bwMode="auto">
          <a:xfrm>
            <a:off x="5943600" y="4038600"/>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1.15</a:t>
            </a:r>
            <a:endParaRPr lang="en-GB" sz="1600">
              <a:latin typeface="Calibri" pitchFamily="34" charset="0"/>
            </a:endParaRPr>
          </a:p>
        </p:txBody>
      </p:sp>
      <p:sp>
        <p:nvSpPr>
          <p:cNvPr id="120992" name="Rectangle 160"/>
          <p:cNvSpPr>
            <a:spLocks noChangeArrowheads="1"/>
          </p:cNvSpPr>
          <p:nvPr/>
        </p:nvSpPr>
        <p:spPr bwMode="auto">
          <a:xfrm>
            <a:off x="4881563" y="4019550"/>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0993" name="Rectangle 161"/>
          <p:cNvSpPr>
            <a:spLocks noChangeArrowheads="1"/>
          </p:cNvSpPr>
          <p:nvPr/>
        </p:nvSpPr>
        <p:spPr bwMode="auto">
          <a:xfrm>
            <a:off x="3814763" y="4035425"/>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0.85</a:t>
            </a:r>
            <a:endParaRPr lang="en-GB" sz="1600">
              <a:latin typeface="Calibri" pitchFamily="34" charset="0"/>
            </a:endParaRPr>
          </a:p>
        </p:txBody>
      </p:sp>
      <p:sp>
        <p:nvSpPr>
          <p:cNvPr id="120994" name="Rectangle 162"/>
          <p:cNvSpPr>
            <a:spLocks noChangeArrowheads="1"/>
          </p:cNvSpPr>
          <p:nvPr/>
        </p:nvSpPr>
        <p:spPr bwMode="auto">
          <a:xfrm>
            <a:off x="2743200" y="4032250"/>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0.70</a:t>
            </a:r>
            <a:endParaRPr lang="en-GB" sz="1600">
              <a:latin typeface="Calibri" pitchFamily="34" charset="0"/>
            </a:endParaRPr>
          </a:p>
        </p:txBody>
      </p:sp>
      <p:sp>
        <p:nvSpPr>
          <p:cNvPr id="120995" name="Rectangle 163"/>
          <p:cNvSpPr>
            <a:spLocks noChangeArrowheads="1"/>
          </p:cNvSpPr>
          <p:nvPr/>
        </p:nvSpPr>
        <p:spPr bwMode="auto">
          <a:xfrm>
            <a:off x="8077200" y="3608388"/>
            <a:ext cx="758825" cy="155575"/>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0996" name="Rectangle 164"/>
          <p:cNvSpPr>
            <a:spLocks noChangeArrowheads="1"/>
          </p:cNvSpPr>
          <p:nvPr/>
        </p:nvSpPr>
        <p:spPr bwMode="auto">
          <a:xfrm>
            <a:off x="6994525" y="3587750"/>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1.16</a:t>
            </a:r>
            <a:endParaRPr lang="en-GB" sz="1600">
              <a:latin typeface="Calibri" pitchFamily="34" charset="0"/>
            </a:endParaRPr>
          </a:p>
        </p:txBody>
      </p:sp>
      <p:sp>
        <p:nvSpPr>
          <p:cNvPr id="120997" name="Rectangle 165"/>
          <p:cNvSpPr>
            <a:spLocks noChangeArrowheads="1"/>
          </p:cNvSpPr>
          <p:nvPr/>
        </p:nvSpPr>
        <p:spPr bwMode="auto">
          <a:xfrm>
            <a:off x="5948363" y="3603625"/>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1.08</a:t>
            </a:r>
            <a:endParaRPr lang="en-GB" sz="1600">
              <a:latin typeface="Calibri" pitchFamily="34" charset="0"/>
            </a:endParaRPr>
          </a:p>
        </p:txBody>
      </p:sp>
      <p:sp>
        <p:nvSpPr>
          <p:cNvPr id="120998" name="Rectangle 166"/>
          <p:cNvSpPr>
            <a:spLocks noChangeArrowheads="1"/>
          </p:cNvSpPr>
          <p:nvPr/>
        </p:nvSpPr>
        <p:spPr bwMode="auto">
          <a:xfrm>
            <a:off x="4881563" y="3594100"/>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0999" name="Rectangle 167"/>
          <p:cNvSpPr>
            <a:spLocks noChangeArrowheads="1"/>
          </p:cNvSpPr>
          <p:nvPr/>
        </p:nvSpPr>
        <p:spPr bwMode="auto">
          <a:xfrm>
            <a:off x="3814763" y="3603625"/>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0.94</a:t>
            </a:r>
            <a:endParaRPr lang="en-GB" sz="1600">
              <a:latin typeface="Calibri" pitchFamily="34" charset="0"/>
            </a:endParaRPr>
          </a:p>
        </p:txBody>
      </p:sp>
      <p:sp>
        <p:nvSpPr>
          <p:cNvPr id="121000" name="Rectangle 168"/>
          <p:cNvSpPr>
            <a:spLocks noChangeArrowheads="1"/>
          </p:cNvSpPr>
          <p:nvPr/>
        </p:nvSpPr>
        <p:spPr bwMode="auto">
          <a:xfrm>
            <a:off x="2743200" y="3609975"/>
            <a:ext cx="758825" cy="153988"/>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1001" name="Rectangle 169"/>
          <p:cNvSpPr>
            <a:spLocks noChangeArrowheads="1"/>
          </p:cNvSpPr>
          <p:nvPr/>
        </p:nvSpPr>
        <p:spPr bwMode="auto">
          <a:xfrm>
            <a:off x="8077200" y="3189288"/>
            <a:ext cx="758825" cy="155575"/>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1002" name="Rectangle 170"/>
          <p:cNvSpPr>
            <a:spLocks noChangeArrowheads="1"/>
          </p:cNvSpPr>
          <p:nvPr/>
        </p:nvSpPr>
        <p:spPr bwMode="auto">
          <a:xfrm>
            <a:off x="7010400" y="3189288"/>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1.40</a:t>
            </a:r>
            <a:endParaRPr lang="en-GB" sz="1600">
              <a:latin typeface="Calibri" pitchFamily="34" charset="0"/>
            </a:endParaRPr>
          </a:p>
        </p:txBody>
      </p:sp>
      <p:sp>
        <p:nvSpPr>
          <p:cNvPr id="121003" name="Rectangle 171"/>
          <p:cNvSpPr>
            <a:spLocks noChangeArrowheads="1"/>
          </p:cNvSpPr>
          <p:nvPr/>
        </p:nvSpPr>
        <p:spPr bwMode="auto">
          <a:xfrm>
            <a:off x="5948363" y="3173413"/>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1.15</a:t>
            </a:r>
            <a:endParaRPr lang="en-GB" sz="1600">
              <a:latin typeface="Calibri" pitchFamily="34" charset="0"/>
            </a:endParaRPr>
          </a:p>
        </p:txBody>
      </p:sp>
      <p:sp>
        <p:nvSpPr>
          <p:cNvPr id="121004" name="Rectangle 172"/>
          <p:cNvSpPr>
            <a:spLocks noChangeArrowheads="1"/>
          </p:cNvSpPr>
          <p:nvPr/>
        </p:nvSpPr>
        <p:spPr bwMode="auto">
          <a:xfrm>
            <a:off x="4881563" y="3189288"/>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1005" name="Rectangle 173"/>
          <p:cNvSpPr>
            <a:spLocks noChangeArrowheads="1"/>
          </p:cNvSpPr>
          <p:nvPr/>
        </p:nvSpPr>
        <p:spPr bwMode="auto">
          <a:xfrm>
            <a:off x="3814763" y="3189288"/>
            <a:ext cx="758825"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0.88</a:t>
            </a:r>
            <a:endParaRPr lang="en-GB" sz="1600">
              <a:latin typeface="Calibri" pitchFamily="34" charset="0"/>
            </a:endParaRPr>
          </a:p>
        </p:txBody>
      </p:sp>
      <p:sp>
        <p:nvSpPr>
          <p:cNvPr id="121006" name="Rectangle 174"/>
          <p:cNvSpPr>
            <a:spLocks noChangeArrowheads="1"/>
          </p:cNvSpPr>
          <p:nvPr/>
        </p:nvSpPr>
        <p:spPr bwMode="auto">
          <a:xfrm>
            <a:off x="2743200" y="3184525"/>
            <a:ext cx="760413" cy="155575"/>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0.75</a:t>
            </a:r>
            <a:endParaRPr lang="en-GB" sz="1600">
              <a:latin typeface="Calibri" pitchFamily="34" charset="0"/>
            </a:endParaRPr>
          </a:p>
        </p:txBody>
      </p:sp>
      <p:sp>
        <p:nvSpPr>
          <p:cNvPr id="121007" name="Rectangle 175"/>
          <p:cNvSpPr>
            <a:spLocks noChangeArrowheads="1"/>
          </p:cNvSpPr>
          <p:nvPr/>
        </p:nvSpPr>
        <p:spPr bwMode="auto">
          <a:xfrm>
            <a:off x="8077200" y="6164263"/>
            <a:ext cx="758825" cy="119062"/>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1008" name="Rectangle 176"/>
          <p:cNvSpPr>
            <a:spLocks noChangeArrowheads="1"/>
          </p:cNvSpPr>
          <p:nvPr/>
        </p:nvSpPr>
        <p:spPr bwMode="auto">
          <a:xfrm>
            <a:off x="7015163" y="61722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1.15</a:t>
            </a:r>
            <a:endParaRPr lang="en-GB" sz="1600">
              <a:latin typeface="Calibri" pitchFamily="34" charset="0"/>
            </a:endParaRPr>
          </a:p>
        </p:txBody>
      </p:sp>
      <p:sp>
        <p:nvSpPr>
          <p:cNvPr id="121009" name="Rectangle 177"/>
          <p:cNvSpPr>
            <a:spLocks noChangeArrowheads="1"/>
          </p:cNvSpPr>
          <p:nvPr/>
        </p:nvSpPr>
        <p:spPr bwMode="auto">
          <a:xfrm>
            <a:off x="5946775" y="6173788"/>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1.07</a:t>
            </a:r>
            <a:endParaRPr lang="en-GB" sz="1600">
              <a:latin typeface="Calibri" pitchFamily="34" charset="0"/>
            </a:endParaRPr>
          </a:p>
        </p:txBody>
      </p:sp>
      <p:sp>
        <p:nvSpPr>
          <p:cNvPr id="121010" name="Rectangle 178"/>
          <p:cNvSpPr>
            <a:spLocks noChangeArrowheads="1"/>
          </p:cNvSpPr>
          <p:nvPr/>
        </p:nvSpPr>
        <p:spPr bwMode="auto">
          <a:xfrm>
            <a:off x="4864100" y="6157913"/>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1011" name="Rectangle 179"/>
          <p:cNvSpPr>
            <a:spLocks noChangeArrowheads="1"/>
          </p:cNvSpPr>
          <p:nvPr/>
        </p:nvSpPr>
        <p:spPr bwMode="auto">
          <a:xfrm>
            <a:off x="3813175" y="6173788"/>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0.87</a:t>
            </a:r>
            <a:endParaRPr lang="en-GB" sz="1600">
              <a:latin typeface="Calibri" pitchFamily="34" charset="0"/>
            </a:endParaRPr>
          </a:p>
        </p:txBody>
      </p:sp>
      <p:sp>
        <p:nvSpPr>
          <p:cNvPr id="121012" name="Rectangle 180"/>
          <p:cNvSpPr>
            <a:spLocks noChangeArrowheads="1"/>
          </p:cNvSpPr>
          <p:nvPr/>
        </p:nvSpPr>
        <p:spPr bwMode="auto">
          <a:xfrm>
            <a:off x="2746375" y="6183313"/>
            <a:ext cx="758825" cy="119062"/>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1013" name="Rectangle 181"/>
          <p:cNvSpPr>
            <a:spLocks noChangeArrowheads="1"/>
          </p:cNvSpPr>
          <p:nvPr/>
        </p:nvSpPr>
        <p:spPr bwMode="auto">
          <a:xfrm>
            <a:off x="8077200" y="5734050"/>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1014" name="Rectangle 182"/>
          <p:cNvSpPr>
            <a:spLocks noChangeArrowheads="1"/>
          </p:cNvSpPr>
          <p:nvPr/>
        </p:nvSpPr>
        <p:spPr bwMode="auto">
          <a:xfrm>
            <a:off x="7015163" y="573405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1.30</a:t>
            </a:r>
            <a:endParaRPr lang="en-GB" sz="1600">
              <a:latin typeface="Calibri" pitchFamily="34" charset="0"/>
            </a:endParaRPr>
          </a:p>
        </p:txBody>
      </p:sp>
      <p:sp>
        <p:nvSpPr>
          <p:cNvPr id="121015" name="Rectangle 183"/>
          <p:cNvSpPr>
            <a:spLocks noChangeArrowheads="1"/>
          </p:cNvSpPr>
          <p:nvPr/>
        </p:nvSpPr>
        <p:spPr bwMode="auto">
          <a:xfrm>
            <a:off x="5946775" y="574992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1.15</a:t>
            </a:r>
            <a:endParaRPr lang="en-GB" sz="1600">
              <a:latin typeface="Calibri" pitchFamily="34" charset="0"/>
            </a:endParaRPr>
          </a:p>
        </p:txBody>
      </p:sp>
      <p:sp>
        <p:nvSpPr>
          <p:cNvPr id="121016" name="Rectangle 184"/>
          <p:cNvSpPr>
            <a:spLocks noChangeArrowheads="1"/>
          </p:cNvSpPr>
          <p:nvPr/>
        </p:nvSpPr>
        <p:spPr bwMode="auto">
          <a:xfrm>
            <a:off x="4864100" y="574992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1017" name="Rectangle 185"/>
          <p:cNvSpPr>
            <a:spLocks noChangeArrowheads="1"/>
          </p:cNvSpPr>
          <p:nvPr/>
        </p:nvSpPr>
        <p:spPr bwMode="auto">
          <a:xfrm>
            <a:off x="3813175" y="574675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0.87</a:t>
            </a:r>
            <a:endParaRPr lang="en-GB" sz="1600">
              <a:latin typeface="Calibri" pitchFamily="34" charset="0"/>
            </a:endParaRPr>
          </a:p>
        </p:txBody>
      </p:sp>
      <p:sp>
        <p:nvSpPr>
          <p:cNvPr id="121018" name="Rectangle 186"/>
          <p:cNvSpPr>
            <a:spLocks noChangeArrowheads="1"/>
          </p:cNvSpPr>
          <p:nvPr/>
        </p:nvSpPr>
        <p:spPr bwMode="auto">
          <a:xfrm>
            <a:off x="2746375" y="5753100"/>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1019" name="Rectangle 187"/>
          <p:cNvSpPr>
            <a:spLocks noChangeArrowheads="1"/>
          </p:cNvSpPr>
          <p:nvPr/>
        </p:nvSpPr>
        <p:spPr bwMode="auto">
          <a:xfrm>
            <a:off x="8077200" y="5310188"/>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1.56</a:t>
            </a:r>
            <a:endParaRPr lang="en-GB" sz="1600">
              <a:latin typeface="Calibri" pitchFamily="34" charset="0"/>
            </a:endParaRPr>
          </a:p>
        </p:txBody>
      </p:sp>
      <p:sp>
        <p:nvSpPr>
          <p:cNvPr id="121020" name="Rectangle 188"/>
          <p:cNvSpPr>
            <a:spLocks noChangeArrowheads="1"/>
          </p:cNvSpPr>
          <p:nvPr/>
        </p:nvSpPr>
        <p:spPr bwMode="auto">
          <a:xfrm>
            <a:off x="7015163" y="5322888"/>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1.21</a:t>
            </a:r>
            <a:endParaRPr lang="en-GB" sz="1600">
              <a:latin typeface="Calibri" pitchFamily="34" charset="0"/>
            </a:endParaRPr>
          </a:p>
        </p:txBody>
      </p:sp>
      <p:sp>
        <p:nvSpPr>
          <p:cNvPr id="121021" name="Rectangle 189"/>
          <p:cNvSpPr>
            <a:spLocks noChangeArrowheads="1"/>
          </p:cNvSpPr>
          <p:nvPr/>
        </p:nvSpPr>
        <p:spPr bwMode="auto">
          <a:xfrm>
            <a:off x="5946775" y="5322888"/>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1.06</a:t>
            </a:r>
            <a:endParaRPr lang="en-GB" sz="1600">
              <a:latin typeface="Calibri" pitchFamily="34" charset="0"/>
            </a:endParaRPr>
          </a:p>
        </p:txBody>
      </p:sp>
      <p:sp>
        <p:nvSpPr>
          <p:cNvPr id="121022" name="Rectangle 190"/>
          <p:cNvSpPr>
            <a:spLocks noChangeArrowheads="1"/>
          </p:cNvSpPr>
          <p:nvPr/>
        </p:nvSpPr>
        <p:spPr bwMode="auto">
          <a:xfrm>
            <a:off x="4864100" y="53340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1023" name="Rectangle 191"/>
          <p:cNvSpPr>
            <a:spLocks noChangeArrowheads="1"/>
          </p:cNvSpPr>
          <p:nvPr/>
        </p:nvSpPr>
        <p:spPr bwMode="auto">
          <a:xfrm>
            <a:off x="3813175" y="5335588"/>
            <a:ext cx="758825" cy="119062"/>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1024" name="Rectangle 192"/>
          <p:cNvSpPr>
            <a:spLocks noChangeArrowheads="1"/>
          </p:cNvSpPr>
          <p:nvPr/>
        </p:nvSpPr>
        <p:spPr bwMode="auto">
          <a:xfrm>
            <a:off x="2746375" y="5322888"/>
            <a:ext cx="758825" cy="119062"/>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1025" name="Rectangle 193"/>
          <p:cNvSpPr>
            <a:spLocks noChangeArrowheads="1"/>
          </p:cNvSpPr>
          <p:nvPr/>
        </p:nvSpPr>
        <p:spPr bwMode="auto">
          <a:xfrm>
            <a:off x="8077200" y="48895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1.66</a:t>
            </a:r>
            <a:endParaRPr lang="en-GB" sz="1600">
              <a:latin typeface="Calibri" pitchFamily="34" charset="0"/>
            </a:endParaRPr>
          </a:p>
        </p:txBody>
      </p:sp>
      <p:sp>
        <p:nvSpPr>
          <p:cNvPr id="121026" name="Rectangle 194"/>
          <p:cNvSpPr>
            <a:spLocks noChangeArrowheads="1"/>
          </p:cNvSpPr>
          <p:nvPr/>
        </p:nvSpPr>
        <p:spPr bwMode="auto">
          <a:xfrm>
            <a:off x="7015163" y="48895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1.30</a:t>
            </a:r>
            <a:endParaRPr lang="en-GB" sz="1600">
              <a:latin typeface="Calibri" pitchFamily="34" charset="0"/>
            </a:endParaRPr>
          </a:p>
        </p:txBody>
      </p:sp>
      <p:sp>
        <p:nvSpPr>
          <p:cNvPr id="121027" name="Rectangle 195"/>
          <p:cNvSpPr>
            <a:spLocks noChangeArrowheads="1"/>
          </p:cNvSpPr>
          <p:nvPr/>
        </p:nvSpPr>
        <p:spPr bwMode="auto">
          <a:xfrm>
            <a:off x="5946775" y="48895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1.11</a:t>
            </a:r>
            <a:endParaRPr lang="en-GB" sz="1600">
              <a:latin typeface="Calibri" pitchFamily="34" charset="0"/>
            </a:endParaRPr>
          </a:p>
        </p:txBody>
      </p:sp>
      <p:sp>
        <p:nvSpPr>
          <p:cNvPr id="121028" name="Rectangle 196"/>
          <p:cNvSpPr>
            <a:spLocks noChangeArrowheads="1"/>
          </p:cNvSpPr>
          <p:nvPr/>
        </p:nvSpPr>
        <p:spPr bwMode="auto">
          <a:xfrm>
            <a:off x="4864100" y="48895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1029" name="Rectangle 197"/>
          <p:cNvSpPr>
            <a:spLocks noChangeArrowheads="1"/>
          </p:cNvSpPr>
          <p:nvPr/>
        </p:nvSpPr>
        <p:spPr bwMode="auto">
          <a:xfrm>
            <a:off x="3797300" y="4905375"/>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1030" name="Rectangle 198"/>
          <p:cNvSpPr>
            <a:spLocks noChangeArrowheads="1"/>
          </p:cNvSpPr>
          <p:nvPr/>
        </p:nvSpPr>
        <p:spPr bwMode="auto">
          <a:xfrm>
            <a:off x="2746375" y="4892675"/>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120984"/>
                                        </p:tgtEl>
                                        <p:attrNameLst>
                                          <p:attrName>style.visibility</p:attrName>
                                        </p:attrNameLst>
                                      </p:cBhvr>
                                      <p:to>
                                        <p:strVal val="visible"/>
                                      </p:to>
                                    </p:set>
                                    <p:animEffect transition="in" filter="plus(in)">
                                      <p:cBhvr>
                                        <p:cTn id="7" dur="1000"/>
                                        <p:tgtEl>
                                          <p:spTgt spid="12098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21037"/>
                                        </p:tgtEl>
                                        <p:attrNameLst>
                                          <p:attrName>style.visibility</p:attrName>
                                        </p:attrNameLst>
                                      </p:cBhvr>
                                      <p:to>
                                        <p:strVal val="visible"/>
                                      </p:to>
                                    </p:set>
                                    <p:animEffect transition="in" filter="plus(in)">
                                      <p:cBhvr>
                                        <p:cTn id="12" dur="1000"/>
                                        <p:tgtEl>
                                          <p:spTgt spid="121037"/>
                                        </p:tgtEl>
                                      </p:cBhvr>
                                    </p:animEffect>
                                  </p:childTnLst>
                                </p:cTn>
                              </p:par>
                              <p:par>
                                <p:cTn id="13" presetID="13" presetClass="entr" presetSubtype="16" fill="hold" grpId="0" nodeType="withEffect">
                                  <p:stCondLst>
                                    <p:cond delay="0"/>
                                  </p:stCondLst>
                                  <p:childTnLst>
                                    <p:set>
                                      <p:cBhvr>
                                        <p:cTn id="14" dur="1" fill="hold">
                                          <p:stCondLst>
                                            <p:cond delay="0"/>
                                          </p:stCondLst>
                                        </p:cTn>
                                        <p:tgtEl>
                                          <p:spTgt spid="121006"/>
                                        </p:tgtEl>
                                        <p:attrNameLst>
                                          <p:attrName>style.visibility</p:attrName>
                                        </p:attrNameLst>
                                      </p:cBhvr>
                                      <p:to>
                                        <p:strVal val="visible"/>
                                      </p:to>
                                    </p:set>
                                    <p:animEffect transition="in" filter="plus(in)">
                                      <p:cBhvr>
                                        <p:cTn id="15" dur="1000"/>
                                        <p:tgtEl>
                                          <p:spTgt spid="121006"/>
                                        </p:tgtEl>
                                      </p:cBhvr>
                                    </p:animEffect>
                                  </p:childTnLst>
                                </p:cTn>
                              </p:par>
                              <p:par>
                                <p:cTn id="16" presetID="13" presetClass="entr" presetSubtype="16" fill="hold" grpId="0" nodeType="withEffect">
                                  <p:stCondLst>
                                    <p:cond delay="0"/>
                                  </p:stCondLst>
                                  <p:childTnLst>
                                    <p:set>
                                      <p:cBhvr>
                                        <p:cTn id="17" dur="1" fill="hold">
                                          <p:stCondLst>
                                            <p:cond delay="0"/>
                                          </p:stCondLst>
                                        </p:cTn>
                                        <p:tgtEl>
                                          <p:spTgt spid="121005"/>
                                        </p:tgtEl>
                                        <p:attrNameLst>
                                          <p:attrName>style.visibility</p:attrName>
                                        </p:attrNameLst>
                                      </p:cBhvr>
                                      <p:to>
                                        <p:strVal val="visible"/>
                                      </p:to>
                                    </p:set>
                                    <p:animEffect transition="in" filter="plus(in)">
                                      <p:cBhvr>
                                        <p:cTn id="18" dur="1000"/>
                                        <p:tgtEl>
                                          <p:spTgt spid="121005"/>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121004"/>
                                        </p:tgtEl>
                                        <p:attrNameLst>
                                          <p:attrName>style.visibility</p:attrName>
                                        </p:attrNameLst>
                                      </p:cBhvr>
                                      <p:to>
                                        <p:strVal val="visible"/>
                                      </p:to>
                                    </p:set>
                                    <p:animEffect transition="in" filter="plus(in)">
                                      <p:cBhvr>
                                        <p:cTn id="21" dur="1000"/>
                                        <p:tgtEl>
                                          <p:spTgt spid="121004"/>
                                        </p:tgtEl>
                                      </p:cBhvr>
                                    </p:animEffect>
                                  </p:childTnLst>
                                </p:cTn>
                              </p:par>
                              <p:par>
                                <p:cTn id="22" presetID="13" presetClass="entr" presetSubtype="16" fill="hold" grpId="0" nodeType="withEffect">
                                  <p:stCondLst>
                                    <p:cond delay="0"/>
                                  </p:stCondLst>
                                  <p:childTnLst>
                                    <p:set>
                                      <p:cBhvr>
                                        <p:cTn id="23" dur="1" fill="hold">
                                          <p:stCondLst>
                                            <p:cond delay="0"/>
                                          </p:stCondLst>
                                        </p:cTn>
                                        <p:tgtEl>
                                          <p:spTgt spid="121003"/>
                                        </p:tgtEl>
                                        <p:attrNameLst>
                                          <p:attrName>style.visibility</p:attrName>
                                        </p:attrNameLst>
                                      </p:cBhvr>
                                      <p:to>
                                        <p:strVal val="visible"/>
                                      </p:to>
                                    </p:set>
                                    <p:animEffect transition="in" filter="plus(in)">
                                      <p:cBhvr>
                                        <p:cTn id="24" dur="1000"/>
                                        <p:tgtEl>
                                          <p:spTgt spid="121003"/>
                                        </p:tgtEl>
                                      </p:cBhvr>
                                    </p:animEffect>
                                  </p:childTnLst>
                                </p:cTn>
                              </p:par>
                              <p:par>
                                <p:cTn id="25" presetID="13" presetClass="entr" presetSubtype="16" fill="hold" grpId="0" nodeType="withEffect">
                                  <p:stCondLst>
                                    <p:cond delay="0"/>
                                  </p:stCondLst>
                                  <p:childTnLst>
                                    <p:set>
                                      <p:cBhvr>
                                        <p:cTn id="26" dur="1" fill="hold">
                                          <p:stCondLst>
                                            <p:cond delay="0"/>
                                          </p:stCondLst>
                                        </p:cTn>
                                        <p:tgtEl>
                                          <p:spTgt spid="121002"/>
                                        </p:tgtEl>
                                        <p:attrNameLst>
                                          <p:attrName>style.visibility</p:attrName>
                                        </p:attrNameLst>
                                      </p:cBhvr>
                                      <p:to>
                                        <p:strVal val="visible"/>
                                      </p:to>
                                    </p:set>
                                    <p:animEffect transition="in" filter="plus(in)">
                                      <p:cBhvr>
                                        <p:cTn id="27" dur="1000"/>
                                        <p:tgtEl>
                                          <p:spTgt spid="121002"/>
                                        </p:tgtEl>
                                      </p:cBhvr>
                                    </p:animEffect>
                                  </p:childTnLst>
                                </p:cTn>
                              </p:par>
                              <p:par>
                                <p:cTn id="28" presetID="13" presetClass="entr" presetSubtype="16" fill="hold" grpId="0" nodeType="withEffect">
                                  <p:stCondLst>
                                    <p:cond delay="0"/>
                                  </p:stCondLst>
                                  <p:childTnLst>
                                    <p:set>
                                      <p:cBhvr>
                                        <p:cTn id="29" dur="1" fill="hold">
                                          <p:stCondLst>
                                            <p:cond delay="0"/>
                                          </p:stCondLst>
                                        </p:cTn>
                                        <p:tgtEl>
                                          <p:spTgt spid="121001"/>
                                        </p:tgtEl>
                                        <p:attrNameLst>
                                          <p:attrName>style.visibility</p:attrName>
                                        </p:attrNameLst>
                                      </p:cBhvr>
                                      <p:to>
                                        <p:strVal val="visible"/>
                                      </p:to>
                                    </p:set>
                                    <p:animEffect transition="in" filter="plus(in)">
                                      <p:cBhvr>
                                        <p:cTn id="30" dur="1000"/>
                                        <p:tgtEl>
                                          <p:spTgt spid="121001"/>
                                        </p:tgtEl>
                                      </p:cBhvr>
                                    </p:animEffect>
                                  </p:childTnLst>
                                </p:cTn>
                              </p:par>
                              <p:par>
                                <p:cTn id="31" presetID="13" presetClass="entr" presetSubtype="16" fill="hold" grpId="0" nodeType="withEffect">
                                  <p:stCondLst>
                                    <p:cond delay="0"/>
                                  </p:stCondLst>
                                  <p:childTnLst>
                                    <p:set>
                                      <p:cBhvr>
                                        <p:cTn id="32" dur="1" fill="hold">
                                          <p:stCondLst>
                                            <p:cond delay="0"/>
                                          </p:stCondLst>
                                        </p:cTn>
                                        <p:tgtEl>
                                          <p:spTgt spid="121000"/>
                                        </p:tgtEl>
                                        <p:attrNameLst>
                                          <p:attrName>style.visibility</p:attrName>
                                        </p:attrNameLst>
                                      </p:cBhvr>
                                      <p:to>
                                        <p:strVal val="visible"/>
                                      </p:to>
                                    </p:set>
                                    <p:animEffect transition="in" filter="plus(in)">
                                      <p:cBhvr>
                                        <p:cTn id="33" dur="1000"/>
                                        <p:tgtEl>
                                          <p:spTgt spid="121000"/>
                                        </p:tgtEl>
                                      </p:cBhvr>
                                    </p:animEffect>
                                  </p:childTnLst>
                                </p:cTn>
                              </p:par>
                              <p:par>
                                <p:cTn id="34" presetID="13" presetClass="entr" presetSubtype="16" fill="hold" grpId="0" nodeType="withEffect">
                                  <p:stCondLst>
                                    <p:cond delay="0"/>
                                  </p:stCondLst>
                                  <p:childTnLst>
                                    <p:set>
                                      <p:cBhvr>
                                        <p:cTn id="35" dur="1" fill="hold">
                                          <p:stCondLst>
                                            <p:cond delay="0"/>
                                          </p:stCondLst>
                                        </p:cTn>
                                        <p:tgtEl>
                                          <p:spTgt spid="120999"/>
                                        </p:tgtEl>
                                        <p:attrNameLst>
                                          <p:attrName>style.visibility</p:attrName>
                                        </p:attrNameLst>
                                      </p:cBhvr>
                                      <p:to>
                                        <p:strVal val="visible"/>
                                      </p:to>
                                    </p:set>
                                    <p:animEffect transition="in" filter="plus(in)">
                                      <p:cBhvr>
                                        <p:cTn id="36" dur="1000"/>
                                        <p:tgtEl>
                                          <p:spTgt spid="120999"/>
                                        </p:tgtEl>
                                      </p:cBhvr>
                                    </p:animEffect>
                                  </p:childTnLst>
                                </p:cTn>
                              </p:par>
                              <p:par>
                                <p:cTn id="37" presetID="13" presetClass="entr" presetSubtype="16" fill="hold" grpId="0" nodeType="withEffect">
                                  <p:stCondLst>
                                    <p:cond delay="0"/>
                                  </p:stCondLst>
                                  <p:childTnLst>
                                    <p:set>
                                      <p:cBhvr>
                                        <p:cTn id="38" dur="1" fill="hold">
                                          <p:stCondLst>
                                            <p:cond delay="0"/>
                                          </p:stCondLst>
                                        </p:cTn>
                                        <p:tgtEl>
                                          <p:spTgt spid="120998"/>
                                        </p:tgtEl>
                                        <p:attrNameLst>
                                          <p:attrName>style.visibility</p:attrName>
                                        </p:attrNameLst>
                                      </p:cBhvr>
                                      <p:to>
                                        <p:strVal val="visible"/>
                                      </p:to>
                                    </p:set>
                                    <p:animEffect transition="in" filter="plus(in)">
                                      <p:cBhvr>
                                        <p:cTn id="39" dur="1000"/>
                                        <p:tgtEl>
                                          <p:spTgt spid="120998"/>
                                        </p:tgtEl>
                                      </p:cBhvr>
                                    </p:animEffect>
                                  </p:childTnLst>
                                </p:cTn>
                              </p:par>
                              <p:par>
                                <p:cTn id="40" presetID="13" presetClass="entr" presetSubtype="16" fill="hold" grpId="0" nodeType="withEffect">
                                  <p:stCondLst>
                                    <p:cond delay="0"/>
                                  </p:stCondLst>
                                  <p:childTnLst>
                                    <p:set>
                                      <p:cBhvr>
                                        <p:cTn id="41" dur="1" fill="hold">
                                          <p:stCondLst>
                                            <p:cond delay="0"/>
                                          </p:stCondLst>
                                        </p:cTn>
                                        <p:tgtEl>
                                          <p:spTgt spid="120997"/>
                                        </p:tgtEl>
                                        <p:attrNameLst>
                                          <p:attrName>style.visibility</p:attrName>
                                        </p:attrNameLst>
                                      </p:cBhvr>
                                      <p:to>
                                        <p:strVal val="visible"/>
                                      </p:to>
                                    </p:set>
                                    <p:animEffect transition="in" filter="plus(in)">
                                      <p:cBhvr>
                                        <p:cTn id="42" dur="1000"/>
                                        <p:tgtEl>
                                          <p:spTgt spid="120997"/>
                                        </p:tgtEl>
                                      </p:cBhvr>
                                    </p:animEffect>
                                  </p:childTnLst>
                                </p:cTn>
                              </p:par>
                              <p:par>
                                <p:cTn id="43" presetID="13" presetClass="entr" presetSubtype="16" fill="hold" grpId="0" nodeType="withEffect">
                                  <p:stCondLst>
                                    <p:cond delay="0"/>
                                  </p:stCondLst>
                                  <p:childTnLst>
                                    <p:set>
                                      <p:cBhvr>
                                        <p:cTn id="44" dur="1" fill="hold">
                                          <p:stCondLst>
                                            <p:cond delay="0"/>
                                          </p:stCondLst>
                                        </p:cTn>
                                        <p:tgtEl>
                                          <p:spTgt spid="120996"/>
                                        </p:tgtEl>
                                        <p:attrNameLst>
                                          <p:attrName>style.visibility</p:attrName>
                                        </p:attrNameLst>
                                      </p:cBhvr>
                                      <p:to>
                                        <p:strVal val="visible"/>
                                      </p:to>
                                    </p:set>
                                    <p:animEffect transition="in" filter="plus(in)">
                                      <p:cBhvr>
                                        <p:cTn id="45" dur="1000"/>
                                        <p:tgtEl>
                                          <p:spTgt spid="120996"/>
                                        </p:tgtEl>
                                      </p:cBhvr>
                                    </p:animEffect>
                                  </p:childTnLst>
                                </p:cTn>
                              </p:par>
                              <p:par>
                                <p:cTn id="46" presetID="13" presetClass="entr" presetSubtype="16" fill="hold" grpId="0" nodeType="withEffect">
                                  <p:stCondLst>
                                    <p:cond delay="0"/>
                                  </p:stCondLst>
                                  <p:childTnLst>
                                    <p:set>
                                      <p:cBhvr>
                                        <p:cTn id="47" dur="1" fill="hold">
                                          <p:stCondLst>
                                            <p:cond delay="0"/>
                                          </p:stCondLst>
                                        </p:cTn>
                                        <p:tgtEl>
                                          <p:spTgt spid="120995"/>
                                        </p:tgtEl>
                                        <p:attrNameLst>
                                          <p:attrName>style.visibility</p:attrName>
                                        </p:attrNameLst>
                                      </p:cBhvr>
                                      <p:to>
                                        <p:strVal val="visible"/>
                                      </p:to>
                                    </p:set>
                                    <p:animEffect transition="in" filter="plus(in)">
                                      <p:cBhvr>
                                        <p:cTn id="48" dur="1000"/>
                                        <p:tgtEl>
                                          <p:spTgt spid="120995"/>
                                        </p:tgtEl>
                                      </p:cBhvr>
                                    </p:animEffect>
                                  </p:childTnLst>
                                </p:cTn>
                              </p:par>
                              <p:par>
                                <p:cTn id="49" presetID="13" presetClass="entr" presetSubtype="16" fill="hold" grpId="0" nodeType="withEffect">
                                  <p:stCondLst>
                                    <p:cond delay="0"/>
                                  </p:stCondLst>
                                  <p:childTnLst>
                                    <p:set>
                                      <p:cBhvr>
                                        <p:cTn id="50" dur="1" fill="hold">
                                          <p:stCondLst>
                                            <p:cond delay="0"/>
                                          </p:stCondLst>
                                        </p:cTn>
                                        <p:tgtEl>
                                          <p:spTgt spid="120994"/>
                                        </p:tgtEl>
                                        <p:attrNameLst>
                                          <p:attrName>style.visibility</p:attrName>
                                        </p:attrNameLst>
                                      </p:cBhvr>
                                      <p:to>
                                        <p:strVal val="visible"/>
                                      </p:to>
                                    </p:set>
                                    <p:animEffect transition="in" filter="plus(in)">
                                      <p:cBhvr>
                                        <p:cTn id="51" dur="1000"/>
                                        <p:tgtEl>
                                          <p:spTgt spid="120994"/>
                                        </p:tgtEl>
                                      </p:cBhvr>
                                    </p:animEffect>
                                  </p:childTnLst>
                                </p:cTn>
                              </p:par>
                              <p:par>
                                <p:cTn id="52" presetID="13" presetClass="entr" presetSubtype="16" fill="hold" grpId="0" nodeType="withEffect">
                                  <p:stCondLst>
                                    <p:cond delay="0"/>
                                  </p:stCondLst>
                                  <p:childTnLst>
                                    <p:set>
                                      <p:cBhvr>
                                        <p:cTn id="53" dur="1" fill="hold">
                                          <p:stCondLst>
                                            <p:cond delay="0"/>
                                          </p:stCondLst>
                                        </p:cTn>
                                        <p:tgtEl>
                                          <p:spTgt spid="120993"/>
                                        </p:tgtEl>
                                        <p:attrNameLst>
                                          <p:attrName>style.visibility</p:attrName>
                                        </p:attrNameLst>
                                      </p:cBhvr>
                                      <p:to>
                                        <p:strVal val="visible"/>
                                      </p:to>
                                    </p:set>
                                    <p:animEffect transition="in" filter="plus(in)">
                                      <p:cBhvr>
                                        <p:cTn id="54" dur="1000"/>
                                        <p:tgtEl>
                                          <p:spTgt spid="120993"/>
                                        </p:tgtEl>
                                      </p:cBhvr>
                                    </p:animEffect>
                                  </p:childTnLst>
                                </p:cTn>
                              </p:par>
                              <p:par>
                                <p:cTn id="55" presetID="13" presetClass="entr" presetSubtype="16" fill="hold" grpId="0" nodeType="withEffect">
                                  <p:stCondLst>
                                    <p:cond delay="0"/>
                                  </p:stCondLst>
                                  <p:childTnLst>
                                    <p:set>
                                      <p:cBhvr>
                                        <p:cTn id="56" dur="1" fill="hold">
                                          <p:stCondLst>
                                            <p:cond delay="0"/>
                                          </p:stCondLst>
                                        </p:cTn>
                                        <p:tgtEl>
                                          <p:spTgt spid="120992"/>
                                        </p:tgtEl>
                                        <p:attrNameLst>
                                          <p:attrName>style.visibility</p:attrName>
                                        </p:attrNameLst>
                                      </p:cBhvr>
                                      <p:to>
                                        <p:strVal val="visible"/>
                                      </p:to>
                                    </p:set>
                                    <p:animEffect transition="in" filter="plus(in)">
                                      <p:cBhvr>
                                        <p:cTn id="57" dur="1000"/>
                                        <p:tgtEl>
                                          <p:spTgt spid="120992"/>
                                        </p:tgtEl>
                                      </p:cBhvr>
                                    </p:animEffect>
                                  </p:childTnLst>
                                </p:cTn>
                              </p:par>
                              <p:par>
                                <p:cTn id="58" presetID="13" presetClass="entr" presetSubtype="16" fill="hold" grpId="0" nodeType="withEffect">
                                  <p:stCondLst>
                                    <p:cond delay="0"/>
                                  </p:stCondLst>
                                  <p:childTnLst>
                                    <p:set>
                                      <p:cBhvr>
                                        <p:cTn id="59" dur="1" fill="hold">
                                          <p:stCondLst>
                                            <p:cond delay="0"/>
                                          </p:stCondLst>
                                        </p:cTn>
                                        <p:tgtEl>
                                          <p:spTgt spid="120991"/>
                                        </p:tgtEl>
                                        <p:attrNameLst>
                                          <p:attrName>style.visibility</p:attrName>
                                        </p:attrNameLst>
                                      </p:cBhvr>
                                      <p:to>
                                        <p:strVal val="visible"/>
                                      </p:to>
                                    </p:set>
                                    <p:animEffect transition="in" filter="plus(in)">
                                      <p:cBhvr>
                                        <p:cTn id="60" dur="1000"/>
                                        <p:tgtEl>
                                          <p:spTgt spid="120991"/>
                                        </p:tgtEl>
                                      </p:cBhvr>
                                    </p:animEffect>
                                  </p:childTnLst>
                                </p:cTn>
                              </p:par>
                              <p:par>
                                <p:cTn id="61" presetID="13" presetClass="entr" presetSubtype="16" fill="hold" grpId="0" nodeType="withEffect">
                                  <p:stCondLst>
                                    <p:cond delay="0"/>
                                  </p:stCondLst>
                                  <p:childTnLst>
                                    <p:set>
                                      <p:cBhvr>
                                        <p:cTn id="62" dur="1" fill="hold">
                                          <p:stCondLst>
                                            <p:cond delay="0"/>
                                          </p:stCondLst>
                                        </p:cTn>
                                        <p:tgtEl>
                                          <p:spTgt spid="120990"/>
                                        </p:tgtEl>
                                        <p:attrNameLst>
                                          <p:attrName>style.visibility</p:attrName>
                                        </p:attrNameLst>
                                      </p:cBhvr>
                                      <p:to>
                                        <p:strVal val="visible"/>
                                      </p:to>
                                    </p:set>
                                    <p:animEffect transition="in" filter="plus(in)">
                                      <p:cBhvr>
                                        <p:cTn id="63" dur="1000"/>
                                        <p:tgtEl>
                                          <p:spTgt spid="120990"/>
                                        </p:tgtEl>
                                      </p:cBhvr>
                                    </p:animEffect>
                                  </p:childTnLst>
                                </p:cTn>
                              </p:par>
                              <p:par>
                                <p:cTn id="64" presetID="13" presetClass="entr" presetSubtype="16" fill="hold" grpId="0" nodeType="withEffect">
                                  <p:stCondLst>
                                    <p:cond delay="0"/>
                                  </p:stCondLst>
                                  <p:childTnLst>
                                    <p:set>
                                      <p:cBhvr>
                                        <p:cTn id="65" dur="1" fill="hold">
                                          <p:stCondLst>
                                            <p:cond delay="0"/>
                                          </p:stCondLst>
                                        </p:cTn>
                                        <p:tgtEl>
                                          <p:spTgt spid="120989"/>
                                        </p:tgtEl>
                                        <p:attrNameLst>
                                          <p:attrName>style.visibility</p:attrName>
                                        </p:attrNameLst>
                                      </p:cBhvr>
                                      <p:to>
                                        <p:strVal val="visible"/>
                                      </p:to>
                                    </p:set>
                                    <p:animEffect transition="in" filter="plus(in)">
                                      <p:cBhvr>
                                        <p:cTn id="66" dur="1000"/>
                                        <p:tgtEl>
                                          <p:spTgt spid="120989"/>
                                        </p:tgtEl>
                                      </p:cBhvr>
                                    </p:animEffect>
                                  </p:childTnLst>
                                </p:cTn>
                              </p:par>
                              <p:par>
                                <p:cTn id="67" presetID="13" presetClass="entr" presetSubtype="16" fill="hold" grpId="0" nodeType="withEffect">
                                  <p:stCondLst>
                                    <p:cond delay="0"/>
                                  </p:stCondLst>
                                  <p:childTnLst>
                                    <p:set>
                                      <p:cBhvr>
                                        <p:cTn id="68" dur="1" fill="hold">
                                          <p:stCondLst>
                                            <p:cond delay="0"/>
                                          </p:stCondLst>
                                        </p:cTn>
                                        <p:tgtEl>
                                          <p:spTgt spid="121030"/>
                                        </p:tgtEl>
                                        <p:attrNameLst>
                                          <p:attrName>style.visibility</p:attrName>
                                        </p:attrNameLst>
                                      </p:cBhvr>
                                      <p:to>
                                        <p:strVal val="visible"/>
                                      </p:to>
                                    </p:set>
                                    <p:animEffect transition="in" filter="plus(in)">
                                      <p:cBhvr>
                                        <p:cTn id="69" dur="1000"/>
                                        <p:tgtEl>
                                          <p:spTgt spid="121030"/>
                                        </p:tgtEl>
                                      </p:cBhvr>
                                    </p:animEffect>
                                  </p:childTnLst>
                                </p:cTn>
                              </p:par>
                              <p:par>
                                <p:cTn id="70" presetID="13" presetClass="entr" presetSubtype="16" fill="hold" grpId="0" nodeType="withEffect">
                                  <p:stCondLst>
                                    <p:cond delay="0"/>
                                  </p:stCondLst>
                                  <p:childTnLst>
                                    <p:set>
                                      <p:cBhvr>
                                        <p:cTn id="71" dur="1" fill="hold">
                                          <p:stCondLst>
                                            <p:cond delay="0"/>
                                          </p:stCondLst>
                                        </p:cTn>
                                        <p:tgtEl>
                                          <p:spTgt spid="121029"/>
                                        </p:tgtEl>
                                        <p:attrNameLst>
                                          <p:attrName>style.visibility</p:attrName>
                                        </p:attrNameLst>
                                      </p:cBhvr>
                                      <p:to>
                                        <p:strVal val="visible"/>
                                      </p:to>
                                    </p:set>
                                    <p:animEffect transition="in" filter="plus(in)">
                                      <p:cBhvr>
                                        <p:cTn id="72" dur="1000"/>
                                        <p:tgtEl>
                                          <p:spTgt spid="121029"/>
                                        </p:tgtEl>
                                      </p:cBhvr>
                                    </p:animEffect>
                                  </p:childTnLst>
                                </p:cTn>
                              </p:par>
                              <p:par>
                                <p:cTn id="73" presetID="13" presetClass="entr" presetSubtype="16" fill="hold" grpId="0" nodeType="withEffect">
                                  <p:stCondLst>
                                    <p:cond delay="0"/>
                                  </p:stCondLst>
                                  <p:childTnLst>
                                    <p:set>
                                      <p:cBhvr>
                                        <p:cTn id="74" dur="1" fill="hold">
                                          <p:stCondLst>
                                            <p:cond delay="0"/>
                                          </p:stCondLst>
                                        </p:cTn>
                                        <p:tgtEl>
                                          <p:spTgt spid="121028"/>
                                        </p:tgtEl>
                                        <p:attrNameLst>
                                          <p:attrName>style.visibility</p:attrName>
                                        </p:attrNameLst>
                                      </p:cBhvr>
                                      <p:to>
                                        <p:strVal val="visible"/>
                                      </p:to>
                                    </p:set>
                                    <p:animEffect transition="in" filter="plus(in)">
                                      <p:cBhvr>
                                        <p:cTn id="75" dur="1000"/>
                                        <p:tgtEl>
                                          <p:spTgt spid="121028"/>
                                        </p:tgtEl>
                                      </p:cBhvr>
                                    </p:animEffect>
                                  </p:childTnLst>
                                </p:cTn>
                              </p:par>
                              <p:par>
                                <p:cTn id="76" presetID="13" presetClass="entr" presetSubtype="16" fill="hold" grpId="0" nodeType="withEffect">
                                  <p:stCondLst>
                                    <p:cond delay="0"/>
                                  </p:stCondLst>
                                  <p:childTnLst>
                                    <p:set>
                                      <p:cBhvr>
                                        <p:cTn id="77" dur="1" fill="hold">
                                          <p:stCondLst>
                                            <p:cond delay="0"/>
                                          </p:stCondLst>
                                        </p:cTn>
                                        <p:tgtEl>
                                          <p:spTgt spid="121027"/>
                                        </p:tgtEl>
                                        <p:attrNameLst>
                                          <p:attrName>style.visibility</p:attrName>
                                        </p:attrNameLst>
                                      </p:cBhvr>
                                      <p:to>
                                        <p:strVal val="visible"/>
                                      </p:to>
                                    </p:set>
                                    <p:animEffect transition="in" filter="plus(in)">
                                      <p:cBhvr>
                                        <p:cTn id="78" dur="1000"/>
                                        <p:tgtEl>
                                          <p:spTgt spid="121027"/>
                                        </p:tgtEl>
                                      </p:cBhvr>
                                    </p:animEffect>
                                  </p:childTnLst>
                                </p:cTn>
                              </p:par>
                              <p:par>
                                <p:cTn id="79" presetID="13" presetClass="entr" presetSubtype="16" fill="hold" grpId="0" nodeType="withEffect">
                                  <p:stCondLst>
                                    <p:cond delay="0"/>
                                  </p:stCondLst>
                                  <p:childTnLst>
                                    <p:set>
                                      <p:cBhvr>
                                        <p:cTn id="80" dur="1" fill="hold">
                                          <p:stCondLst>
                                            <p:cond delay="0"/>
                                          </p:stCondLst>
                                        </p:cTn>
                                        <p:tgtEl>
                                          <p:spTgt spid="121026"/>
                                        </p:tgtEl>
                                        <p:attrNameLst>
                                          <p:attrName>style.visibility</p:attrName>
                                        </p:attrNameLst>
                                      </p:cBhvr>
                                      <p:to>
                                        <p:strVal val="visible"/>
                                      </p:to>
                                    </p:set>
                                    <p:animEffect transition="in" filter="plus(in)">
                                      <p:cBhvr>
                                        <p:cTn id="81" dur="1000"/>
                                        <p:tgtEl>
                                          <p:spTgt spid="121026"/>
                                        </p:tgtEl>
                                      </p:cBhvr>
                                    </p:animEffect>
                                  </p:childTnLst>
                                </p:cTn>
                              </p:par>
                              <p:par>
                                <p:cTn id="82" presetID="13" presetClass="entr" presetSubtype="16" fill="hold" grpId="0" nodeType="withEffect">
                                  <p:stCondLst>
                                    <p:cond delay="0"/>
                                  </p:stCondLst>
                                  <p:childTnLst>
                                    <p:set>
                                      <p:cBhvr>
                                        <p:cTn id="83" dur="1" fill="hold">
                                          <p:stCondLst>
                                            <p:cond delay="0"/>
                                          </p:stCondLst>
                                        </p:cTn>
                                        <p:tgtEl>
                                          <p:spTgt spid="121025"/>
                                        </p:tgtEl>
                                        <p:attrNameLst>
                                          <p:attrName>style.visibility</p:attrName>
                                        </p:attrNameLst>
                                      </p:cBhvr>
                                      <p:to>
                                        <p:strVal val="visible"/>
                                      </p:to>
                                    </p:set>
                                    <p:animEffect transition="in" filter="plus(in)">
                                      <p:cBhvr>
                                        <p:cTn id="84" dur="1000"/>
                                        <p:tgtEl>
                                          <p:spTgt spid="121025"/>
                                        </p:tgtEl>
                                      </p:cBhvr>
                                    </p:animEffect>
                                  </p:childTnLst>
                                </p:cTn>
                              </p:par>
                              <p:par>
                                <p:cTn id="85" presetID="13" presetClass="entr" presetSubtype="16" fill="hold" grpId="0" nodeType="withEffect">
                                  <p:stCondLst>
                                    <p:cond delay="0"/>
                                  </p:stCondLst>
                                  <p:childTnLst>
                                    <p:set>
                                      <p:cBhvr>
                                        <p:cTn id="86" dur="1" fill="hold">
                                          <p:stCondLst>
                                            <p:cond delay="0"/>
                                          </p:stCondLst>
                                        </p:cTn>
                                        <p:tgtEl>
                                          <p:spTgt spid="121024"/>
                                        </p:tgtEl>
                                        <p:attrNameLst>
                                          <p:attrName>style.visibility</p:attrName>
                                        </p:attrNameLst>
                                      </p:cBhvr>
                                      <p:to>
                                        <p:strVal val="visible"/>
                                      </p:to>
                                    </p:set>
                                    <p:animEffect transition="in" filter="plus(in)">
                                      <p:cBhvr>
                                        <p:cTn id="87" dur="1000"/>
                                        <p:tgtEl>
                                          <p:spTgt spid="121024"/>
                                        </p:tgtEl>
                                      </p:cBhvr>
                                    </p:animEffect>
                                  </p:childTnLst>
                                </p:cTn>
                              </p:par>
                              <p:par>
                                <p:cTn id="88" presetID="13" presetClass="entr" presetSubtype="16" fill="hold" grpId="0" nodeType="withEffect">
                                  <p:stCondLst>
                                    <p:cond delay="0"/>
                                  </p:stCondLst>
                                  <p:childTnLst>
                                    <p:set>
                                      <p:cBhvr>
                                        <p:cTn id="89" dur="1" fill="hold">
                                          <p:stCondLst>
                                            <p:cond delay="0"/>
                                          </p:stCondLst>
                                        </p:cTn>
                                        <p:tgtEl>
                                          <p:spTgt spid="121023"/>
                                        </p:tgtEl>
                                        <p:attrNameLst>
                                          <p:attrName>style.visibility</p:attrName>
                                        </p:attrNameLst>
                                      </p:cBhvr>
                                      <p:to>
                                        <p:strVal val="visible"/>
                                      </p:to>
                                    </p:set>
                                    <p:animEffect transition="in" filter="plus(in)">
                                      <p:cBhvr>
                                        <p:cTn id="90" dur="1000"/>
                                        <p:tgtEl>
                                          <p:spTgt spid="121023"/>
                                        </p:tgtEl>
                                      </p:cBhvr>
                                    </p:animEffect>
                                  </p:childTnLst>
                                </p:cTn>
                              </p:par>
                              <p:par>
                                <p:cTn id="91" presetID="13" presetClass="entr" presetSubtype="16" fill="hold" grpId="0" nodeType="withEffect">
                                  <p:stCondLst>
                                    <p:cond delay="0"/>
                                  </p:stCondLst>
                                  <p:childTnLst>
                                    <p:set>
                                      <p:cBhvr>
                                        <p:cTn id="92" dur="1" fill="hold">
                                          <p:stCondLst>
                                            <p:cond delay="0"/>
                                          </p:stCondLst>
                                        </p:cTn>
                                        <p:tgtEl>
                                          <p:spTgt spid="121022"/>
                                        </p:tgtEl>
                                        <p:attrNameLst>
                                          <p:attrName>style.visibility</p:attrName>
                                        </p:attrNameLst>
                                      </p:cBhvr>
                                      <p:to>
                                        <p:strVal val="visible"/>
                                      </p:to>
                                    </p:set>
                                    <p:animEffect transition="in" filter="plus(in)">
                                      <p:cBhvr>
                                        <p:cTn id="93" dur="1000"/>
                                        <p:tgtEl>
                                          <p:spTgt spid="121022"/>
                                        </p:tgtEl>
                                      </p:cBhvr>
                                    </p:animEffect>
                                  </p:childTnLst>
                                </p:cTn>
                              </p:par>
                              <p:par>
                                <p:cTn id="94" presetID="13" presetClass="entr" presetSubtype="16" fill="hold" grpId="0" nodeType="withEffect">
                                  <p:stCondLst>
                                    <p:cond delay="0"/>
                                  </p:stCondLst>
                                  <p:childTnLst>
                                    <p:set>
                                      <p:cBhvr>
                                        <p:cTn id="95" dur="1" fill="hold">
                                          <p:stCondLst>
                                            <p:cond delay="0"/>
                                          </p:stCondLst>
                                        </p:cTn>
                                        <p:tgtEl>
                                          <p:spTgt spid="121021"/>
                                        </p:tgtEl>
                                        <p:attrNameLst>
                                          <p:attrName>style.visibility</p:attrName>
                                        </p:attrNameLst>
                                      </p:cBhvr>
                                      <p:to>
                                        <p:strVal val="visible"/>
                                      </p:to>
                                    </p:set>
                                    <p:animEffect transition="in" filter="plus(in)">
                                      <p:cBhvr>
                                        <p:cTn id="96" dur="1000"/>
                                        <p:tgtEl>
                                          <p:spTgt spid="121021"/>
                                        </p:tgtEl>
                                      </p:cBhvr>
                                    </p:animEffect>
                                  </p:childTnLst>
                                </p:cTn>
                              </p:par>
                              <p:par>
                                <p:cTn id="97" presetID="13" presetClass="entr" presetSubtype="16" fill="hold" grpId="0" nodeType="withEffect">
                                  <p:stCondLst>
                                    <p:cond delay="0"/>
                                  </p:stCondLst>
                                  <p:childTnLst>
                                    <p:set>
                                      <p:cBhvr>
                                        <p:cTn id="98" dur="1" fill="hold">
                                          <p:stCondLst>
                                            <p:cond delay="0"/>
                                          </p:stCondLst>
                                        </p:cTn>
                                        <p:tgtEl>
                                          <p:spTgt spid="121020"/>
                                        </p:tgtEl>
                                        <p:attrNameLst>
                                          <p:attrName>style.visibility</p:attrName>
                                        </p:attrNameLst>
                                      </p:cBhvr>
                                      <p:to>
                                        <p:strVal val="visible"/>
                                      </p:to>
                                    </p:set>
                                    <p:animEffect transition="in" filter="plus(in)">
                                      <p:cBhvr>
                                        <p:cTn id="99" dur="1000"/>
                                        <p:tgtEl>
                                          <p:spTgt spid="121020"/>
                                        </p:tgtEl>
                                      </p:cBhvr>
                                    </p:animEffect>
                                  </p:childTnLst>
                                </p:cTn>
                              </p:par>
                              <p:par>
                                <p:cTn id="100" presetID="13" presetClass="entr" presetSubtype="16" fill="hold" grpId="0" nodeType="withEffect">
                                  <p:stCondLst>
                                    <p:cond delay="0"/>
                                  </p:stCondLst>
                                  <p:childTnLst>
                                    <p:set>
                                      <p:cBhvr>
                                        <p:cTn id="101" dur="1" fill="hold">
                                          <p:stCondLst>
                                            <p:cond delay="0"/>
                                          </p:stCondLst>
                                        </p:cTn>
                                        <p:tgtEl>
                                          <p:spTgt spid="121019"/>
                                        </p:tgtEl>
                                        <p:attrNameLst>
                                          <p:attrName>style.visibility</p:attrName>
                                        </p:attrNameLst>
                                      </p:cBhvr>
                                      <p:to>
                                        <p:strVal val="visible"/>
                                      </p:to>
                                    </p:set>
                                    <p:animEffect transition="in" filter="plus(in)">
                                      <p:cBhvr>
                                        <p:cTn id="102" dur="1000"/>
                                        <p:tgtEl>
                                          <p:spTgt spid="121019"/>
                                        </p:tgtEl>
                                      </p:cBhvr>
                                    </p:animEffect>
                                  </p:childTnLst>
                                </p:cTn>
                              </p:par>
                              <p:par>
                                <p:cTn id="103" presetID="13" presetClass="entr" presetSubtype="16" fill="hold" grpId="0" nodeType="withEffect">
                                  <p:stCondLst>
                                    <p:cond delay="0"/>
                                  </p:stCondLst>
                                  <p:childTnLst>
                                    <p:set>
                                      <p:cBhvr>
                                        <p:cTn id="104" dur="1" fill="hold">
                                          <p:stCondLst>
                                            <p:cond delay="0"/>
                                          </p:stCondLst>
                                        </p:cTn>
                                        <p:tgtEl>
                                          <p:spTgt spid="121018"/>
                                        </p:tgtEl>
                                        <p:attrNameLst>
                                          <p:attrName>style.visibility</p:attrName>
                                        </p:attrNameLst>
                                      </p:cBhvr>
                                      <p:to>
                                        <p:strVal val="visible"/>
                                      </p:to>
                                    </p:set>
                                    <p:animEffect transition="in" filter="plus(in)">
                                      <p:cBhvr>
                                        <p:cTn id="105" dur="1000"/>
                                        <p:tgtEl>
                                          <p:spTgt spid="121018"/>
                                        </p:tgtEl>
                                      </p:cBhvr>
                                    </p:animEffect>
                                  </p:childTnLst>
                                </p:cTn>
                              </p:par>
                              <p:par>
                                <p:cTn id="106" presetID="13" presetClass="entr" presetSubtype="16" fill="hold" grpId="0" nodeType="withEffect">
                                  <p:stCondLst>
                                    <p:cond delay="0"/>
                                  </p:stCondLst>
                                  <p:childTnLst>
                                    <p:set>
                                      <p:cBhvr>
                                        <p:cTn id="107" dur="1" fill="hold">
                                          <p:stCondLst>
                                            <p:cond delay="0"/>
                                          </p:stCondLst>
                                        </p:cTn>
                                        <p:tgtEl>
                                          <p:spTgt spid="121017"/>
                                        </p:tgtEl>
                                        <p:attrNameLst>
                                          <p:attrName>style.visibility</p:attrName>
                                        </p:attrNameLst>
                                      </p:cBhvr>
                                      <p:to>
                                        <p:strVal val="visible"/>
                                      </p:to>
                                    </p:set>
                                    <p:animEffect transition="in" filter="plus(in)">
                                      <p:cBhvr>
                                        <p:cTn id="108" dur="1000"/>
                                        <p:tgtEl>
                                          <p:spTgt spid="121017"/>
                                        </p:tgtEl>
                                      </p:cBhvr>
                                    </p:animEffect>
                                  </p:childTnLst>
                                </p:cTn>
                              </p:par>
                              <p:par>
                                <p:cTn id="109" presetID="13" presetClass="entr" presetSubtype="16" fill="hold" grpId="0" nodeType="withEffect">
                                  <p:stCondLst>
                                    <p:cond delay="0"/>
                                  </p:stCondLst>
                                  <p:childTnLst>
                                    <p:set>
                                      <p:cBhvr>
                                        <p:cTn id="110" dur="1" fill="hold">
                                          <p:stCondLst>
                                            <p:cond delay="0"/>
                                          </p:stCondLst>
                                        </p:cTn>
                                        <p:tgtEl>
                                          <p:spTgt spid="121016"/>
                                        </p:tgtEl>
                                        <p:attrNameLst>
                                          <p:attrName>style.visibility</p:attrName>
                                        </p:attrNameLst>
                                      </p:cBhvr>
                                      <p:to>
                                        <p:strVal val="visible"/>
                                      </p:to>
                                    </p:set>
                                    <p:animEffect transition="in" filter="plus(in)">
                                      <p:cBhvr>
                                        <p:cTn id="111" dur="1000"/>
                                        <p:tgtEl>
                                          <p:spTgt spid="121016"/>
                                        </p:tgtEl>
                                      </p:cBhvr>
                                    </p:animEffect>
                                  </p:childTnLst>
                                </p:cTn>
                              </p:par>
                              <p:par>
                                <p:cTn id="112" presetID="13" presetClass="entr" presetSubtype="16" fill="hold" grpId="0" nodeType="withEffect">
                                  <p:stCondLst>
                                    <p:cond delay="0"/>
                                  </p:stCondLst>
                                  <p:childTnLst>
                                    <p:set>
                                      <p:cBhvr>
                                        <p:cTn id="113" dur="1" fill="hold">
                                          <p:stCondLst>
                                            <p:cond delay="0"/>
                                          </p:stCondLst>
                                        </p:cTn>
                                        <p:tgtEl>
                                          <p:spTgt spid="121015"/>
                                        </p:tgtEl>
                                        <p:attrNameLst>
                                          <p:attrName>style.visibility</p:attrName>
                                        </p:attrNameLst>
                                      </p:cBhvr>
                                      <p:to>
                                        <p:strVal val="visible"/>
                                      </p:to>
                                    </p:set>
                                    <p:animEffect transition="in" filter="plus(in)">
                                      <p:cBhvr>
                                        <p:cTn id="114" dur="1000"/>
                                        <p:tgtEl>
                                          <p:spTgt spid="121015"/>
                                        </p:tgtEl>
                                      </p:cBhvr>
                                    </p:animEffect>
                                  </p:childTnLst>
                                </p:cTn>
                              </p:par>
                              <p:par>
                                <p:cTn id="115" presetID="13" presetClass="entr" presetSubtype="16" fill="hold" grpId="0" nodeType="withEffect">
                                  <p:stCondLst>
                                    <p:cond delay="0"/>
                                  </p:stCondLst>
                                  <p:childTnLst>
                                    <p:set>
                                      <p:cBhvr>
                                        <p:cTn id="116" dur="1" fill="hold">
                                          <p:stCondLst>
                                            <p:cond delay="0"/>
                                          </p:stCondLst>
                                        </p:cTn>
                                        <p:tgtEl>
                                          <p:spTgt spid="121014"/>
                                        </p:tgtEl>
                                        <p:attrNameLst>
                                          <p:attrName>style.visibility</p:attrName>
                                        </p:attrNameLst>
                                      </p:cBhvr>
                                      <p:to>
                                        <p:strVal val="visible"/>
                                      </p:to>
                                    </p:set>
                                    <p:animEffect transition="in" filter="plus(in)">
                                      <p:cBhvr>
                                        <p:cTn id="117" dur="1000"/>
                                        <p:tgtEl>
                                          <p:spTgt spid="121014"/>
                                        </p:tgtEl>
                                      </p:cBhvr>
                                    </p:animEffect>
                                  </p:childTnLst>
                                </p:cTn>
                              </p:par>
                              <p:par>
                                <p:cTn id="118" presetID="13" presetClass="entr" presetSubtype="16" fill="hold" grpId="0" nodeType="withEffect">
                                  <p:stCondLst>
                                    <p:cond delay="0"/>
                                  </p:stCondLst>
                                  <p:childTnLst>
                                    <p:set>
                                      <p:cBhvr>
                                        <p:cTn id="119" dur="1" fill="hold">
                                          <p:stCondLst>
                                            <p:cond delay="0"/>
                                          </p:stCondLst>
                                        </p:cTn>
                                        <p:tgtEl>
                                          <p:spTgt spid="121013"/>
                                        </p:tgtEl>
                                        <p:attrNameLst>
                                          <p:attrName>style.visibility</p:attrName>
                                        </p:attrNameLst>
                                      </p:cBhvr>
                                      <p:to>
                                        <p:strVal val="visible"/>
                                      </p:to>
                                    </p:set>
                                    <p:animEffect transition="in" filter="plus(in)">
                                      <p:cBhvr>
                                        <p:cTn id="120" dur="1000"/>
                                        <p:tgtEl>
                                          <p:spTgt spid="121013"/>
                                        </p:tgtEl>
                                      </p:cBhvr>
                                    </p:animEffect>
                                  </p:childTnLst>
                                </p:cTn>
                              </p:par>
                              <p:par>
                                <p:cTn id="121" presetID="13" presetClass="entr" presetSubtype="16" fill="hold" grpId="0" nodeType="withEffect">
                                  <p:stCondLst>
                                    <p:cond delay="0"/>
                                  </p:stCondLst>
                                  <p:childTnLst>
                                    <p:set>
                                      <p:cBhvr>
                                        <p:cTn id="122" dur="1" fill="hold">
                                          <p:stCondLst>
                                            <p:cond delay="0"/>
                                          </p:stCondLst>
                                        </p:cTn>
                                        <p:tgtEl>
                                          <p:spTgt spid="121012"/>
                                        </p:tgtEl>
                                        <p:attrNameLst>
                                          <p:attrName>style.visibility</p:attrName>
                                        </p:attrNameLst>
                                      </p:cBhvr>
                                      <p:to>
                                        <p:strVal val="visible"/>
                                      </p:to>
                                    </p:set>
                                    <p:animEffect transition="in" filter="plus(in)">
                                      <p:cBhvr>
                                        <p:cTn id="123" dur="1000"/>
                                        <p:tgtEl>
                                          <p:spTgt spid="121012"/>
                                        </p:tgtEl>
                                      </p:cBhvr>
                                    </p:animEffect>
                                  </p:childTnLst>
                                </p:cTn>
                              </p:par>
                              <p:par>
                                <p:cTn id="124" presetID="13" presetClass="entr" presetSubtype="16" fill="hold" grpId="0" nodeType="withEffect">
                                  <p:stCondLst>
                                    <p:cond delay="0"/>
                                  </p:stCondLst>
                                  <p:childTnLst>
                                    <p:set>
                                      <p:cBhvr>
                                        <p:cTn id="125" dur="1" fill="hold">
                                          <p:stCondLst>
                                            <p:cond delay="0"/>
                                          </p:stCondLst>
                                        </p:cTn>
                                        <p:tgtEl>
                                          <p:spTgt spid="121011"/>
                                        </p:tgtEl>
                                        <p:attrNameLst>
                                          <p:attrName>style.visibility</p:attrName>
                                        </p:attrNameLst>
                                      </p:cBhvr>
                                      <p:to>
                                        <p:strVal val="visible"/>
                                      </p:to>
                                    </p:set>
                                    <p:animEffect transition="in" filter="plus(in)">
                                      <p:cBhvr>
                                        <p:cTn id="126" dur="1000"/>
                                        <p:tgtEl>
                                          <p:spTgt spid="121011"/>
                                        </p:tgtEl>
                                      </p:cBhvr>
                                    </p:animEffect>
                                  </p:childTnLst>
                                </p:cTn>
                              </p:par>
                              <p:par>
                                <p:cTn id="127" presetID="13" presetClass="entr" presetSubtype="16" fill="hold" grpId="0" nodeType="withEffect">
                                  <p:stCondLst>
                                    <p:cond delay="0"/>
                                  </p:stCondLst>
                                  <p:childTnLst>
                                    <p:set>
                                      <p:cBhvr>
                                        <p:cTn id="128" dur="1" fill="hold">
                                          <p:stCondLst>
                                            <p:cond delay="0"/>
                                          </p:stCondLst>
                                        </p:cTn>
                                        <p:tgtEl>
                                          <p:spTgt spid="121010"/>
                                        </p:tgtEl>
                                        <p:attrNameLst>
                                          <p:attrName>style.visibility</p:attrName>
                                        </p:attrNameLst>
                                      </p:cBhvr>
                                      <p:to>
                                        <p:strVal val="visible"/>
                                      </p:to>
                                    </p:set>
                                    <p:animEffect transition="in" filter="plus(in)">
                                      <p:cBhvr>
                                        <p:cTn id="129" dur="1000"/>
                                        <p:tgtEl>
                                          <p:spTgt spid="121010"/>
                                        </p:tgtEl>
                                      </p:cBhvr>
                                    </p:animEffect>
                                  </p:childTnLst>
                                </p:cTn>
                              </p:par>
                              <p:par>
                                <p:cTn id="130" presetID="13" presetClass="entr" presetSubtype="16" fill="hold" grpId="0" nodeType="withEffect">
                                  <p:stCondLst>
                                    <p:cond delay="0"/>
                                  </p:stCondLst>
                                  <p:childTnLst>
                                    <p:set>
                                      <p:cBhvr>
                                        <p:cTn id="131" dur="1" fill="hold">
                                          <p:stCondLst>
                                            <p:cond delay="0"/>
                                          </p:stCondLst>
                                        </p:cTn>
                                        <p:tgtEl>
                                          <p:spTgt spid="121009"/>
                                        </p:tgtEl>
                                        <p:attrNameLst>
                                          <p:attrName>style.visibility</p:attrName>
                                        </p:attrNameLst>
                                      </p:cBhvr>
                                      <p:to>
                                        <p:strVal val="visible"/>
                                      </p:to>
                                    </p:set>
                                    <p:animEffect transition="in" filter="plus(in)">
                                      <p:cBhvr>
                                        <p:cTn id="132" dur="1000"/>
                                        <p:tgtEl>
                                          <p:spTgt spid="121009"/>
                                        </p:tgtEl>
                                      </p:cBhvr>
                                    </p:animEffect>
                                  </p:childTnLst>
                                </p:cTn>
                              </p:par>
                              <p:par>
                                <p:cTn id="133" presetID="13" presetClass="entr" presetSubtype="16" fill="hold" grpId="0" nodeType="withEffect">
                                  <p:stCondLst>
                                    <p:cond delay="0"/>
                                  </p:stCondLst>
                                  <p:childTnLst>
                                    <p:set>
                                      <p:cBhvr>
                                        <p:cTn id="134" dur="1" fill="hold">
                                          <p:stCondLst>
                                            <p:cond delay="0"/>
                                          </p:stCondLst>
                                        </p:cTn>
                                        <p:tgtEl>
                                          <p:spTgt spid="121008"/>
                                        </p:tgtEl>
                                        <p:attrNameLst>
                                          <p:attrName>style.visibility</p:attrName>
                                        </p:attrNameLst>
                                      </p:cBhvr>
                                      <p:to>
                                        <p:strVal val="visible"/>
                                      </p:to>
                                    </p:set>
                                    <p:animEffect transition="in" filter="plus(in)">
                                      <p:cBhvr>
                                        <p:cTn id="135" dur="1000"/>
                                        <p:tgtEl>
                                          <p:spTgt spid="121008"/>
                                        </p:tgtEl>
                                      </p:cBhvr>
                                    </p:animEffect>
                                  </p:childTnLst>
                                </p:cTn>
                              </p:par>
                              <p:par>
                                <p:cTn id="136" presetID="13" presetClass="entr" presetSubtype="16" fill="hold" grpId="0" nodeType="withEffect">
                                  <p:stCondLst>
                                    <p:cond delay="0"/>
                                  </p:stCondLst>
                                  <p:childTnLst>
                                    <p:set>
                                      <p:cBhvr>
                                        <p:cTn id="137" dur="1" fill="hold">
                                          <p:stCondLst>
                                            <p:cond delay="0"/>
                                          </p:stCondLst>
                                        </p:cTn>
                                        <p:tgtEl>
                                          <p:spTgt spid="121007"/>
                                        </p:tgtEl>
                                        <p:attrNameLst>
                                          <p:attrName>style.visibility</p:attrName>
                                        </p:attrNameLst>
                                      </p:cBhvr>
                                      <p:to>
                                        <p:strVal val="visible"/>
                                      </p:to>
                                    </p:set>
                                    <p:animEffect transition="in" filter="plus(in)">
                                      <p:cBhvr>
                                        <p:cTn id="138" dur="1000"/>
                                        <p:tgtEl>
                                          <p:spTgt spid="121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84" grpId="0"/>
      <p:bldP spid="120989" grpId="0"/>
      <p:bldP spid="120990" grpId="0"/>
      <p:bldP spid="120991" grpId="0"/>
      <p:bldP spid="120992" grpId="0"/>
      <p:bldP spid="120993" grpId="0"/>
      <p:bldP spid="120994" grpId="0"/>
      <p:bldP spid="120995" grpId="0"/>
      <p:bldP spid="120996" grpId="0"/>
      <p:bldP spid="120997" grpId="0"/>
      <p:bldP spid="120998" grpId="0"/>
      <p:bldP spid="120999" grpId="0"/>
      <p:bldP spid="121000" grpId="0"/>
      <p:bldP spid="121001" grpId="0"/>
      <p:bldP spid="121002" grpId="0"/>
      <p:bldP spid="121003" grpId="0"/>
      <p:bldP spid="121004" grpId="0"/>
      <p:bldP spid="121005" grpId="0"/>
      <p:bldP spid="121006" grpId="0"/>
      <p:bldP spid="121007" grpId="0"/>
      <p:bldP spid="121008" grpId="0"/>
      <p:bldP spid="121009" grpId="0"/>
      <p:bldP spid="121010" grpId="0"/>
      <p:bldP spid="121011" grpId="0"/>
      <p:bldP spid="121012" grpId="0"/>
      <p:bldP spid="121013" grpId="0"/>
      <p:bldP spid="121014" grpId="0"/>
      <p:bldP spid="121015" grpId="0"/>
      <p:bldP spid="121016" grpId="0"/>
      <p:bldP spid="121017" grpId="0"/>
      <p:bldP spid="121018" grpId="0"/>
      <p:bldP spid="121019" grpId="0"/>
      <p:bldP spid="121020" grpId="0"/>
      <p:bldP spid="121021" grpId="0"/>
      <p:bldP spid="121022" grpId="0"/>
      <p:bldP spid="121023" grpId="0"/>
      <p:bldP spid="121024" grpId="0"/>
      <p:bldP spid="121025" grpId="0"/>
      <p:bldP spid="121026" grpId="0"/>
      <p:bldP spid="121027" grpId="0"/>
      <p:bldP spid="121028" grpId="0"/>
      <p:bldP spid="121029" grpId="0"/>
      <p:bldP spid="1210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bwMode="auto">
          <a:xfrm>
            <a:off x="8610600" y="6416675"/>
            <a:ext cx="457200" cy="365125"/>
          </a:xfrm>
          <a:ln>
            <a:miter lim="800000"/>
            <a:headEnd/>
            <a:tailEnd/>
          </a:ln>
        </p:spPr>
        <p:txBody>
          <a:bodyPr wrap="square" numCol="1" anchorCtr="0" compatLnSpc="1">
            <a:prstTxWarp prst="textNoShape">
              <a:avLst/>
            </a:prstTxWarp>
          </a:bodyPr>
          <a:lstStyle/>
          <a:p>
            <a:pPr>
              <a:defRPr/>
            </a:pPr>
            <a:fld id="{0989318E-FA88-4AA1-ACFA-85A77C8A784D}" type="slidenum">
              <a:rPr lang="en-GB" smtClean="0"/>
              <a:pPr>
                <a:defRPr/>
              </a:pPr>
              <a:t>15</a:t>
            </a:fld>
            <a:endParaRPr lang="en-GB" smtClean="0"/>
          </a:p>
        </p:txBody>
      </p:sp>
      <p:sp>
        <p:nvSpPr>
          <p:cNvPr id="36867" name="Line 1026"/>
          <p:cNvSpPr>
            <a:spLocks noChangeShapeType="1"/>
          </p:cNvSpPr>
          <p:nvPr/>
        </p:nvSpPr>
        <p:spPr bwMode="auto">
          <a:xfrm>
            <a:off x="304800" y="762000"/>
            <a:ext cx="8610600" cy="0"/>
          </a:xfrm>
          <a:prstGeom prst="line">
            <a:avLst/>
          </a:prstGeom>
          <a:noFill/>
          <a:ln w="57150">
            <a:solidFill>
              <a:srgbClr val="FF0000"/>
            </a:solidFill>
            <a:round/>
            <a:headEnd/>
            <a:tailEnd/>
          </a:ln>
        </p:spPr>
        <p:txBody>
          <a:bodyPr/>
          <a:lstStyle/>
          <a:p>
            <a:endParaRPr lang="en-US"/>
          </a:p>
        </p:txBody>
      </p:sp>
      <p:sp>
        <p:nvSpPr>
          <p:cNvPr id="36868" name="Text Box 1027"/>
          <p:cNvSpPr txBox="1">
            <a:spLocks noChangeArrowheads="1"/>
          </p:cNvSpPr>
          <p:nvPr/>
        </p:nvSpPr>
        <p:spPr bwMode="auto">
          <a:xfrm>
            <a:off x="304800" y="44450"/>
            <a:ext cx="8534400" cy="701675"/>
          </a:xfrm>
          <a:prstGeom prst="rect">
            <a:avLst/>
          </a:prstGeom>
          <a:noFill/>
          <a:ln w="9525">
            <a:noFill/>
            <a:miter lim="800000"/>
            <a:headEnd/>
            <a:tailEnd/>
          </a:ln>
        </p:spPr>
        <p:txBody>
          <a:bodyPr>
            <a:spAutoFit/>
          </a:bodyPr>
          <a:lstStyle/>
          <a:p>
            <a:pPr algn="ctr">
              <a:spcBef>
                <a:spcPct val="50000"/>
              </a:spcBef>
            </a:pPr>
            <a:r>
              <a:rPr lang="en-US" sz="4000" b="1">
                <a:solidFill>
                  <a:schemeClr val="accent2"/>
                </a:solidFill>
                <a:latin typeface="Monotype Corsiva" pitchFamily="66" charset="0"/>
                <a:cs typeface="Times New Roman" pitchFamily="18" charset="0"/>
              </a:rPr>
              <a:t>Software Project Planning</a:t>
            </a:r>
          </a:p>
        </p:txBody>
      </p:sp>
      <p:graphicFrame>
        <p:nvGraphicFramePr>
          <p:cNvPr id="122072" name="Group 1240"/>
          <p:cNvGraphicFramePr>
            <a:graphicFrameLocks noGrp="1"/>
          </p:cNvGraphicFramePr>
          <p:nvPr/>
        </p:nvGraphicFramePr>
        <p:xfrm>
          <a:off x="136525" y="914400"/>
          <a:ext cx="8851900" cy="5229228"/>
        </p:xfrm>
        <a:graphic>
          <a:graphicData uri="http://schemas.openxmlformats.org/drawingml/2006/table">
            <a:tbl>
              <a:tblPr/>
              <a:tblGrid>
                <a:gridCol w="2454275">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3625">
                  <a:extLst>
                    <a:ext uri="{9D8B030D-6E8A-4147-A177-3AD203B41FA5}">
                      <a16:colId xmlns:a16="http://schemas.microsoft.com/office/drawing/2014/main" val="20006"/>
                    </a:ext>
                  </a:extLst>
                </a:gridCol>
              </a:tblGrid>
              <a:tr h="390525">
                <a:tc rowSpan="2">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dirty="0" smtClean="0">
                          <a:ln>
                            <a:noFill/>
                          </a:ln>
                          <a:solidFill>
                            <a:schemeClr val="tx1"/>
                          </a:solidFill>
                          <a:effectLst/>
                          <a:latin typeface="Corbel" pitchFamily="34" charset="0"/>
                        </a:rPr>
                        <a:t>Cost Drivers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gridSpan="6">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RATINGS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888">
                <a:tc vMerge="1">
                  <a:txBody>
                    <a:bodyPr/>
                    <a:lstStyle/>
                    <a:p>
                      <a:endParaRPr lang="en-US"/>
                    </a:p>
                  </a:txBody>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Very 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Nominal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Very 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p>
                      <a:pPr marL="0" marR="0" lvl="0" indent="68263" algn="ctr"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Extra 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1"/>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Personnel 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AFA6"/>
                    </a:solid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ACAP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AEXP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PCAP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rbel" pitchFamily="34" charset="0"/>
                        </a:rPr>
                        <a:t>VMEXP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938">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LEXP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1" i="0" u="none" strike="noStrike" cap="none" normalizeH="0" baseline="0" smtClean="0">
                          <a:ln>
                            <a:noFill/>
                          </a:ln>
                          <a:solidFill>
                            <a:schemeClr val="tx1"/>
                          </a:solidFill>
                          <a:effectLst/>
                          <a:latin typeface="Corbel" pitchFamily="34" charset="0"/>
                        </a:rPr>
                        <a:t>Project Attributes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AFA6"/>
                    </a:solid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0213">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MODP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0363">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TOOL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28625">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r>
                        <a:rPr kumimoji="0" lang="en-US" sz="1600" b="0" i="0" u="none" strike="noStrike" cap="none" normalizeH="0" baseline="0" smtClean="0">
                          <a:ln>
                            <a:noFill/>
                          </a:ln>
                          <a:solidFill>
                            <a:schemeClr val="tx1"/>
                          </a:solidFill>
                          <a:effectLst/>
                          <a:latin typeface="Corbel" pitchFamily="34" charset="0"/>
                        </a:rPr>
                        <a:t>SCED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68263" algn="l" defTabSz="914400" rtl="0" eaLnBrk="0" fontAlgn="base" latinLnBrk="0" hangingPunct="0">
                        <a:lnSpc>
                          <a:spcPct val="100000"/>
                        </a:lnSpc>
                        <a:spcBef>
                          <a:spcPts val="700"/>
                        </a:spcBef>
                        <a:spcAft>
                          <a:spcPct val="0"/>
                        </a:spcAft>
                        <a:buClrTx/>
                        <a:buSzTx/>
                        <a:buFontTx/>
                        <a:buNone/>
                        <a:tabLst/>
                      </a:pPr>
                      <a:endParaRPr kumimoji="0" lang="en-IN" sz="1600" b="0" i="0" u="none" strike="noStrike" cap="none" normalizeH="0" baseline="0" smtClean="0">
                        <a:ln>
                          <a:noFill/>
                        </a:ln>
                        <a:solidFill>
                          <a:schemeClr val="tx1"/>
                        </a:solidFill>
                        <a:effectLst/>
                        <a:latin typeface="Corbe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22012" name="Rectangle 1180"/>
          <p:cNvSpPr>
            <a:spLocks noChangeArrowheads="1"/>
          </p:cNvSpPr>
          <p:nvPr/>
        </p:nvSpPr>
        <p:spPr bwMode="auto">
          <a:xfrm>
            <a:off x="8061325" y="2514600"/>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2013" name="Rectangle 1181"/>
          <p:cNvSpPr>
            <a:spLocks noChangeArrowheads="1"/>
          </p:cNvSpPr>
          <p:nvPr/>
        </p:nvSpPr>
        <p:spPr bwMode="auto">
          <a:xfrm>
            <a:off x="7007225" y="4264025"/>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2014" name="Rectangle 1182"/>
          <p:cNvSpPr>
            <a:spLocks noChangeArrowheads="1"/>
          </p:cNvSpPr>
          <p:nvPr/>
        </p:nvSpPr>
        <p:spPr bwMode="auto">
          <a:xfrm>
            <a:off x="5943600" y="426402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0.95</a:t>
            </a:r>
            <a:endParaRPr lang="en-GB" sz="1600">
              <a:latin typeface="Calibri" pitchFamily="34" charset="0"/>
            </a:endParaRPr>
          </a:p>
        </p:txBody>
      </p:sp>
      <p:sp>
        <p:nvSpPr>
          <p:cNvPr id="122015" name="Rectangle 1183"/>
          <p:cNvSpPr>
            <a:spLocks noChangeArrowheads="1"/>
          </p:cNvSpPr>
          <p:nvPr/>
        </p:nvSpPr>
        <p:spPr bwMode="auto">
          <a:xfrm>
            <a:off x="4876800" y="426402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2016" name="Rectangle 1184"/>
          <p:cNvSpPr>
            <a:spLocks noChangeArrowheads="1"/>
          </p:cNvSpPr>
          <p:nvPr/>
        </p:nvSpPr>
        <p:spPr bwMode="auto">
          <a:xfrm>
            <a:off x="3810000" y="426402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1.07</a:t>
            </a:r>
            <a:endParaRPr lang="en-GB" sz="1600">
              <a:latin typeface="Calibri" pitchFamily="34" charset="0"/>
            </a:endParaRPr>
          </a:p>
        </p:txBody>
      </p:sp>
      <p:sp>
        <p:nvSpPr>
          <p:cNvPr id="122017" name="Rectangle 1185"/>
          <p:cNvSpPr>
            <a:spLocks noChangeArrowheads="1"/>
          </p:cNvSpPr>
          <p:nvPr/>
        </p:nvSpPr>
        <p:spPr bwMode="auto">
          <a:xfrm>
            <a:off x="2727325" y="424815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1.14</a:t>
            </a:r>
            <a:endParaRPr lang="en-GB" sz="1600">
              <a:latin typeface="Calibri" pitchFamily="34" charset="0"/>
            </a:endParaRPr>
          </a:p>
        </p:txBody>
      </p:sp>
      <p:sp>
        <p:nvSpPr>
          <p:cNvPr id="122019" name="Rectangle 1187"/>
          <p:cNvSpPr>
            <a:spLocks noChangeArrowheads="1"/>
          </p:cNvSpPr>
          <p:nvPr/>
        </p:nvSpPr>
        <p:spPr bwMode="auto">
          <a:xfrm>
            <a:off x="7007225" y="3829050"/>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2020" name="Rectangle 1188"/>
          <p:cNvSpPr>
            <a:spLocks noChangeArrowheads="1"/>
          </p:cNvSpPr>
          <p:nvPr/>
        </p:nvSpPr>
        <p:spPr bwMode="auto">
          <a:xfrm>
            <a:off x="5943600" y="382587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0.90</a:t>
            </a:r>
            <a:endParaRPr lang="en-GB" sz="1600">
              <a:latin typeface="Calibri" pitchFamily="34" charset="0"/>
            </a:endParaRPr>
          </a:p>
        </p:txBody>
      </p:sp>
      <p:sp>
        <p:nvSpPr>
          <p:cNvPr id="122021" name="Rectangle 1189"/>
          <p:cNvSpPr>
            <a:spLocks noChangeArrowheads="1"/>
          </p:cNvSpPr>
          <p:nvPr/>
        </p:nvSpPr>
        <p:spPr bwMode="auto">
          <a:xfrm>
            <a:off x="4876800" y="382587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2022" name="Rectangle 1190"/>
          <p:cNvSpPr>
            <a:spLocks noChangeArrowheads="1"/>
          </p:cNvSpPr>
          <p:nvPr/>
        </p:nvSpPr>
        <p:spPr bwMode="auto">
          <a:xfrm>
            <a:off x="3810000" y="385127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1.10</a:t>
            </a:r>
            <a:endParaRPr lang="en-GB" sz="1600">
              <a:latin typeface="Calibri" pitchFamily="34" charset="0"/>
            </a:endParaRPr>
          </a:p>
        </p:txBody>
      </p:sp>
      <p:sp>
        <p:nvSpPr>
          <p:cNvPr id="122023" name="Rectangle 1191"/>
          <p:cNvSpPr>
            <a:spLocks noChangeArrowheads="1"/>
          </p:cNvSpPr>
          <p:nvPr/>
        </p:nvSpPr>
        <p:spPr bwMode="auto">
          <a:xfrm>
            <a:off x="2727325" y="38354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1.21</a:t>
            </a:r>
            <a:endParaRPr lang="en-GB" sz="1600">
              <a:latin typeface="Calibri" pitchFamily="34" charset="0"/>
            </a:endParaRPr>
          </a:p>
        </p:txBody>
      </p:sp>
      <p:sp>
        <p:nvSpPr>
          <p:cNvPr id="122025" name="Rectangle 1193"/>
          <p:cNvSpPr>
            <a:spLocks noChangeArrowheads="1"/>
          </p:cNvSpPr>
          <p:nvPr/>
        </p:nvSpPr>
        <p:spPr bwMode="auto">
          <a:xfrm>
            <a:off x="7007225" y="338455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0.70</a:t>
            </a:r>
            <a:endParaRPr lang="en-GB" sz="1600">
              <a:latin typeface="Calibri" pitchFamily="34" charset="0"/>
            </a:endParaRPr>
          </a:p>
        </p:txBody>
      </p:sp>
      <p:sp>
        <p:nvSpPr>
          <p:cNvPr id="122026" name="Rectangle 1194"/>
          <p:cNvSpPr>
            <a:spLocks noChangeArrowheads="1"/>
          </p:cNvSpPr>
          <p:nvPr/>
        </p:nvSpPr>
        <p:spPr bwMode="auto">
          <a:xfrm>
            <a:off x="5943600" y="338772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0.86</a:t>
            </a:r>
            <a:endParaRPr lang="en-GB" sz="1600">
              <a:latin typeface="Calibri" pitchFamily="34" charset="0"/>
            </a:endParaRPr>
          </a:p>
        </p:txBody>
      </p:sp>
      <p:sp>
        <p:nvSpPr>
          <p:cNvPr id="122027" name="Rectangle 1195"/>
          <p:cNvSpPr>
            <a:spLocks noChangeArrowheads="1"/>
          </p:cNvSpPr>
          <p:nvPr/>
        </p:nvSpPr>
        <p:spPr bwMode="auto">
          <a:xfrm>
            <a:off x="4876800" y="340042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2028" name="Rectangle 1196"/>
          <p:cNvSpPr>
            <a:spLocks noChangeArrowheads="1"/>
          </p:cNvSpPr>
          <p:nvPr/>
        </p:nvSpPr>
        <p:spPr bwMode="auto">
          <a:xfrm>
            <a:off x="3810000" y="34163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1.17</a:t>
            </a:r>
            <a:endParaRPr lang="en-GB" sz="1600">
              <a:latin typeface="Calibri" pitchFamily="34" charset="0"/>
            </a:endParaRPr>
          </a:p>
        </p:txBody>
      </p:sp>
      <p:sp>
        <p:nvSpPr>
          <p:cNvPr id="122029" name="Rectangle 1197"/>
          <p:cNvSpPr>
            <a:spLocks noChangeArrowheads="1"/>
          </p:cNvSpPr>
          <p:nvPr/>
        </p:nvSpPr>
        <p:spPr bwMode="auto">
          <a:xfrm>
            <a:off x="2727325" y="340042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1.42</a:t>
            </a:r>
            <a:endParaRPr lang="en-GB" sz="1600">
              <a:latin typeface="Calibri" pitchFamily="34" charset="0"/>
            </a:endParaRPr>
          </a:p>
        </p:txBody>
      </p:sp>
      <p:sp>
        <p:nvSpPr>
          <p:cNvPr id="122031" name="Rectangle 1199"/>
          <p:cNvSpPr>
            <a:spLocks noChangeArrowheads="1"/>
          </p:cNvSpPr>
          <p:nvPr/>
        </p:nvSpPr>
        <p:spPr bwMode="auto">
          <a:xfrm>
            <a:off x="7007225" y="29718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0.82</a:t>
            </a:r>
            <a:endParaRPr lang="en-GB" sz="1600">
              <a:latin typeface="Calibri" pitchFamily="34" charset="0"/>
            </a:endParaRPr>
          </a:p>
        </p:txBody>
      </p:sp>
      <p:sp>
        <p:nvSpPr>
          <p:cNvPr id="122032" name="Rectangle 1200"/>
          <p:cNvSpPr>
            <a:spLocks noChangeArrowheads="1"/>
          </p:cNvSpPr>
          <p:nvPr/>
        </p:nvSpPr>
        <p:spPr bwMode="auto">
          <a:xfrm>
            <a:off x="5943600" y="29718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0.91</a:t>
            </a:r>
            <a:endParaRPr lang="en-GB" sz="1600">
              <a:latin typeface="Calibri" pitchFamily="34" charset="0"/>
            </a:endParaRPr>
          </a:p>
        </p:txBody>
      </p:sp>
      <p:sp>
        <p:nvSpPr>
          <p:cNvPr id="122033" name="Rectangle 1201"/>
          <p:cNvSpPr>
            <a:spLocks noChangeArrowheads="1"/>
          </p:cNvSpPr>
          <p:nvPr/>
        </p:nvSpPr>
        <p:spPr bwMode="auto">
          <a:xfrm>
            <a:off x="4876800" y="29718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2034" name="Rectangle 1202"/>
          <p:cNvSpPr>
            <a:spLocks noChangeArrowheads="1"/>
          </p:cNvSpPr>
          <p:nvPr/>
        </p:nvSpPr>
        <p:spPr bwMode="auto">
          <a:xfrm>
            <a:off x="3810000" y="300037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1.13</a:t>
            </a:r>
            <a:endParaRPr lang="en-GB" sz="1600">
              <a:latin typeface="Calibri" pitchFamily="34" charset="0"/>
            </a:endParaRPr>
          </a:p>
        </p:txBody>
      </p:sp>
      <p:sp>
        <p:nvSpPr>
          <p:cNvPr id="122035" name="Rectangle 1203"/>
          <p:cNvSpPr>
            <a:spLocks noChangeArrowheads="1"/>
          </p:cNvSpPr>
          <p:nvPr/>
        </p:nvSpPr>
        <p:spPr bwMode="auto">
          <a:xfrm>
            <a:off x="2727325" y="29718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1.29</a:t>
            </a:r>
            <a:endParaRPr lang="en-GB" sz="1600">
              <a:latin typeface="Calibri" pitchFamily="34" charset="0"/>
            </a:endParaRPr>
          </a:p>
        </p:txBody>
      </p:sp>
      <p:sp>
        <p:nvSpPr>
          <p:cNvPr id="122036" name="Rectangle 1204"/>
          <p:cNvSpPr>
            <a:spLocks noChangeArrowheads="1"/>
          </p:cNvSpPr>
          <p:nvPr/>
        </p:nvSpPr>
        <p:spPr bwMode="auto">
          <a:xfrm>
            <a:off x="8061325" y="2940050"/>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2037" name="Rectangle 1205"/>
          <p:cNvSpPr>
            <a:spLocks noChangeArrowheads="1"/>
          </p:cNvSpPr>
          <p:nvPr/>
        </p:nvSpPr>
        <p:spPr bwMode="auto">
          <a:xfrm>
            <a:off x="7007225" y="2484438"/>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0.71</a:t>
            </a:r>
            <a:endParaRPr lang="en-GB" sz="1600">
              <a:latin typeface="Calibri" pitchFamily="34" charset="0"/>
            </a:endParaRPr>
          </a:p>
        </p:txBody>
      </p:sp>
      <p:sp>
        <p:nvSpPr>
          <p:cNvPr id="122038" name="Rectangle 1206"/>
          <p:cNvSpPr>
            <a:spLocks noChangeArrowheads="1"/>
          </p:cNvSpPr>
          <p:nvPr/>
        </p:nvSpPr>
        <p:spPr bwMode="auto">
          <a:xfrm>
            <a:off x="5943600" y="2500313"/>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0.86</a:t>
            </a:r>
            <a:endParaRPr lang="en-GB" sz="1600">
              <a:latin typeface="Calibri" pitchFamily="34" charset="0"/>
            </a:endParaRPr>
          </a:p>
        </p:txBody>
      </p:sp>
      <p:sp>
        <p:nvSpPr>
          <p:cNvPr id="122039" name="Rectangle 1207"/>
          <p:cNvSpPr>
            <a:spLocks noChangeArrowheads="1"/>
          </p:cNvSpPr>
          <p:nvPr/>
        </p:nvSpPr>
        <p:spPr bwMode="auto">
          <a:xfrm>
            <a:off x="4876800" y="2500313"/>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2040" name="Rectangle 1208"/>
          <p:cNvSpPr>
            <a:spLocks noChangeArrowheads="1"/>
          </p:cNvSpPr>
          <p:nvPr/>
        </p:nvSpPr>
        <p:spPr bwMode="auto">
          <a:xfrm>
            <a:off x="3810000" y="2516188"/>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1.19</a:t>
            </a:r>
            <a:endParaRPr lang="en-GB" sz="1600">
              <a:latin typeface="Calibri" pitchFamily="34" charset="0"/>
            </a:endParaRPr>
          </a:p>
        </p:txBody>
      </p:sp>
      <p:sp>
        <p:nvSpPr>
          <p:cNvPr id="122041" name="Rectangle 1209"/>
          <p:cNvSpPr>
            <a:spLocks noChangeArrowheads="1"/>
          </p:cNvSpPr>
          <p:nvPr/>
        </p:nvSpPr>
        <p:spPr bwMode="auto">
          <a:xfrm>
            <a:off x="2727325" y="2516188"/>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1.46</a:t>
            </a:r>
            <a:endParaRPr lang="en-GB" sz="1600">
              <a:latin typeface="Calibri" pitchFamily="34" charset="0"/>
            </a:endParaRPr>
          </a:p>
        </p:txBody>
      </p:sp>
      <p:sp>
        <p:nvSpPr>
          <p:cNvPr id="122043" name="Rectangle 1211"/>
          <p:cNvSpPr>
            <a:spLocks noChangeArrowheads="1"/>
          </p:cNvSpPr>
          <p:nvPr/>
        </p:nvSpPr>
        <p:spPr bwMode="auto">
          <a:xfrm>
            <a:off x="7019925" y="591185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1.10</a:t>
            </a:r>
            <a:endParaRPr lang="en-GB" sz="1600">
              <a:latin typeface="Calibri" pitchFamily="34" charset="0"/>
            </a:endParaRPr>
          </a:p>
        </p:txBody>
      </p:sp>
      <p:sp>
        <p:nvSpPr>
          <p:cNvPr id="122044" name="Rectangle 1212"/>
          <p:cNvSpPr>
            <a:spLocks noChangeArrowheads="1"/>
          </p:cNvSpPr>
          <p:nvPr/>
        </p:nvSpPr>
        <p:spPr bwMode="auto">
          <a:xfrm>
            <a:off x="5940425" y="591502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1.04</a:t>
            </a:r>
            <a:endParaRPr lang="en-GB" sz="1600">
              <a:latin typeface="Calibri" pitchFamily="34" charset="0"/>
            </a:endParaRPr>
          </a:p>
        </p:txBody>
      </p:sp>
      <p:sp>
        <p:nvSpPr>
          <p:cNvPr id="122045" name="Rectangle 1213"/>
          <p:cNvSpPr>
            <a:spLocks noChangeArrowheads="1"/>
          </p:cNvSpPr>
          <p:nvPr/>
        </p:nvSpPr>
        <p:spPr bwMode="auto">
          <a:xfrm>
            <a:off x="4876800" y="59182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2046" name="Rectangle 1214"/>
          <p:cNvSpPr>
            <a:spLocks noChangeArrowheads="1"/>
          </p:cNvSpPr>
          <p:nvPr/>
        </p:nvSpPr>
        <p:spPr bwMode="auto">
          <a:xfrm>
            <a:off x="3810000" y="5916613"/>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1.08</a:t>
            </a:r>
            <a:endParaRPr lang="en-GB" sz="1600">
              <a:latin typeface="Calibri" pitchFamily="34" charset="0"/>
            </a:endParaRPr>
          </a:p>
        </p:txBody>
      </p:sp>
      <p:sp>
        <p:nvSpPr>
          <p:cNvPr id="122047" name="Rectangle 1215"/>
          <p:cNvSpPr>
            <a:spLocks noChangeArrowheads="1"/>
          </p:cNvSpPr>
          <p:nvPr/>
        </p:nvSpPr>
        <p:spPr bwMode="auto">
          <a:xfrm>
            <a:off x="2743200" y="5897563"/>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1.23</a:t>
            </a:r>
            <a:endParaRPr lang="en-GB" sz="1600">
              <a:latin typeface="Calibri" pitchFamily="34" charset="0"/>
            </a:endParaRPr>
          </a:p>
        </p:txBody>
      </p:sp>
      <p:sp>
        <p:nvSpPr>
          <p:cNvPr id="122049" name="Rectangle 1217"/>
          <p:cNvSpPr>
            <a:spLocks noChangeArrowheads="1"/>
          </p:cNvSpPr>
          <p:nvPr/>
        </p:nvSpPr>
        <p:spPr bwMode="auto">
          <a:xfrm>
            <a:off x="7019925" y="548640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0.83</a:t>
            </a:r>
            <a:endParaRPr lang="en-GB" sz="1600">
              <a:latin typeface="Calibri" pitchFamily="34" charset="0"/>
            </a:endParaRPr>
          </a:p>
        </p:txBody>
      </p:sp>
      <p:sp>
        <p:nvSpPr>
          <p:cNvPr id="122050" name="Rectangle 1218"/>
          <p:cNvSpPr>
            <a:spLocks noChangeArrowheads="1"/>
          </p:cNvSpPr>
          <p:nvPr/>
        </p:nvSpPr>
        <p:spPr bwMode="auto">
          <a:xfrm>
            <a:off x="5940425" y="550227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0.91</a:t>
            </a:r>
            <a:endParaRPr lang="en-GB" sz="1600">
              <a:latin typeface="Calibri" pitchFamily="34" charset="0"/>
            </a:endParaRPr>
          </a:p>
        </p:txBody>
      </p:sp>
      <p:sp>
        <p:nvSpPr>
          <p:cNvPr id="122051" name="Rectangle 1219"/>
          <p:cNvSpPr>
            <a:spLocks noChangeArrowheads="1"/>
          </p:cNvSpPr>
          <p:nvPr/>
        </p:nvSpPr>
        <p:spPr bwMode="auto">
          <a:xfrm>
            <a:off x="4876800" y="550227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2052" name="Rectangle 1220"/>
          <p:cNvSpPr>
            <a:spLocks noChangeArrowheads="1"/>
          </p:cNvSpPr>
          <p:nvPr/>
        </p:nvSpPr>
        <p:spPr bwMode="auto">
          <a:xfrm>
            <a:off x="3810000" y="5497513"/>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1.10</a:t>
            </a:r>
            <a:endParaRPr lang="en-GB" sz="1600">
              <a:latin typeface="Calibri" pitchFamily="34" charset="0"/>
            </a:endParaRPr>
          </a:p>
        </p:txBody>
      </p:sp>
      <p:sp>
        <p:nvSpPr>
          <p:cNvPr id="122053" name="Rectangle 1221"/>
          <p:cNvSpPr>
            <a:spLocks noChangeArrowheads="1"/>
          </p:cNvSpPr>
          <p:nvPr/>
        </p:nvSpPr>
        <p:spPr bwMode="auto">
          <a:xfrm>
            <a:off x="2743200" y="5489575"/>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1.24</a:t>
            </a:r>
            <a:endParaRPr lang="en-GB" sz="1600">
              <a:latin typeface="Calibri" pitchFamily="34" charset="0"/>
            </a:endParaRPr>
          </a:p>
        </p:txBody>
      </p:sp>
      <p:sp>
        <p:nvSpPr>
          <p:cNvPr id="122055" name="Rectangle 1223"/>
          <p:cNvSpPr>
            <a:spLocks noChangeArrowheads="1"/>
          </p:cNvSpPr>
          <p:nvPr/>
        </p:nvSpPr>
        <p:spPr bwMode="auto">
          <a:xfrm>
            <a:off x="7019925" y="507365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0.82</a:t>
            </a:r>
            <a:endParaRPr lang="en-GB" sz="1600">
              <a:latin typeface="Calibri" pitchFamily="34" charset="0"/>
            </a:endParaRPr>
          </a:p>
        </p:txBody>
      </p:sp>
      <p:sp>
        <p:nvSpPr>
          <p:cNvPr id="122056" name="Rectangle 1224"/>
          <p:cNvSpPr>
            <a:spLocks noChangeArrowheads="1"/>
          </p:cNvSpPr>
          <p:nvPr/>
        </p:nvSpPr>
        <p:spPr bwMode="auto">
          <a:xfrm>
            <a:off x="5940425" y="507365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0.91</a:t>
            </a:r>
            <a:endParaRPr lang="en-GB" sz="1600">
              <a:latin typeface="Calibri" pitchFamily="34" charset="0"/>
            </a:endParaRPr>
          </a:p>
        </p:txBody>
      </p:sp>
      <p:sp>
        <p:nvSpPr>
          <p:cNvPr id="122057" name="Rectangle 1225"/>
          <p:cNvSpPr>
            <a:spLocks noChangeArrowheads="1"/>
          </p:cNvSpPr>
          <p:nvPr/>
        </p:nvSpPr>
        <p:spPr bwMode="auto">
          <a:xfrm>
            <a:off x="4876800" y="507365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1.00</a:t>
            </a:r>
            <a:endParaRPr lang="en-GB" sz="1600">
              <a:latin typeface="Calibri" pitchFamily="34" charset="0"/>
            </a:endParaRPr>
          </a:p>
        </p:txBody>
      </p:sp>
      <p:sp>
        <p:nvSpPr>
          <p:cNvPr id="122058" name="Rectangle 1226"/>
          <p:cNvSpPr>
            <a:spLocks noChangeArrowheads="1"/>
          </p:cNvSpPr>
          <p:nvPr/>
        </p:nvSpPr>
        <p:spPr bwMode="auto">
          <a:xfrm>
            <a:off x="3810000" y="5078413"/>
            <a:ext cx="758825" cy="119062"/>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1.10</a:t>
            </a:r>
            <a:endParaRPr lang="en-GB" sz="1600">
              <a:latin typeface="Calibri" pitchFamily="34" charset="0"/>
            </a:endParaRPr>
          </a:p>
        </p:txBody>
      </p:sp>
      <p:sp>
        <p:nvSpPr>
          <p:cNvPr id="122059" name="Rectangle 1227"/>
          <p:cNvSpPr>
            <a:spLocks noChangeArrowheads="1"/>
          </p:cNvSpPr>
          <p:nvPr/>
        </p:nvSpPr>
        <p:spPr bwMode="auto">
          <a:xfrm>
            <a:off x="2743200" y="5073650"/>
            <a:ext cx="758825" cy="119063"/>
          </a:xfrm>
          <a:prstGeom prst="rect">
            <a:avLst/>
          </a:prstGeom>
          <a:noFill/>
          <a:ln w="9525">
            <a:noFill/>
            <a:miter lim="800000"/>
            <a:headEnd/>
            <a:tailEnd/>
          </a:ln>
        </p:spPr>
        <p:txBody>
          <a:bodyPr lIns="0" tIns="0" rIns="0" bIns="0"/>
          <a:lstStyle/>
          <a:p>
            <a:pPr algn="ctr">
              <a:spcBef>
                <a:spcPct val="20000"/>
              </a:spcBef>
            </a:pPr>
            <a:r>
              <a:rPr lang="en-US" sz="1600">
                <a:latin typeface="Calibri" pitchFamily="34" charset="0"/>
              </a:rPr>
              <a:t>1.24</a:t>
            </a:r>
            <a:endParaRPr lang="en-GB" sz="1600">
              <a:latin typeface="Calibri" pitchFamily="34" charset="0"/>
            </a:endParaRPr>
          </a:p>
        </p:txBody>
      </p:sp>
      <p:sp>
        <p:nvSpPr>
          <p:cNvPr id="122060" name="Text Box 1228"/>
          <p:cNvSpPr txBox="1">
            <a:spLocks noChangeArrowheads="1"/>
          </p:cNvSpPr>
          <p:nvPr/>
        </p:nvSpPr>
        <p:spPr bwMode="auto">
          <a:xfrm>
            <a:off x="1905000" y="6248400"/>
            <a:ext cx="5334000" cy="274638"/>
          </a:xfrm>
          <a:prstGeom prst="rect">
            <a:avLst/>
          </a:prstGeom>
          <a:noFill/>
          <a:ln w="9525">
            <a:noFill/>
            <a:miter lim="800000"/>
            <a:headEnd/>
            <a:tailEnd/>
          </a:ln>
        </p:spPr>
        <p:txBody>
          <a:bodyPr lIns="0" tIns="0" rIns="0" bIns="0">
            <a:spAutoFit/>
          </a:bodyPr>
          <a:lstStyle/>
          <a:p>
            <a:pPr algn="ctr">
              <a:spcBef>
                <a:spcPct val="50000"/>
              </a:spcBef>
            </a:pPr>
            <a:r>
              <a:rPr lang="en-US" dirty="0" smtClean="0">
                <a:solidFill>
                  <a:srgbClr val="663300"/>
                </a:solidFill>
                <a:latin typeface="Calibri" pitchFamily="34" charset="0"/>
              </a:rPr>
              <a:t>Multiplier </a:t>
            </a:r>
            <a:r>
              <a:rPr lang="en-US" dirty="0">
                <a:solidFill>
                  <a:srgbClr val="663300"/>
                </a:solidFill>
                <a:latin typeface="Calibri" pitchFamily="34" charset="0"/>
              </a:rPr>
              <a:t>values for effort calculations</a:t>
            </a:r>
          </a:p>
        </p:txBody>
      </p:sp>
      <p:sp>
        <p:nvSpPr>
          <p:cNvPr id="122062" name="Rectangle 1230"/>
          <p:cNvSpPr>
            <a:spLocks noChangeArrowheads="1"/>
          </p:cNvSpPr>
          <p:nvPr/>
        </p:nvSpPr>
        <p:spPr bwMode="auto">
          <a:xfrm>
            <a:off x="8077200" y="3389313"/>
            <a:ext cx="758825" cy="119062"/>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2063" name="Rectangle 1231"/>
          <p:cNvSpPr>
            <a:spLocks noChangeArrowheads="1"/>
          </p:cNvSpPr>
          <p:nvPr/>
        </p:nvSpPr>
        <p:spPr bwMode="auto">
          <a:xfrm>
            <a:off x="8077200" y="3814763"/>
            <a:ext cx="758825" cy="119062"/>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2064" name="Rectangle 1232"/>
          <p:cNvSpPr>
            <a:spLocks noChangeArrowheads="1"/>
          </p:cNvSpPr>
          <p:nvPr/>
        </p:nvSpPr>
        <p:spPr bwMode="auto">
          <a:xfrm>
            <a:off x="8077200" y="4235450"/>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2065" name="Rectangle 1233"/>
          <p:cNvSpPr>
            <a:spLocks noChangeArrowheads="1"/>
          </p:cNvSpPr>
          <p:nvPr/>
        </p:nvSpPr>
        <p:spPr bwMode="auto">
          <a:xfrm>
            <a:off x="8064500" y="5054600"/>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2066" name="Rectangle 1234"/>
          <p:cNvSpPr>
            <a:spLocks noChangeArrowheads="1"/>
          </p:cNvSpPr>
          <p:nvPr/>
        </p:nvSpPr>
        <p:spPr bwMode="auto">
          <a:xfrm>
            <a:off x="8064500" y="5480050"/>
            <a:ext cx="758825" cy="119063"/>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
        <p:nvSpPr>
          <p:cNvPr id="122067" name="Rectangle 1235"/>
          <p:cNvSpPr>
            <a:spLocks noChangeArrowheads="1"/>
          </p:cNvSpPr>
          <p:nvPr/>
        </p:nvSpPr>
        <p:spPr bwMode="auto">
          <a:xfrm>
            <a:off x="8064500" y="5900738"/>
            <a:ext cx="758825" cy="119062"/>
          </a:xfrm>
          <a:prstGeom prst="rect">
            <a:avLst/>
          </a:prstGeom>
          <a:noFill/>
          <a:ln w="9525">
            <a:noFill/>
            <a:miter lim="800000"/>
            <a:headEnd/>
            <a:tailEnd/>
          </a:ln>
        </p:spPr>
        <p:txBody>
          <a:bodyPr lIns="0" tIns="0" rIns="0" bIns="0"/>
          <a:lstStyle/>
          <a:p>
            <a:pPr algn="ctr">
              <a:spcBef>
                <a:spcPct val="20000"/>
              </a:spcBef>
            </a:pPr>
            <a:r>
              <a:rPr lang="en-US" sz="1400">
                <a:latin typeface="Calibri" pitchFamily="34" charset="0"/>
              </a:rPr>
              <a:t>--</a:t>
            </a:r>
            <a:endParaRPr lang="en-GB" sz="14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2060"/>
                                        </p:tgtEl>
                                        <p:attrNameLst>
                                          <p:attrName>style.visibility</p:attrName>
                                        </p:attrNameLst>
                                      </p:cBhvr>
                                      <p:to>
                                        <p:strVal val="visible"/>
                                      </p:to>
                                    </p:set>
                                    <p:animEffect transition="in" filter="dissolve">
                                      <p:cBhvr>
                                        <p:cTn id="7" dur="1000"/>
                                        <p:tgtEl>
                                          <p:spTgt spid="122060"/>
                                        </p:tgtEl>
                                      </p:cBhvr>
                                    </p:animEffect>
                                  </p:childTnLst>
                                </p:cTn>
                              </p:par>
                              <p:par>
                                <p:cTn id="8" presetID="14" presetClass="entr" presetSubtype="10" fill="hold" nodeType="withEffect">
                                  <p:stCondLst>
                                    <p:cond delay="0"/>
                                  </p:stCondLst>
                                  <p:childTnLst>
                                    <p:set>
                                      <p:cBhvr>
                                        <p:cTn id="9" dur="1" fill="hold">
                                          <p:stCondLst>
                                            <p:cond delay="0"/>
                                          </p:stCondLst>
                                        </p:cTn>
                                        <p:tgtEl>
                                          <p:spTgt spid="122072"/>
                                        </p:tgtEl>
                                        <p:attrNameLst>
                                          <p:attrName>style.visibility</p:attrName>
                                        </p:attrNameLst>
                                      </p:cBhvr>
                                      <p:to>
                                        <p:strVal val="visible"/>
                                      </p:to>
                                    </p:set>
                                    <p:animEffect transition="in" filter="randombar(horizontal)">
                                      <p:cBhvr>
                                        <p:cTn id="10" dur="1000"/>
                                        <p:tgtEl>
                                          <p:spTgt spid="12207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22041"/>
                                        </p:tgtEl>
                                        <p:attrNameLst>
                                          <p:attrName>style.visibility</p:attrName>
                                        </p:attrNameLst>
                                      </p:cBhvr>
                                      <p:to>
                                        <p:strVal val="visible"/>
                                      </p:to>
                                    </p:set>
                                    <p:animEffect transition="in" filter="randombar(horizontal)">
                                      <p:cBhvr>
                                        <p:cTn id="13" dur="1000"/>
                                        <p:tgtEl>
                                          <p:spTgt spid="12204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2040"/>
                                        </p:tgtEl>
                                        <p:attrNameLst>
                                          <p:attrName>style.visibility</p:attrName>
                                        </p:attrNameLst>
                                      </p:cBhvr>
                                      <p:to>
                                        <p:strVal val="visible"/>
                                      </p:to>
                                    </p:set>
                                    <p:animEffect transition="in" filter="randombar(horizontal)">
                                      <p:cBhvr>
                                        <p:cTn id="16" dur="1000"/>
                                        <p:tgtEl>
                                          <p:spTgt spid="12204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2039"/>
                                        </p:tgtEl>
                                        <p:attrNameLst>
                                          <p:attrName>style.visibility</p:attrName>
                                        </p:attrNameLst>
                                      </p:cBhvr>
                                      <p:to>
                                        <p:strVal val="visible"/>
                                      </p:to>
                                    </p:set>
                                    <p:animEffect transition="in" filter="randombar(horizontal)">
                                      <p:cBhvr>
                                        <p:cTn id="19" dur="1000"/>
                                        <p:tgtEl>
                                          <p:spTgt spid="12203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22038"/>
                                        </p:tgtEl>
                                        <p:attrNameLst>
                                          <p:attrName>style.visibility</p:attrName>
                                        </p:attrNameLst>
                                      </p:cBhvr>
                                      <p:to>
                                        <p:strVal val="visible"/>
                                      </p:to>
                                    </p:set>
                                    <p:animEffect transition="in" filter="randombar(horizontal)">
                                      <p:cBhvr>
                                        <p:cTn id="22" dur="1000"/>
                                        <p:tgtEl>
                                          <p:spTgt spid="12203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2037"/>
                                        </p:tgtEl>
                                        <p:attrNameLst>
                                          <p:attrName>style.visibility</p:attrName>
                                        </p:attrNameLst>
                                      </p:cBhvr>
                                      <p:to>
                                        <p:strVal val="visible"/>
                                      </p:to>
                                    </p:set>
                                    <p:animEffect transition="in" filter="randombar(horizontal)">
                                      <p:cBhvr>
                                        <p:cTn id="25" dur="1000"/>
                                        <p:tgtEl>
                                          <p:spTgt spid="12203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2012"/>
                                        </p:tgtEl>
                                        <p:attrNameLst>
                                          <p:attrName>style.visibility</p:attrName>
                                        </p:attrNameLst>
                                      </p:cBhvr>
                                      <p:to>
                                        <p:strVal val="visible"/>
                                      </p:to>
                                    </p:set>
                                    <p:animEffect transition="in" filter="randombar(horizontal)">
                                      <p:cBhvr>
                                        <p:cTn id="28" dur="1000"/>
                                        <p:tgtEl>
                                          <p:spTgt spid="1220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2035"/>
                                        </p:tgtEl>
                                        <p:attrNameLst>
                                          <p:attrName>style.visibility</p:attrName>
                                        </p:attrNameLst>
                                      </p:cBhvr>
                                      <p:to>
                                        <p:strVal val="visible"/>
                                      </p:to>
                                    </p:set>
                                    <p:animEffect transition="in" filter="randombar(horizontal)">
                                      <p:cBhvr>
                                        <p:cTn id="31" dur="1000"/>
                                        <p:tgtEl>
                                          <p:spTgt spid="12203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2034"/>
                                        </p:tgtEl>
                                        <p:attrNameLst>
                                          <p:attrName>style.visibility</p:attrName>
                                        </p:attrNameLst>
                                      </p:cBhvr>
                                      <p:to>
                                        <p:strVal val="visible"/>
                                      </p:to>
                                    </p:set>
                                    <p:animEffect transition="in" filter="randombar(horizontal)">
                                      <p:cBhvr>
                                        <p:cTn id="34" dur="1000"/>
                                        <p:tgtEl>
                                          <p:spTgt spid="12203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22033"/>
                                        </p:tgtEl>
                                        <p:attrNameLst>
                                          <p:attrName>style.visibility</p:attrName>
                                        </p:attrNameLst>
                                      </p:cBhvr>
                                      <p:to>
                                        <p:strVal val="visible"/>
                                      </p:to>
                                    </p:set>
                                    <p:animEffect transition="in" filter="randombar(horizontal)">
                                      <p:cBhvr>
                                        <p:cTn id="37" dur="1000"/>
                                        <p:tgtEl>
                                          <p:spTgt spid="12203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22032"/>
                                        </p:tgtEl>
                                        <p:attrNameLst>
                                          <p:attrName>style.visibility</p:attrName>
                                        </p:attrNameLst>
                                      </p:cBhvr>
                                      <p:to>
                                        <p:strVal val="visible"/>
                                      </p:to>
                                    </p:set>
                                    <p:animEffect transition="in" filter="randombar(horizontal)">
                                      <p:cBhvr>
                                        <p:cTn id="40" dur="1000"/>
                                        <p:tgtEl>
                                          <p:spTgt spid="122032"/>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22031"/>
                                        </p:tgtEl>
                                        <p:attrNameLst>
                                          <p:attrName>style.visibility</p:attrName>
                                        </p:attrNameLst>
                                      </p:cBhvr>
                                      <p:to>
                                        <p:strVal val="visible"/>
                                      </p:to>
                                    </p:set>
                                    <p:animEffect transition="in" filter="randombar(horizontal)">
                                      <p:cBhvr>
                                        <p:cTn id="43" dur="1000"/>
                                        <p:tgtEl>
                                          <p:spTgt spid="12203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22036"/>
                                        </p:tgtEl>
                                        <p:attrNameLst>
                                          <p:attrName>style.visibility</p:attrName>
                                        </p:attrNameLst>
                                      </p:cBhvr>
                                      <p:to>
                                        <p:strVal val="visible"/>
                                      </p:to>
                                    </p:set>
                                    <p:animEffect transition="in" filter="randombar(horizontal)">
                                      <p:cBhvr>
                                        <p:cTn id="46" dur="1000"/>
                                        <p:tgtEl>
                                          <p:spTgt spid="122036"/>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22029"/>
                                        </p:tgtEl>
                                        <p:attrNameLst>
                                          <p:attrName>style.visibility</p:attrName>
                                        </p:attrNameLst>
                                      </p:cBhvr>
                                      <p:to>
                                        <p:strVal val="visible"/>
                                      </p:to>
                                    </p:set>
                                    <p:animEffect transition="in" filter="randombar(horizontal)">
                                      <p:cBhvr>
                                        <p:cTn id="49" dur="1000"/>
                                        <p:tgtEl>
                                          <p:spTgt spid="122029"/>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22028"/>
                                        </p:tgtEl>
                                        <p:attrNameLst>
                                          <p:attrName>style.visibility</p:attrName>
                                        </p:attrNameLst>
                                      </p:cBhvr>
                                      <p:to>
                                        <p:strVal val="visible"/>
                                      </p:to>
                                    </p:set>
                                    <p:animEffect transition="in" filter="randombar(horizontal)">
                                      <p:cBhvr>
                                        <p:cTn id="52" dur="1000"/>
                                        <p:tgtEl>
                                          <p:spTgt spid="122028"/>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22027"/>
                                        </p:tgtEl>
                                        <p:attrNameLst>
                                          <p:attrName>style.visibility</p:attrName>
                                        </p:attrNameLst>
                                      </p:cBhvr>
                                      <p:to>
                                        <p:strVal val="visible"/>
                                      </p:to>
                                    </p:set>
                                    <p:animEffect transition="in" filter="randombar(horizontal)">
                                      <p:cBhvr>
                                        <p:cTn id="55" dur="1000"/>
                                        <p:tgtEl>
                                          <p:spTgt spid="122027"/>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22026"/>
                                        </p:tgtEl>
                                        <p:attrNameLst>
                                          <p:attrName>style.visibility</p:attrName>
                                        </p:attrNameLst>
                                      </p:cBhvr>
                                      <p:to>
                                        <p:strVal val="visible"/>
                                      </p:to>
                                    </p:set>
                                    <p:animEffect transition="in" filter="randombar(horizontal)">
                                      <p:cBhvr>
                                        <p:cTn id="58" dur="1000"/>
                                        <p:tgtEl>
                                          <p:spTgt spid="12202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22025"/>
                                        </p:tgtEl>
                                        <p:attrNameLst>
                                          <p:attrName>style.visibility</p:attrName>
                                        </p:attrNameLst>
                                      </p:cBhvr>
                                      <p:to>
                                        <p:strVal val="visible"/>
                                      </p:to>
                                    </p:set>
                                    <p:animEffect transition="in" filter="randombar(horizontal)">
                                      <p:cBhvr>
                                        <p:cTn id="61" dur="1000"/>
                                        <p:tgtEl>
                                          <p:spTgt spid="122025"/>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22062"/>
                                        </p:tgtEl>
                                        <p:attrNameLst>
                                          <p:attrName>style.visibility</p:attrName>
                                        </p:attrNameLst>
                                      </p:cBhvr>
                                      <p:to>
                                        <p:strVal val="visible"/>
                                      </p:to>
                                    </p:set>
                                    <p:animEffect transition="in" filter="randombar(horizontal)">
                                      <p:cBhvr>
                                        <p:cTn id="64" dur="1000"/>
                                        <p:tgtEl>
                                          <p:spTgt spid="122062"/>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22023"/>
                                        </p:tgtEl>
                                        <p:attrNameLst>
                                          <p:attrName>style.visibility</p:attrName>
                                        </p:attrNameLst>
                                      </p:cBhvr>
                                      <p:to>
                                        <p:strVal val="visible"/>
                                      </p:to>
                                    </p:set>
                                    <p:animEffect transition="in" filter="randombar(horizontal)">
                                      <p:cBhvr>
                                        <p:cTn id="67" dur="1000"/>
                                        <p:tgtEl>
                                          <p:spTgt spid="122023"/>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22022"/>
                                        </p:tgtEl>
                                        <p:attrNameLst>
                                          <p:attrName>style.visibility</p:attrName>
                                        </p:attrNameLst>
                                      </p:cBhvr>
                                      <p:to>
                                        <p:strVal val="visible"/>
                                      </p:to>
                                    </p:set>
                                    <p:animEffect transition="in" filter="randombar(horizontal)">
                                      <p:cBhvr>
                                        <p:cTn id="70" dur="1000"/>
                                        <p:tgtEl>
                                          <p:spTgt spid="122022"/>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22021"/>
                                        </p:tgtEl>
                                        <p:attrNameLst>
                                          <p:attrName>style.visibility</p:attrName>
                                        </p:attrNameLst>
                                      </p:cBhvr>
                                      <p:to>
                                        <p:strVal val="visible"/>
                                      </p:to>
                                    </p:set>
                                    <p:animEffect transition="in" filter="randombar(horizontal)">
                                      <p:cBhvr>
                                        <p:cTn id="73" dur="1000"/>
                                        <p:tgtEl>
                                          <p:spTgt spid="122021"/>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22020"/>
                                        </p:tgtEl>
                                        <p:attrNameLst>
                                          <p:attrName>style.visibility</p:attrName>
                                        </p:attrNameLst>
                                      </p:cBhvr>
                                      <p:to>
                                        <p:strVal val="visible"/>
                                      </p:to>
                                    </p:set>
                                    <p:animEffect transition="in" filter="randombar(horizontal)">
                                      <p:cBhvr>
                                        <p:cTn id="76" dur="1000"/>
                                        <p:tgtEl>
                                          <p:spTgt spid="12202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22019"/>
                                        </p:tgtEl>
                                        <p:attrNameLst>
                                          <p:attrName>style.visibility</p:attrName>
                                        </p:attrNameLst>
                                      </p:cBhvr>
                                      <p:to>
                                        <p:strVal val="visible"/>
                                      </p:to>
                                    </p:set>
                                    <p:animEffect transition="in" filter="randombar(horizontal)">
                                      <p:cBhvr>
                                        <p:cTn id="79" dur="1000"/>
                                        <p:tgtEl>
                                          <p:spTgt spid="122019"/>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22063"/>
                                        </p:tgtEl>
                                        <p:attrNameLst>
                                          <p:attrName>style.visibility</p:attrName>
                                        </p:attrNameLst>
                                      </p:cBhvr>
                                      <p:to>
                                        <p:strVal val="visible"/>
                                      </p:to>
                                    </p:set>
                                    <p:animEffect transition="in" filter="randombar(horizontal)">
                                      <p:cBhvr>
                                        <p:cTn id="82" dur="1000"/>
                                        <p:tgtEl>
                                          <p:spTgt spid="122063"/>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122017"/>
                                        </p:tgtEl>
                                        <p:attrNameLst>
                                          <p:attrName>style.visibility</p:attrName>
                                        </p:attrNameLst>
                                      </p:cBhvr>
                                      <p:to>
                                        <p:strVal val="visible"/>
                                      </p:to>
                                    </p:set>
                                    <p:animEffect transition="in" filter="randombar(horizontal)">
                                      <p:cBhvr>
                                        <p:cTn id="85" dur="1000"/>
                                        <p:tgtEl>
                                          <p:spTgt spid="1220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22016"/>
                                        </p:tgtEl>
                                        <p:attrNameLst>
                                          <p:attrName>style.visibility</p:attrName>
                                        </p:attrNameLst>
                                      </p:cBhvr>
                                      <p:to>
                                        <p:strVal val="visible"/>
                                      </p:to>
                                    </p:set>
                                    <p:animEffect transition="in" filter="randombar(horizontal)">
                                      <p:cBhvr>
                                        <p:cTn id="88" dur="1000"/>
                                        <p:tgtEl>
                                          <p:spTgt spid="122016"/>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122015"/>
                                        </p:tgtEl>
                                        <p:attrNameLst>
                                          <p:attrName>style.visibility</p:attrName>
                                        </p:attrNameLst>
                                      </p:cBhvr>
                                      <p:to>
                                        <p:strVal val="visible"/>
                                      </p:to>
                                    </p:set>
                                    <p:animEffect transition="in" filter="randombar(horizontal)">
                                      <p:cBhvr>
                                        <p:cTn id="91" dur="1000"/>
                                        <p:tgtEl>
                                          <p:spTgt spid="122015"/>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122014"/>
                                        </p:tgtEl>
                                        <p:attrNameLst>
                                          <p:attrName>style.visibility</p:attrName>
                                        </p:attrNameLst>
                                      </p:cBhvr>
                                      <p:to>
                                        <p:strVal val="visible"/>
                                      </p:to>
                                    </p:set>
                                    <p:animEffect transition="in" filter="randombar(horizontal)">
                                      <p:cBhvr>
                                        <p:cTn id="94" dur="1000"/>
                                        <p:tgtEl>
                                          <p:spTgt spid="122014"/>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122013"/>
                                        </p:tgtEl>
                                        <p:attrNameLst>
                                          <p:attrName>style.visibility</p:attrName>
                                        </p:attrNameLst>
                                      </p:cBhvr>
                                      <p:to>
                                        <p:strVal val="visible"/>
                                      </p:to>
                                    </p:set>
                                    <p:animEffect transition="in" filter="randombar(horizontal)">
                                      <p:cBhvr>
                                        <p:cTn id="97" dur="1000"/>
                                        <p:tgtEl>
                                          <p:spTgt spid="122013"/>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122064"/>
                                        </p:tgtEl>
                                        <p:attrNameLst>
                                          <p:attrName>style.visibility</p:attrName>
                                        </p:attrNameLst>
                                      </p:cBhvr>
                                      <p:to>
                                        <p:strVal val="visible"/>
                                      </p:to>
                                    </p:set>
                                    <p:animEffect transition="in" filter="randombar(horizontal)">
                                      <p:cBhvr>
                                        <p:cTn id="100" dur="1000"/>
                                        <p:tgtEl>
                                          <p:spTgt spid="122064"/>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122059"/>
                                        </p:tgtEl>
                                        <p:attrNameLst>
                                          <p:attrName>style.visibility</p:attrName>
                                        </p:attrNameLst>
                                      </p:cBhvr>
                                      <p:to>
                                        <p:strVal val="visible"/>
                                      </p:to>
                                    </p:set>
                                    <p:animEffect transition="in" filter="randombar(horizontal)">
                                      <p:cBhvr>
                                        <p:cTn id="103" dur="1000"/>
                                        <p:tgtEl>
                                          <p:spTgt spid="122059"/>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122058"/>
                                        </p:tgtEl>
                                        <p:attrNameLst>
                                          <p:attrName>style.visibility</p:attrName>
                                        </p:attrNameLst>
                                      </p:cBhvr>
                                      <p:to>
                                        <p:strVal val="visible"/>
                                      </p:to>
                                    </p:set>
                                    <p:animEffect transition="in" filter="randombar(horizontal)">
                                      <p:cBhvr>
                                        <p:cTn id="106" dur="1000"/>
                                        <p:tgtEl>
                                          <p:spTgt spid="122058"/>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122057"/>
                                        </p:tgtEl>
                                        <p:attrNameLst>
                                          <p:attrName>style.visibility</p:attrName>
                                        </p:attrNameLst>
                                      </p:cBhvr>
                                      <p:to>
                                        <p:strVal val="visible"/>
                                      </p:to>
                                    </p:set>
                                    <p:animEffect transition="in" filter="randombar(horizontal)">
                                      <p:cBhvr>
                                        <p:cTn id="109" dur="1000"/>
                                        <p:tgtEl>
                                          <p:spTgt spid="122057"/>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122056"/>
                                        </p:tgtEl>
                                        <p:attrNameLst>
                                          <p:attrName>style.visibility</p:attrName>
                                        </p:attrNameLst>
                                      </p:cBhvr>
                                      <p:to>
                                        <p:strVal val="visible"/>
                                      </p:to>
                                    </p:set>
                                    <p:animEffect transition="in" filter="randombar(horizontal)">
                                      <p:cBhvr>
                                        <p:cTn id="112" dur="1000"/>
                                        <p:tgtEl>
                                          <p:spTgt spid="122056"/>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22055"/>
                                        </p:tgtEl>
                                        <p:attrNameLst>
                                          <p:attrName>style.visibility</p:attrName>
                                        </p:attrNameLst>
                                      </p:cBhvr>
                                      <p:to>
                                        <p:strVal val="visible"/>
                                      </p:to>
                                    </p:set>
                                    <p:animEffect transition="in" filter="randombar(horizontal)">
                                      <p:cBhvr>
                                        <p:cTn id="115" dur="1000"/>
                                        <p:tgtEl>
                                          <p:spTgt spid="122055"/>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122065"/>
                                        </p:tgtEl>
                                        <p:attrNameLst>
                                          <p:attrName>style.visibility</p:attrName>
                                        </p:attrNameLst>
                                      </p:cBhvr>
                                      <p:to>
                                        <p:strVal val="visible"/>
                                      </p:to>
                                    </p:set>
                                    <p:animEffect transition="in" filter="randombar(horizontal)">
                                      <p:cBhvr>
                                        <p:cTn id="118" dur="1000"/>
                                        <p:tgtEl>
                                          <p:spTgt spid="122065"/>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122053"/>
                                        </p:tgtEl>
                                        <p:attrNameLst>
                                          <p:attrName>style.visibility</p:attrName>
                                        </p:attrNameLst>
                                      </p:cBhvr>
                                      <p:to>
                                        <p:strVal val="visible"/>
                                      </p:to>
                                    </p:set>
                                    <p:animEffect transition="in" filter="randombar(horizontal)">
                                      <p:cBhvr>
                                        <p:cTn id="121" dur="1000"/>
                                        <p:tgtEl>
                                          <p:spTgt spid="122053"/>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122052"/>
                                        </p:tgtEl>
                                        <p:attrNameLst>
                                          <p:attrName>style.visibility</p:attrName>
                                        </p:attrNameLst>
                                      </p:cBhvr>
                                      <p:to>
                                        <p:strVal val="visible"/>
                                      </p:to>
                                    </p:set>
                                    <p:animEffect transition="in" filter="randombar(horizontal)">
                                      <p:cBhvr>
                                        <p:cTn id="124" dur="1000"/>
                                        <p:tgtEl>
                                          <p:spTgt spid="12205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122051"/>
                                        </p:tgtEl>
                                        <p:attrNameLst>
                                          <p:attrName>style.visibility</p:attrName>
                                        </p:attrNameLst>
                                      </p:cBhvr>
                                      <p:to>
                                        <p:strVal val="visible"/>
                                      </p:to>
                                    </p:set>
                                    <p:animEffect transition="in" filter="randombar(horizontal)">
                                      <p:cBhvr>
                                        <p:cTn id="127" dur="1000"/>
                                        <p:tgtEl>
                                          <p:spTgt spid="122051"/>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122050"/>
                                        </p:tgtEl>
                                        <p:attrNameLst>
                                          <p:attrName>style.visibility</p:attrName>
                                        </p:attrNameLst>
                                      </p:cBhvr>
                                      <p:to>
                                        <p:strVal val="visible"/>
                                      </p:to>
                                    </p:set>
                                    <p:animEffect transition="in" filter="randombar(horizontal)">
                                      <p:cBhvr>
                                        <p:cTn id="130" dur="1000"/>
                                        <p:tgtEl>
                                          <p:spTgt spid="122050"/>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122049"/>
                                        </p:tgtEl>
                                        <p:attrNameLst>
                                          <p:attrName>style.visibility</p:attrName>
                                        </p:attrNameLst>
                                      </p:cBhvr>
                                      <p:to>
                                        <p:strVal val="visible"/>
                                      </p:to>
                                    </p:set>
                                    <p:animEffect transition="in" filter="randombar(horizontal)">
                                      <p:cBhvr>
                                        <p:cTn id="133" dur="1000"/>
                                        <p:tgtEl>
                                          <p:spTgt spid="122049"/>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122066"/>
                                        </p:tgtEl>
                                        <p:attrNameLst>
                                          <p:attrName>style.visibility</p:attrName>
                                        </p:attrNameLst>
                                      </p:cBhvr>
                                      <p:to>
                                        <p:strVal val="visible"/>
                                      </p:to>
                                    </p:set>
                                    <p:animEffect transition="in" filter="randombar(horizontal)">
                                      <p:cBhvr>
                                        <p:cTn id="136" dur="1000"/>
                                        <p:tgtEl>
                                          <p:spTgt spid="122066"/>
                                        </p:tgtEl>
                                      </p:cBhvr>
                                    </p:animEffect>
                                  </p:childTnLst>
                                </p:cTn>
                              </p:par>
                              <p:par>
                                <p:cTn id="137" presetID="14" presetClass="entr" presetSubtype="10" fill="hold" grpId="0" nodeType="withEffect">
                                  <p:stCondLst>
                                    <p:cond delay="0"/>
                                  </p:stCondLst>
                                  <p:childTnLst>
                                    <p:set>
                                      <p:cBhvr>
                                        <p:cTn id="138" dur="1" fill="hold">
                                          <p:stCondLst>
                                            <p:cond delay="0"/>
                                          </p:stCondLst>
                                        </p:cTn>
                                        <p:tgtEl>
                                          <p:spTgt spid="122047"/>
                                        </p:tgtEl>
                                        <p:attrNameLst>
                                          <p:attrName>style.visibility</p:attrName>
                                        </p:attrNameLst>
                                      </p:cBhvr>
                                      <p:to>
                                        <p:strVal val="visible"/>
                                      </p:to>
                                    </p:set>
                                    <p:animEffect transition="in" filter="randombar(horizontal)">
                                      <p:cBhvr>
                                        <p:cTn id="139" dur="1000"/>
                                        <p:tgtEl>
                                          <p:spTgt spid="122047"/>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122046"/>
                                        </p:tgtEl>
                                        <p:attrNameLst>
                                          <p:attrName>style.visibility</p:attrName>
                                        </p:attrNameLst>
                                      </p:cBhvr>
                                      <p:to>
                                        <p:strVal val="visible"/>
                                      </p:to>
                                    </p:set>
                                    <p:animEffect transition="in" filter="randombar(horizontal)">
                                      <p:cBhvr>
                                        <p:cTn id="142" dur="1000"/>
                                        <p:tgtEl>
                                          <p:spTgt spid="122046"/>
                                        </p:tgtEl>
                                      </p:cBhvr>
                                    </p:animEffect>
                                  </p:childTnLst>
                                </p:cTn>
                              </p:par>
                              <p:par>
                                <p:cTn id="143" presetID="14" presetClass="entr" presetSubtype="10" fill="hold" grpId="0" nodeType="withEffect">
                                  <p:stCondLst>
                                    <p:cond delay="0"/>
                                  </p:stCondLst>
                                  <p:childTnLst>
                                    <p:set>
                                      <p:cBhvr>
                                        <p:cTn id="144" dur="1" fill="hold">
                                          <p:stCondLst>
                                            <p:cond delay="0"/>
                                          </p:stCondLst>
                                        </p:cTn>
                                        <p:tgtEl>
                                          <p:spTgt spid="122045"/>
                                        </p:tgtEl>
                                        <p:attrNameLst>
                                          <p:attrName>style.visibility</p:attrName>
                                        </p:attrNameLst>
                                      </p:cBhvr>
                                      <p:to>
                                        <p:strVal val="visible"/>
                                      </p:to>
                                    </p:set>
                                    <p:animEffect transition="in" filter="randombar(horizontal)">
                                      <p:cBhvr>
                                        <p:cTn id="145" dur="1000"/>
                                        <p:tgtEl>
                                          <p:spTgt spid="122045"/>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122044"/>
                                        </p:tgtEl>
                                        <p:attrNameLst>
                                          <p:attrName>style.visibility</p:attrName>
                                        </p:attrNameLst>
                                      </p:cBhvr>
                                      <p:to>
                                        <p:strVal val="visible"/>
                                      </p:to>
                                    </p:set>
                                    <p:animEffect transition="in" filter="randombar(horizontal)">
                                      <p:cBhvr>
                                        <p:cTn id="148" dur="1000"/>
                                        <p:tgtEl>
                                          <p:spTgt spid="122044"/>
                                        </p:tgtEl>
                                      </p:cBhvr>
                                    </p:animEffect>
                                  </p:childTnLst>
                                </p:cTn>
                              </p:par>
                              <p:par>
                                <p:cTn id="149" presetID="14" presetClass="entr" presetSubtype="10" fill="hold" grpId="0" nodeType="withEffect">
                                  <p:stCondLst>
                                    <p:cond delay="0"/>
                                  </p:stCondLst>
                                  <p:childTnLst>
                                    <p:set>
                                      <p:cBhvr>
                                        <p:cTn id="150" dur="1" fill="hold">
                                          <p:stCondLst>
                                            <p:cond delay="0"/>
                                          </p:stCondLst>
                                        </p:cTn>
                                        <p:tgtEl>
                                          <p:spTgt spid="122043"/>
                                        </p:tgtEl>
                                        <p:attrNameLst>
                                          <p:attrName>style.visibility</p:attrName>
                                        </p:attrNameLst>
                                      </p:cBhvr>
                                      <p:to>
                                        <p:strVal val="visible"/>
                                      </p:to>
                                    </p:set>
                                    <p:animEffect transition="in" filter="randombar(horizontal)">
                                      <p:cBhvr>
                                        <p:cTn id="151" dur="1000"/>
                                        <p:tgtEl>
                                          <p:spTgt spid="122043"/>
                                        </p:tgtEl>
                                      </p:cBhvr>
                                    </p:animEffect>
                                  </p:childTnLst>
                                </p:cTn>
                              </p:par>
                              <p:par>
                                <p:cTn id="152" presetID="14" presetClass="entr" presetSubtype="10" fill="hold" grpId="0" nodeType="withEffect">
                                  <p:stCondLst>
                                    <p:cond delay="0"/>
                                  </p:stCondLst>
                                  <p:childTnLst>
                                    <p:set>
                                      <p:cBhvr>
                                        <p:cTn id="153" dur="1" fill="hold">
                                          <p:stCondLst>
                                            <p:cond delay="0"/>
                                          </p:stCondLst>
                                        </p:cTn>
                                        <p:tgtEl>
                                          <p:spTgt spid="122067"/>
                                        </p:tgtEl>
                                        <p:attrNameLst>
                                          <p:attrName>style.visibility</p:attrName>
                                        </p:attrNameLst>
                                      </p:cBhvr>
                                      <p:to>
                                        <p:strVal val="visible"/>
                                      </p:to>
                                    </p:set>
                                    <p:animEffect transition="in" filter="randombar(horizontal)">
                                      <p:cBhvr>
                                        <p:cTn id="154" dur="1000"/>
                                        <p:tgtEl>
                                          <p:spTgt spid="122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12" grpId="0"/>
      <p:bldP spid="122013" grpId="0"/>
      <p:bldP spid="122014" grpId="0"/>
      <p:bldP spid="122015" grpId="0"/>
      <p:bldP spid="122016" grpId="0"/>
      <p:bldP spid="122017" grpId="0"/>
      <p:bldP spid="122019" grpId="0"/>
      <p:bldP spid="122020" grpId="0"/>
      <p:bldP spid="122021" grpId="0"/>
      <p:bldP spid="122022" grpId="0"/>
      <p:bldP spid="122023" grpId="0"/>
      <p:bldP spid="122025" grpId="0"/>
      <p:bldP spid="122026" grpId="0"/>
      <p:bldP spid="122027" grpId="0"/>
      <p:bldP spid="122028" grpId="0"/>
      <p:bldP spid="122029" grpId="0"/>
      <p:bldP spid="122031" grpId="0"/>
      <p:bldP spid="122032" grpId="0"/>
      <p:bldP spid="122033" grpId="0"/>
      <p:bldP spid="122034" grpId="0"/>
      <p:bldP spid="122035" grpId="0"/>
      <p:bldP spid="122036" grpId="0"/>
      <p:bldP spid="122037" grpId="0"/>
      <p:bldP spid="122038" grpId="0"/>
      <p:bldP spid="122039" grpId="0"/>
      <p:bldP spid="122040" grpId="0"/>
      <p:bldP spid="122041" grpId="0"/>
      <p:bldP spid="122043" grpId="0"/>
      <p:bldP spid="122044" grpId="0"/>
      <p:bldP spid="122045" grpId="0"/>
      <p:bldP spid="122046" grpId="0"/>
      <p:bldP spid="122047" grpId="0"/>
      <p:bldP spid="122049" grpId="0"/>
      <p:bldP spid="122050" grpId="0"/>
      <p:bldP spid="122051" grpId="0"/>
      <p:bldP spid="122052" grpId="0"/>
      <p:bldP spid="122053" grpId="0"/>
      <p:bldP spid="122055" grpId="0"/>
      <p:bldP spid="122056" grpId="0"/>
      <p:bldP spid="122057" grpId="0"/>
      <p:bldP spid="122058" grpId="0"/>
      <p:bldP spid="122059" grpId="0"/>
      <p:bldP spid="122060" grpId="0"/>
      <p:bldP spid="122062" grpId="0"/>
      <p:bldP spid="122063" grpId="0"/>
      <p:bldP spid="122064" grpId="0"/>
      <p:bldP spid="122065" grpId="0"/>
      <p:bldP spid="122066" grpId="0"/>
      <p:bldP spid="1220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12" name="Content Placeholder 11"/>
          <p:cNvSpPr>
            <a:spLocks noGrp="1"/>
          </p:cNvSpPr>
          <p:nvPr>
            <p:ph idx="1"/>
          </p:nvPr>
        </p:nvSpPr>
        <p:spPr/>
        <p:txBody>
          <a:bodyPr/>
          <a:lstStyle/>
          <a:p>
            <a:r>
              <a:rPr lang="en-US" dirty="0" smtClean="0"/>
              <a:t>Intermediate COCOMO equations</a:t>
            </a:r>
            <a:endParaRPr lang="en-US" dirty="0"/>
          </a:p>
        </p:txBody>
      </p:sp>
      <p:sp>
        <p:nvSpPr>
          <p:cNvPr id="2055" name="Slide Number Placeholder 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7616ABE8-1C7F-43FF-9F8B-12DC2E67576F}" type="slidenum">
              <a:rPr lang="en-GB" smtClean="0"/>
              <a:pPr>
                <a:defRPr/>
              </a:pPr>
              <a:t>16</a:t>
            </a:fld>
            <a:endParaRPr lang="en-GB" smtClean="0"/>
          </a:p>
        </p:txBody>
      </p:sp>
      <p:graphicFrame>
        <p:nvGraphicFramePr>
          <p:cNvPr id="424961" name="Object 3"/>
          <p:cNvGraphicFramePr>
            <a:graphicFrameLocks noChangeAspect="1"/>
          </p:cNvGraphicFramePr>
          <p:nvPr/>
        </p:nvGraphicFramePr>
        <p:xfrm>
          <a:off x="1371600" y="2819400"/>
          <a:ext cx="2819400" cy="622300"/>
        </p:xfrm>
        <a:graphic>
          <a:graphicData uri="http://schemas.openxmlformats.org/presentationml/2006/ole">
            <mc:AlternateContent xmlns:mc="http://schemas.openxmlformats.org/markup-compatibility/2006">
              <mc:Choice xmlns:v="urn:schemas-microsoft-com:vml" Requires="v">
                <p:oleObj spid="_x0000_s33799" name="Equation" r:id="rId4" imgW="723600" imgH="241200" progId="Equation.3">
                  <p:embed/>
                </p:oleObj>
              </mc:Choice>
              <mc:Fallback>
                <p:oleObj name="Equation" r:id="rId4" imgW="72360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819400"/>
                        <a:ext cx="28194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p:cNvGraphicFramePr>
            <a:graphicFrameLocks noChangeAspect="1"/>
          </p:cNvGraphicFramePr>
          <p:nvPr/>
        </p:nvGraphicFramePr>
        <p:xfrm>
          <a:off x="1371600" y="2209800"/>
          <a:ext cx="4191000" cy="685800"/>
        </p:xfrm>
        <a:graphic>
          <a:graphicData uri="http://schemas.openxmlformats.org/presentationml/2006/ole">
            <mc:AlternateContent xmlns:mc="http://schemas.openxmlformats.org/markup-compatibility/2006">
              <mc:Choice xmlns:v="urn:schemas-microsoft-com:vml" Requires="v">
                <p:oleObj spid="_x0000_s33800" name="Equation" r:id="rId6" imgW="1422360" imgH="228600" progId="Equation.3">
                  <p:embed/>
                </p:oleObj>
              </mc:Choice>
              <mc:Fallback>
                <p:oleObj name="Equation" r:id="rId6" imgW="142236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209800"/>
                        <a:ext cx="4191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3797" name="Picture 5"/>
          <p:cNvPicPr>
            <a:picLocks noChangeAspect="1" noChangeArrowheads="1"/>
          </p:cNvPicPr>
          <p:nvPr/>
        </p:nvPicPr>
        <p:blipFill>
          <a:blip r:embed="rId8"/>
          <a:srcRect l="26940" t="51042" r="25622" b="13542"/>
          <a:stretch>
            <a:fillRect/>
          </a:stretch>
        </p:blipFill>
        <p:spPr bwMode="auto">
          <a:xfrm>
            <a:off x="914400" y="3428999"/>
            <a:ext cx="6781800" cy="2846681"/>
          </a:xfrm>
          <a:prstGeom prst="rect">
            <a:avLst/>
          </a:prstGeom>
          <a:noFill/>
          <a:ln w="9525">
            <a:noFill/>
            <a:miter lim="800000"/>
            <a:headEnd/>
            <a:tailEnd/>
          </a:ln>
          <a:effectLst/>
        </p:spPr>
      </p:pic>
      <p:sp>
        <p:nvSpPr>
          <p:cNvPr id="8" name="TextBox 7"/>
          <p:cNvSpPr txBox="1"/>
          <p:nvPr/>
        </p:nvSpPr>
        <p:spPr>
          <a:xfrm>
            <a:off x="6189986" y="2971800"/>
            <a:ext cx="2954014" cy="369332"/>
          </a:xfrm>
          <a:prstGeom prst="rect">
            <a:avLst/>
          </a:prstGeom>
          <a:noFill/>
        </p:spPr>
        <p:txBody>
          <a:bodyPr wrap="none" rtlCol="0">
            <a:spAutoFit/>
          </a:bodyPr>
          <a:lstStyle/>
          <a:p>
            <a:r>
              <a:rPr lang="en-IN" dirty="0" smtClean="0"/>
              <a:t>EAF: effort adjustment factor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24961"/>
                                        </p:tgtEl>
                                        <p:attrNameLst>
                                          <p:attrName>style.visibility</p:attrName>
                                        </p:attrNameLst>
                                      </p:cBhvr>
                                      <p:to>
                                        <p:strVal val="visible"/>
                                      </p:to>
                                    </p:set>
                                    <p:animEffect transition="in" filter="box(out)">
                                      <p:cBhvr>
                                        <p:cTn id="7" dur="1000"/>
                                        <p:tgtEl>
                                          <p:spTgt spid="424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new project with estimated 400 KLOC embedded system has to be developed. Project manager has a choice of hiring from two pools of developers: Very highly capable (lot of application experience) with very little experience in the programming language being used</a:t>
            </a:r>
          </a:p>
          <a:p>
            <a:r>
              <a:rPr lang="en-US" dirty="0" smtClean="0"/>
              <a:t>Or</a:t>
            </a:r>
          </a:p>
          <a:p>
            <a:r>
              <a:rPr lang="en-US" dirty="0" smtClean="0"/>
              <a:t>Developers of low quality (very less application experience) but a lot of experience with the programming language. </a:t>
            </a:r>
          </a:p>
          <a:p>
            <a:r>
              <a:rPr lang="en-US" dirty="0" smtClean="0"/>
              <a:t>What is the impact of hiring all developers from one or the other pool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is the case of embedded mode and model is intermediate COCOMO.</a:t>
            </a:r>
          </a:p>
          <a:p>
            <a:pPr>
              <a:buNone/>
            </a:pPr>
            <a:r>
              <a:rPr lang="en-US" dirty="0" smtClean="0"/>
              <a:t>	 Hence,</a:t>
            </a:r>
          </a:p>
          <a:p>
            <a:pPr>
              <a:buNone/>
            </a:pPr>
            <a:r>
              <a:rPr lang="en-US" dirty="0" smtClean="0"/>
              <a:t>			   </a:t>
            </a:r>
          </a:p>
          <a:p>
            <a:pPr>
              <a:buNone/>
            </a:pPr>
            <a:r>
              <a:rPr lang="en-US" dirty="0" smtClean="0"/>
              <a:t>			  = 2.8(400)</a:t>
            </a:r>
            <a:r>
              <a:rPr lang="en-US" baseline="30000" dirty="0" smtClean="0"/>
              <a:t>1.20</a:t>
            </a:r>
            <a:r>
              <a:rPr lang="en-US" dirty="0" smtClean="0"/>
              <a:t> = 3712 PM</a:t>
            </a:r>
          </a:p>
          <a:p>
            <a:endParaRPr lang="en-US" b="1" dirty="0" smtClean="0"/>
          </a:p>
          <a:p>
            <a:r>
              <a:rPr lang="en-US" b="1" dirty="0" smtClean="0"/>
              <a:t>Case I: </a:t>
            </a:r>
            <a:r>
              <a:rPr lang="en-US" dirty="0" smtClean="0"/>
              <a:t>Developers are very highly capable with very little experience in the programming being used.</a:t>
            </a:r>
          </a:p>
          <a:p>
            <a:pPr>
              <a:buNone/>
            </a:pPr>
            <a:r>
              <a:rPr lang="en-US" dirty="0" smtClean="0"/>
              <a:t>	EAF = 0.82 x 1.14 = 0.9348</a:t>
            </a:r>
          </a:p>
          <a:p>
            <a:pPr>
              <a:buNone/>
            </a:pPr>
            <a:r>
              <a:rPr lang="en-US" dirty="0" smtClean="0"/>
              <a:t>	E = 3712 x .9348 = 3470 PM</a:t>
            </a:r>
          </a:p>
          <a:p>
            <a:pPr>
              <a:buNone/>
            </a:pPr>
            <a:r>
              <a:rPr lang="en-US" dirty="0" smtClean="0"/>
              <a:t>	D = 2.5 (3470)</a:t>
            </a:r>
            <a:r>
              <a:rPr lang="en-US" baseline="30000" dirty="0" smtClean="0"/>
              <a:t>0.32</a:t>
            </a:r>
            <a:r>
              <a:rPr lang="en-US" dirty="0" smtClean="0"/>
              <a:t> = 33.9 M</a:t>
            </a:r>
          </a:p>
        </p:txBody>
      </p:sp>
      <p:graphicFrame>
        <p:nvGraphicFramePr>
          <p:cNvPr id="34818" name="Object 4"/>
          <p:cNvGraphicFramePr>
            <a:graphicFrameLocks noChangeAspect="1"/>
          </p:cNvGraphicFramePr>
          <p:nvPr/>
        </p:nvGraphicFramePr>
        <p:xfrm>
          <a:off x="1981200" y="2133600"/>
          <a:ext cx="4191000" cy="685800"/>
        </p:xfrm>
        <a:graphic>
          <a:graphicData uri="http://schemas.openxmlformats.org/presentationml/2006/ole">
            <mc:AlternateContent xmlns:mc="http://schemas.openxmlformats.org/markup-compatibility/2006">
              <mc:Choice xmlns:v="urn:schemas-microsoft-com:vml" Requires="v">
                <p:oleObj spid="_x0000_s34820" name="Equation" r:id="rId3" imgW="1422360" imgH="228600" progId="Equation.3">
                  <p:embed/>
                </p:oleObj>
              </mc:Choice>
              <mc:Fallback>
                <p:oleObj name="Equation" r:id="rId3" imgW="14223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133600"/>
                        <a:ext cx="4191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Case II: </a:t>
            </a:r>
            <a:r>
              <a:rPr lang="en-US" dirty="0" smtClean="0"/>
              <a:t>Developers are of low quality but lot of experience with the programming language being used.</a:t>
            </a:r>
          </a:p>
          <a:p>
            <a:pPr>
              <a:buNone/>
            </a:pPr>
            <a:r>
              <a:rPr lang="en-US" dirty="0" smtClean="0"/>
              <a:t>	EAF = 1.29 x 0.95 = 1.22</a:t>
            </a:r>
          </a:p>
          <a:p>
            <a:pPr>
              <a:buNone/>
            </a:pPr>
            <a:r>
              <a:rPr lang="en-US" dirty="0" smtClean="0"/>
              <a:t>	E = 3712 x 1.22 = 4528 PM</a:t>
            </a:r>
          </a:p>
          <a:p>
            <a:pPr>
              <a:buNone/>
            </a:pPr>
            <a:r>
              <a:rPr lang="en-US" dirty="0" smtClean="0"/>
              <a:t>	D = 2.5 (4528)</a:t>
            </a:r>
            <a:r>
              <a:rPr lang="en-US" baseline="30000" dirty="0" smtClean="0"/>
              <a:t>0.32</a:t>
            </a:r>
            <a:r>
              <a:rPr lang="en-US" dirty="0" smtClean="0"/>
              <a:t> = 36.9 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COstructive</a:t>
            </a:r>
            <a:r>
              <a:rPr lang="en-US" dirty="0" smtClean="0"/>
              <a:t> </a:t>
            </a:r>
            <a:r>
              <a:rPr lang="en-US" dirty="0" err="1" smtClean="0"/>
              <a:t>COst</a:t>
            </a:r>
            <a:r>
              <a:rPr lang="en-US" dirty="0" smtClean="0"/>
              <a:t> </a:t>
            </a:r>
            <a:r>
              <a:rPr lang="en-US" dirty="0" err="1" smtClean="0"/>
              <a:t>MOdel</a:t>
            </a:r>
            <a:r>
              <a:rPr lang="en-US" dirty="0" smtClean="0"/>
              <a:t> (COCOMO) is the most widely used software estimation model in the world.</a:t>
            </a:r>
          </a:p>
          <a:p>
            <a:r>
              <a:rPr lang="en-US" dirty="0" smtClean="0"/>
              <a:t>The COCOMO model predicts the </a:t>
            </a:r>
            <a:r>
              <a:rPr lang="en-US" b="1" dirty="0" smtClean="0"/>
              <a:t>effort and duration </a:t>
            </a:r>
            <a:r>
              <a:rPr lang="en-US" dirty="0" smtClean="0"/>
              <a:t>of a project based on inputs relating to the size of the resulting systems and a number of "</a:t>
            </a:r>
            <a:r>
              <a:rPr lang="en-US" b="1" dirty="0" smtClean="0"/>
              <a:t>cost drives"</a:t>
            </a:r>
            <a:r>
              <a:rPr lang="en-US" dirty="0" smtClean="0"/>
              <a:t> that affect productivity.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per Boehm, 1981 software development project can be classified into </a:t>
            </a:r>
            <a:r>
              <a:rPr lang="en-US" dirty="0" smtClean="0">
                <a:solidFill>
                  <a:srgbClr val="7030A0"/>
                </a:solidFill>
              </a:rPr>
              <a:t>three categories </a:t>
            </a:r>
            <a:r>
              <a:rPr lang="en-US" dirty="0" smtClean="0"/>
              <a:t>based on </a:t>
            </a:r>
            <a:r>
              <a:rPr lang="en-US" dirty="0" smtClean="0">
                <a:solidFill>
                  <a:srgbClr val="7030A0"/>
                </a:solidFill>
              </a:rPr>
              <a:t>development complexity</a:t>
            </a:r>
            <a:r>
              <a:rPr lang="en-US" dirty="0" smtClean="0"/>
              <a:t>:</a:t>
            </a:r>
          </a:p>
          <a:p>
            <a:pPr lvl="1"/>
            <a:r>
              <a:rPr lang="en-US" dirty="0" smtClean="0"/>
              <a:t> Organic (Applications -&gt; data processing programs)</a:t>
            </a:r>
          </a:p>
          <a:p>
            <a:pPr lvl="2"/>
            <a:r>
              <a:rPr lang="en-US" dirty="0" smtClean="0"/>
              <a:t>A well-understood application program</a:t>
            </a:r>
          </a:p>
          <a:p>
            <a:pPr lvl="1"/>
            <a:r>
              <a:rPr lang="en-US" dirty="0" smtClean="0"/>
              <a:t>Semidetached (Utilities -&gt; compiler, linkers etc) and </a:t>
            </a:r>
          </a:p>
          <a:p>
            <a:pPr lvl="2"/>
            <a:r>
              <a:rPr lang="en-US" dirty="0" smtClean="0"/>
              <a:t>Experienced and inexperienced staff</a:t>
            </a:r>
          </a:p>
          <a:p>
            <a:pPr lvl="1"/>
            <a:r>
              <a:rPr lang="en-US" dirty="0" smtClean="0"/>
              <a:t>Embedded (System programs -&gt; OS, real-time system programs)</a:t>
            </a:r>
          </a:p>
          <a:p>
            <a:pPr lvl="2"/>
            <a:r>
              <a:rPr lang="en-US" dirty="0" smtClean="0"/>
              <a:t>Software, to be developed is strongly coupled with complex hardware</a:t>
            </a:r>
          </a:p>
          <a:p>
            <a:r>
              <a:rPr lang="en-US" dirty="0" smtClean="0"/>
              <a:t>To classify a project one need to know</a:t>
            </a:r>
          </a:p>
          <a:p>
            <a:pPr lvl="1"/>
            <a:r>
              <a:rPr lang="en-US" dirty="0" smtClean="0"/>
              <a:t>Characteristic of product, development team and development environment</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9698" name="Picture 2"/>
          <p:cNvPicPr>
            <a:picLocks noChangeAspect="1" noChangeArrowheads="1"/>
          </p:cNvPicPr>
          <p:nvPr/>
        </p:nvPicPr>
        <p:blipFill>
          <a:blip r:embed="rId2"/>
          <a:srcRect l="22840" t="28125" r="21523" b="15625"/>
          <a:stretch>
            <a:fillRect/>
          </a:stretch>
        </p:blipFill>
        <p:spPr bwMode="auto">
          <a:xfrm>
            <a:off x="381000" y="1524000"/>
            <a:ext cx="8305800" cy="472119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Model</a:t>
            </a:r>
            <a:endParaRPr lang="en-US" dirty="0"/>
          </a:p>
        </p:txBody>
      </p:sp>
      <p:sp>
        <p:nvSpPr>
          <p:cNvPr id="3" name="Content Placeholder 2"/>
          <p:cNvSpPr>
            <a:spLocks noGrp="1"/>
          </p:cNvSpPr>
          <p:nvPr>
            <p:ph idx="1"/>
          </p:nvPr>
        </p:nvSpPr>
        <p:spPr/>
        <p:txBody>
          <a:bodyPr>
            <a:normAutofit/>
          </a:bodyPr>
          <a:lstStyle/>
          <a:p>
            <a:r>
              <a:rPr lang="en-US" dirty="0" smtClean="0"/>
              <a:t>Basic COCOMO model takes the form</a:t>
            </a:r>
          </a:p>
          <a:p>
            <a:endParaRPr lang="en-US" dirty="0" smtClean="0"/>
          </a:p>
          <a:p>
            <a:endParaRPr lang="en-US" dirty="0" smtClean="0"/>
          </a:p>
          <a:p>
            <a:endParaRPr lang="en-US" dirty="0" smtClean="0"/>
          </a:p>
          <a:p>
            <a:r>
              <a:rPr lang="en-US" dirty="0" smtClean="0"/>
              <a:t>where E is effort applied in Person-Months, and D is the development time in months. The coefficients </a:t>
            </a:r>
            <a:r>
              <a:rPr lang="en-US" dirty="0" err="1" smtClean="0"/>
              <a:t>a</a:t>
            </a:r>
            <a:r>
              <a:rPr lang="en-US" baseline="-25000" dirty="0" err="1" smtClean="0"/>
              <a:t>b</a:t>
            </a:r>
            <a:r>
              <a:rPr lang="en-US" dirty="0" smtClean="0"/>
              <a:t>, b</a:t>
            </a:r>
            <a:r>
              <a:rPr lang="en-US" baseline="-25000" dirty="0" smtClean="0"/>
              <a:t>b</a:t>
            </a:r>
            <a:r>
              <a:rPr lang="en-US" dirty="0" smtClean="0"/>
              <a:t>, </a:t>
            </a:r>
            <a:r>
              <a:rPr lang="en-US" dirty="0" err="1" smtClean="0"/>
              <a:t>c</a:t>
            </a:r>
            <a:r>
              <a:rPr lang="en-US" baseline="-25000" dirty="0" err="1" smtClean="0"/>
              <a:t>b</a:t>
            </a:r>
            <a:r>
              <a:rPr lang="en-US" dirty="0" smtClean="0"/>
              <a:t> and d</a:t>
            </a:r>
            <a:r>
              <a:rPr lang="en-US" baseline="-25000" dirty="0" smtClean="0"/>
              <a:t>b </a:t>
            </a:r>
            <a:r>
              <a:rPr lang="en-US" dirty="0" smtClean="0"/>
              <a:t>are given in table on next slide.</a:t>
            </a:r>
          </a:p>
        </p:txBody>
      </p:sp>
      <p:pic>
        <p:nvPicPr>
          <p:cNvPr id="30722" name="Picture 2"/>
          <p:cNvPicPr>
            <a:picLocks noChangeAspect="1" noChangeArrowheads="1"/>
          </p:cNvPicPr>
          <p:nvPr/>
        </p:nvPicPr>
        <p:blipFill>
          <a:blip r:embed="rId2"/>
          <a:srcRect l="39824" t="40625" r="42606" b="42708"/>
          <a:stretch>
            <a:fillRect/>
          </a:stretch>
        </p:blipFill>
        <p:spPr bwMode="auto">
          <a:xfrm>
            <a:off x="2209800" y="2286000"/>
            <a:ext cx="3352800" cy="178816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1746" name="Picture 2"/>
          <p:cNvPicPr>
            <a:picLocks noChangeAspect="1" noChangeArrowheads="1"/>
          </p:cNvPicPr>
          <p:nvPr/>
        </p:nvPicPr>
        <p:blipFill>
          <a:blip r:embed="rId2"/>
          <a:srcRect l="26940" t="36458" r="26208" b="21875"/>
          <a:stretch>
            <a:fillRect/>
          </a:stretch>
        </p:blipFill>
        <p:spPr bwMode="auto">
          <a:xfrm>
            <a:off x="381000" y="1524000"/>
            <a:ext cx="8382000" cy="4191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effort and development time are known, the average staff size to complete the project may be calculated as:</a:t>
            </a:r>
          </a:p>
          <a:p>
            <a:endParaRPr lang="en-US" dirty="0" smtClean="0"/>
          </a:p>
          <a:p>
            <a:endParaRPr lang="en-US" dirty="0" smtClean="0"/>
          </a:p>
          <a:p>
            <a:r>
              <a:rPr lang="en-US" dirty="0" smtClean="0"/>
              <a:t>When project size is known, the productivity level may be calculated as:</a:t>
            </a:r>
            <a:endParaRPr lang="en-US" dirty="0"/>
          </a:p>
        </p:txBody>
      </p:sp>
      <p:pic>
        <p:nvPicPr>
          <p:cNvPr id="32770" name="Picture 2"/>
          <p:cNvPicPr>
            <a:picLocks noChangeAspect="1" noChangeArrowheads="1"/>
          </p:cNvPicPr>
          <p:nvPr/>
        </p:nvPicPr>
        <p:blipFill>
          <a:blip r:embed="rId2"/>
          <a:srcRect l="29283" t="43750" r="38506" b="44792"/>
          <a:stretch>
            <a:fillRect/>
          </a:stretch>
        </p:blipFill>
        <p:spPr bwMode="auto">
          <a:xfrm>
            <a:off x="1447800" y="3124200"/>
            <a:ext cx="5715000" cy="114300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l="29502" t="66667" r="38287" b="20833"/>
          <a:stretch>
            <a:fillRect/>
          </a:stretch>
        </p:blipFill>
        <p:spPr bwMode="auto">
          <a:xfrm>
            <a:off x="2209800" y="5486400"/>
            <a:ext cx="4191000" cy="914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Suppose that a project was estimated to be 400 KLOC. Calculate the effort and development time for each of the three modes i.e., organic, semidetached and embedded.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basic COCOMO equation take the form:</a:t>
            </a:r>
          </a:p>
          <a:p>
            <a:pPr>
              <a:buNone/>
            </a:pPr>
            <a:r>
              <a:rPr lang="en-US" i="1" dirty="0" smtClean="0"/>
              <a:t>		E = </a:t>
            </a:r>
            <a:r>
              <a:rPr lang="en-US" i="1" dirty="0" err="1" smtClean="0"/>
              <a:t>a</a:t>
            </a:r>
            <a:r>
              <a:rPr lang="en-US" i="1" baseline="-25000" dirty="0" err="1" smtClean="0"/>
              <a:t>b</a:t>
            </a:r>
            <a:r>
              <a:rPr lang="en-US" i="1" dirty="0" smtClean="0"/>
              <a:t> (KLOC)</a:t>
            </a:r>
            <a:r>
              <a:rPr lang="en-US" i="1" baseline="30000" dirty="0" smtClean="0"/>
              <a:t>b</a:t>
            </a:r>
            <a:r>
              <a:rPr lang="en-US" sz="2890" i="1" baseline="4000" dirty="0" smtClean="0"/>
              <a:t>b</a:t>
            </a:r>
          </a:p>
          <a:p>
            <a:pPr>
              <a:buNone/>
            </a:pPr>
            <a:r>
              <a:rPr lang="en-US" i="1" dirty="0" smtClean="0"/>
              <a:t>		D = </a:t>
            </a:r>
            <a:r>
              <a:rPr lang="en-US" i="1" dirty="0" err="1" smtClean="0"/>
              <a:t>c</a:t>
            </a:r>
            <a:r>
              <a:rPr lang="en-US" i="1" baseline="-25000" dirty="0" err="1" smtClean="0"/>
              <a:t>b</a:t>
            </a:r>
            <a:r>
              <a:rPr lang="en-US" i="1" dirty="0" smtClean="0"/>
              <a:t> (E)</a:t>
            </a:r>
            <a:r>
              <a:rPr lang="en-US" i="1" baseline="30000" dirty="0" smtClean="0"/>
              <a:t>d</a:t>
            </a:r>
            <a:r>
              <a:rPr lang="en-US" i="1" baseline="-2000" dirty="0" smtClean="0"/>
              <a:t>b</a:t>
            </a:r>
            <a:endParaRPr lang="en-US" i="1" dirty="0" smtClean="0"/>
          </a:p>
          <a:p>
            <a:pPr>
              <a:buNone/>
            </a:pPr>
            <a:r>
              <a:rPr lang="en-US" dirty="0" smtClean="0"/>
              <a:t>	Estimated size of the project = 400 KLOC</a:t>
            </a:r>
          </a:p>
          <a:p>
            <a:pPr>
              <a:buNone/>
            </a:pPr>
            <a:r>
              <a:rPr lang="en-US" b="1" dirty="0" smtClean="0"/>
              <a:t>(</a:t>
            </a:r>
            <a:r>
              <a:rPr lang="en-US" b="1" dirty="0" err="1" smtClean="0"/>
              <a:t>i</a:t>
            </a:r>
            <a:r>
              <a:rPr lang="en-US" b="1" dirty="0" smtClean="0"/>
              <a:t>) Organic mode</a:t>
            </a:r>
          </a:p>
          <a:p>
            <a:pPr>
              <a:buNone/>
            </a:pPr>
            <a:r>
              <a:rPr lang="en-US" dirty="0" smtClean="0"/>
              <a:t>	E = 2.4(400)</a:t>
            </a:r>
            <a:r>
              <a:rPr lang="en-US" baseline="30000" dirty="0" smtClean="0"/>
              <a:t>1.05</a:t>
            </a:r>
            <a:r>
              <a:rPr lang="en-US" dirty="0" smtClean="0"/>
              <a:t> = 1295.31 PM</a:t>
            </a:r>
          </a:p>
          <a:p>
            <a:pPr>
              <a:buNone/>
            </a:pPr>
            <a:r>
              <a:rPr lang="en-US" dirty="0" smtClean="0"/>
              <a:t>	D = 2.5(1295.31)</a:t>
            </a:r>
            <a:r>
              <a:rPr lang="en-US" baseline="30000" dirty="0" smtClean="0"/>
              <a:t>0.38</a:t>
            </a:r>
            <a:r>
              <a:rPr lang="en-US" dirty="0" smtClean="0"/>
              <a:t> = 38.07 PM</a:t>
            </a:r>
          </a:p>
          <a:p>
            <a:pPr>
              <a:buNone/>
            </a:pPr>
            <a:r>
              <a:rPr lang="en-US" b="1" dirty="0" smtClean="0"/>
              <a:t>(ii) Semidetached mode</a:t>
            </a:r>
          </a:p>
          <a:p>
            <a:pPr>
              <a:buNone/>
            </a:pPr>
            <a:r>
              <a:rPr lang="en-US" dirty="0" smtClean="0"/>
              <a:t>	E = 3.0(400)</a:t>
            </a:r>
            <a:r>
              <a:rPr lang="en-US" baseline="30000" dirty="0" smtClean="0"/>
              <a:t>1.12 </a:t>
            </a:r>
            <a:r>
              <a:rPr lang="en-US" dirty="0" smtClean="0"/>
              <a:t>= 2462.79 PM</a:t>
            </a:r>
          </a:p>
          <a:p>
            <a:pPr>
              <a:buNone/>
            </a:pPr>
            <a:r>
              <a:rPr lang="en-US" dirty="0" smtClean="0"/>
              <a:t>	D = 2.5(2462.79)</a:t>
            </a:r>
            <a:r>
              <a:rPr lang="en-US" baseline="30000" dirty="0" smtClean="0"/>
              <a:t>0.35</a:t>
            </a:r>
            <a:r>
              <a:rPr lang="en-US" dirty="0" smtClean="0"/>
              <a:t> = 38.45 PM</a:t>
            </a:r>
          </a:p>
          <a:p>
            <a:pPr>
              <a:buNone/>
            </a:pPr>
            <a:r>
              <a:rPr lang="en-US" b="1" dirty="0" smtClean="0"/>
              <a:t>(iii) Embedded mode</a:t>
            </a:r>
          </a:p>
          <a:p>
            <a:pPr>
              <a:buNone/>
            </a:pPr>
            <a:r>
              <a:rPr lang="en-US" dirty="0" smtClean="0"/>
              <a:t>	E = 3.6(400)</a:t>
            </a:r>
            <a:r>
              <a:rPr lang="en-US" baseline="30000" dirty="0" smtClean="0"/>
              <a:t>1.20</a:t>
            </a:r>
            <a:r>
              <a:rPr lang="en-US" dirty="0" smtClean="0"/>
              <a:t> = 4772.81 PM</a:t>
            </a:r>
          </a:p>
          <a:p>
            <a:pPr>
              <a:buNone/>
            </a:pPr>
            <a:r>
              <a:rPr lang="en-US" dirty="0" smtClean="0"/>
              <a:t>	D = 2.5(4772.8)</a:t>
            </a:r>
            <a:r>
              <a:rPr lang="en-US" baseline="30000" dirty="0" smtClean="0"/>
              <a:t>0.32 </a:t>
            </a:r>
            <a:r>
              <a:rPr lang="en-US" dirty="0" smtClean="0"/>
              <a:t>= 38 PM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658</Words>
  <Application>Microsoft Office PowerPoint</Application>
  <PresentationFormat>On-screen Show (4:3)</PresentationFormat>
  <Paragraphs>213</Paragraphs>
  <Slides>19</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Corbel</vt:lpstr>
      <vt:lpstr>Monotype Corsiva</vt:lpstr>
      <vt:lpstr>Times New Roman</vt:lpstr>
      <vt:lpstr>Office Theme</vt:lpstr>
      <vt:lpstr>Equation</vt:lpstr>
      <vt:lpstr>COCOMO</vt:lpstr>
      <vt:lpstr>COCOMO</vt:lpstr>
      <vt:lpstr>COCOMO</vt:lpstr>
      <vt:lpstr>PowerPoint Presentation</vt:lpstr>
      <vt:lpstr>Basic Model</vt:lpstr>
      <vt:lpstr>PowerPoint Presentation</vt:lpstr>
      <vt:lpstr>PowerPoint Presentation</vt:lpstr>
      <vt:lpstr>Example</vt:lpstr>
      <vt:lpstr>Solution</vt:lpstr>
      <vt:lpstr>Exercise</vt:lpstr>
      <vt:lpstr>Solution</vt:lpstr>
      <vt:lpstr>PowerPoint Presentation</vt:lpstr>
      <vt:lpstr>Intermediate Model</vt:lpstr>
      <vt:lpstr>PowerPoint Presentation</vt:lpstr>
      <vt:lpstr>PowerPoint Presentation</vt:lpstr>
      <vt:lpstr>PowerPoint Presentation</vt:lpstr>
      <vt:lpstr>Example</vt:lpstr>
      <vt:lpstr>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Ankur Kulhari</dc:creator>
  <cp:lastModifiedBy>BALARAM PRATAP</cp:lastModifiedBy>
  <cp:revision>24</cp:revision>
  <dcterms:created xsi:type="dcterms:W3CDTF">2006-08-16T00:00:00Z</dcterms:created>
  <dcterms:modified xsi:type="dcterms:W3CDTF">2019-04-28T18:19:05Z</dcterms:modified>
</cp:coreProperties>
</file>