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92" r:id="rId3"/>
    <p:sldId id="291" r:id="rId4"/>
    <p:sldId id="258" r:id="rId5"/>
    <p:sldId id="259" r:id="rId6"/>
    <p:sldId id="260" r:id="rId7"/>
    <p:sldId id="257" r:id="rId8"/>
    <p:sldId id="261" r:id="rId9"/>
    <p:sldId id="262" r:id="rId10"/>
    <p:sldId id="281" r:id="rId11"/>
    <p:sldId id="282" r:id="rId12"/>
    <p:sldId id="295" r:id="rId13"/>
    <p:sldId id="296" r:id="rId14"/>
    <p:sldId id="297" r:id="rId15"/>
    <p:sldId id="264" r:id="rId16"/>
    <p:sldId id="265" r:id="rId17"/>
    <p:sldId id="267" r:id="rId18"/>
    <p:sldId id="268" r:id="rId19"/>
    <p:sldId id="266" r:id="rId20"/>
    <p:sldId id="270" r:id="rId21"/>
    <p:sldId id="274" r:id="rId22"/>
    <p:sldId id="276" r:id="rId23"/>
    <p:sldId id="293" r:id="rId24"/>
    <p:sldId id="294" r:id="rId25"/>
    <p:sldId id="285" r:id="rId26"/>
    <p:sldId id="288" r:id="rId27"/>
    <p:sldId id="290" r:id="rId28"/>
    <p:sldId id="279" r:id="rId29"/>
    <p:sldId id="284" r:id="rId30"/>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D330"/>
    <a:srgbClr val="00CC00"/>
    <a:srgbClr val="0C7CD2"/>
    <a:srgbClr val="1F7EE7"/>
    <a:srgbClr val="AE1517"/>
    <a:srgbClr val="CC0000"/>
    <a:srgbClr val="486DA2"/>
    <a:srgbClr val="4F77B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58837" autoAdjust="0"/>
  </p:normalViewPr>
  <p:slideViewPr>
    <p:cSldViewPr>
      <p:cViewPr varScale="1">
        <p:scale>
          <a:sx n="64" d="100"/>
          <a:sy n="64" d="100"/>
        </p:scale>
        <p:origin x="-234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3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93CF00-3018-440F-8C99-39B9A2E3D4AF}" type="datetimeFigureOut">
              <a:rPr lang="en-US" smtClean="0"/>
              <a:pPr/>
              <a:t>3/19/2012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F8F5D6-CB0D-4EDE-B95E-664AB82371FD}" type="slidenum">
              <a:rPr lang="en-US" smtClean="0"/>
              <a:pPr/>
              <a:t>‹#›</a:t>
            </a:fld>
            <a:endParaRPr lang="en-US"/>
          </a:p>
        </p:txBody>
      </p:sp>
    </p:spTree>
    <p:extLst>
      <p:ext uri="{BB962C8B-B14F-4D97-AF65-F5344CB8AC3E}">
        <p14:creationId xmlns:p14="http://schemas.microsoft.com/office/powerpoint/2010/main" xmlns="" val="486385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mailto:git@github.com"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github.com/"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mailto:git@github.com:username/Spoon-Knife.git"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iki.centos.org/AdditionalResources/Repositories/RPMForg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help.github.com/win-set-up-git/"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fr-FR" sz="1400" b="1" dirty="0" err="1" smtClean="0">
                <a:solidFill>
                  <a:srgbClr val="486DA2"/>
                </a:solidFill>
                <a:latin typeface="Verdana" pitchFamily="34" charset="0"/>
              </a:rPr>
              <a:t>What</a:t>
            </a:r>
            <a:r>
              <a:rPr lang="fr-FR" sz="1400" b="1" dirty="0" smtClean="0">
                <a:solidFill>
                  <a:srgbClr val="486DA2"/>
                </a:solidFill>
                <a:latin typeface="Verdana" pitchFamily="34" charset="0"/>
              </a:rPr>
              <a:t> </a:t>
            </a:r>
            <a:r>
              <a:rPr lang="fr-FR" sz="1400" b="1" dirty="0" err="1" smtClean="0">
                <a:solidFill>
                  <a:srgbClr val="486DA2"/>
                </a:solidFill>
                <a:latin typeface="Verdana" pitchFamily="34" charset="0"/>
              </a:rPr>
              <a:t>is</a:t>
            </a:r>
            <a:r>
              <a:rPr lang="fr-FR" sz="1400" b="1" dirty="0" smtClean="0">
                <a:solidFill>
                  <a:srgbClr val="486DA2"/>
                </a:solidFill>
                <a:latin typeface="Verdana" pitchFamily="34" charset="0"/>
              </a:rPr>
              <a:t> Version Control?</a:t>
            </a:r>
          </a:p>
          <a:p>
            <a:pPr algn="just"/>
            <a:r>
              <a:rPr lang="en-US" dirty="0" smtClean="0"/>
              <a:t>It is a system that records changes to a file or set of files over time so that you can recall specific versions later.</a:t>
            </a:r>
          </a:p>
          <a:p>
            <a:pPr algn="just"/>
            <a:endParaRPr lang="en-US" sz="1400" b="1" dirty="0" smtClean="0">
              <a:solidFill>
                <a:srgbClr val="486DA2"/>
              </a:solidFill>
              <a:latin typeface="Verdana" pitchFamily="34" charset="0"/>
            </a:endParaRPr>
          </a:p>
          <a:p>
            <a:pPr algn="just"/>
            <a:r>
              <a:rPr lang="en-US" sz="1400" b="1" dirty="0" smtClean="0">
                <a:solidFill>
                  <a:srgbClr val="486DA2"/>
                </a:solidFill>
                <a:latin typeface="Verdana" pitchFamily="34" charset="0"/>
              </a:rPr>
              <a:t>Some of the features include:</a:t>
            </a:r>
          </a:p>
          <a:p>
            <a:pPr algn="just">
              <a:buFont typeface="Arial" pitchFamily="34" charset="0"/>
              <a:buChar char="•"/>
            </a:pPr>
            <a:r>
              <a:rPr lang="en-US" dirty="0" smtClean="0"/>
              <a:t> Revert files back to a previous state</a:t>
            </a:r>
          </a:p>
          <a:p>
            <a:pPr algn="just">
              <a:buFont typeface="Arial" pitchFamily="34" charset="0"/>
              <a:buChar char="•"/>
            </a:pPr>
            <a:r>
              <a:rPr lang="en-US" dirty="0" smtClean="0"/>
              <a:t> Revert the entire project back to a previous state</a:t>
            </a:r>
          </a:p>
          <a:p>
            <a:pPr algn="just">
              <a:buFont typeface="Arial" pitchFamily="34" charset="0"/>
              <a:buChar char="•"/>
            </a:pPr>
            <a:r>
              <a:rPr lang="en-US" dirty="0" smtClean="0"/>
              <a:t> Compare changes over time</a:t>
            </a:r>
          </a:p>
          <a:p>
            <a:pPr algn="just">
              <a:buFont typeface="Arial" pitchFamily="34" charset="0"/>
              <a:buChar char="•"/>
            </a:pPr>
            <a:r>
              <a:rPr lang="en-US" dirty="0" smtClean="0"/>
              <a:t> See who last modified something that might be causing a problem</a:t>
            </a:r>
          </a:p>
          <a:p>
            <a:pPr algn="just">
              <a:buFont typeface="Arial" pitchFamily="34" charset="0"/>
              <a:buChar char="•"/>
            </a:pPr>
            <a:r>
              <a:rPr lang="en-US" dirty="0" smtClean="0"/>
              <a:t> See who introduced an issue and when, and more.</a:t>
            </a:r>
          </a:p>
        </p:txBody>
      </p:sp>
      <p:sp>
        <p:nvSpPr>
          <p:cNvPr id="4" name="Slide Number Placeholder 3"/>
          <p:cNvSpPr>
            <a:spLocks noGrp="1"/>
          </p:cNvSpPr>
          <p:nvPr>
            <p:ph type="sldNum" sz="quarter" idx="10"/>
          </p:nvPr>
        </p:nvSpPr>
        <p:spPr/>
        <p:txBody>
          <a:bodyPr/>
          <a:lstStyle/>
          <a:p>
            <a:fld id="{06F8F5D6-CB0D-4EDE-B95E-664AB82371FD}"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context menu entries options give a user two new options on files when right-clicked in Windows Explorer.</a:t>
            </a:r>
            <a:endParaRPr lang="en-US"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the “</a:t>
            </a:r>
            <a:r>
              <a:rPr lang="en-US" dirty="0" err="1" smtClean="0"/>
              <a:t>Git</a:t>
            </a:r>
            <a:r>
              <a:rPr lang="en-US" dirty="0" smtClean="0"/>
              <a:t> Bash only” option if you only want </a:t>
            </a:r>
            <a:r>
              <a:rPr lang="en-US" dirty="0" err="1" smtClean="0"/>
              <a:t>msysgit</a:t>
            </a:r>
            <a:r>
              <a:rPr lang="en-US" dirty="0" smtClean="0"/>
              <a:t> component.  The other two options are tightly coupled to the operating system’s current setup.</a:t>
            </a:r>
            <a:endParaRPr lang="en-US" sz="1400"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Typical Windows developers won’t interact with other operating systems so choosing the 3rd option, in regards to non-handling of line-endings is usually best.</a:t>
            </a:r>
            <a:endParaRPr lang="en-US" sz="1400"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you’ve installed it successfully you will have both a command-line version (including an SSH client that will come in handy later) and the standard GUI. Open the </a:t>
            </a:r>
            <a:r>
              <a:rPr lang="en-US" dirty="0" err="1" smtClean="0"/>
              <a:t>GitBash</a:t>
            </a:r>
            <a:r>
              <a:rPr lang="en-US" dirty="0" smtClean="0"/>
              <a:t> program and follow the steps below.</a:t>
            </a:r>
          </a:p>
          <a:p>
            <a:endParaRPr lang="en-US" dirty="0" smtClean="0"/>
          </a:p>
          <a:p>
            <a:pPr>
              <a:buFont typeface="Wingdings" pitchFamily="2" charset="2"/>
              <a:buChar char="§"/>
            </a:pPr>
            <a:r>
              <a:rPr lang="en-US" sz="1400" dirty="0" smtClean="0"/>
              <a:t> </a:t>
            </a:r>
            <a:r>
              <a:rPr lang="en-US" dirty="0" smtClean="0"/>
              <a:t>Add your generated SSH to your account on the </a:t>
            </a:r>
            <a:r>
              <a:rPr lang="en-US" dirty="0" err="1" smtClean="0">
                <a:hlinkClick r:id="rId3" action="ppaction://hlinksldjump"/>
              </a:rPr>
              <a:t>GitHub</a:t>
            </a:r>
            <a:r>
              <a:rPr lang="en-US" dirty="0" smtClean="0"/>
              <a:t> site. (</a:t>
            </a:r>
            <a:r>
              <a:rPr lang="en-US" i="1" dirty="0" smtClean="0"/>
              <a:t>Click “Account Settings”</a:t>
            </a:r>
            <a:r>
              <a:rPr lang="en-US" dirty="0" smtClean="0"/>
              <a:t> &gt;</a:t>
            </a:r>
            <a:r>
              <a:rPr lang="en-US" i="1" dirty="0" smtClean="0"/>
              <a:t> “SSH Public Keys”</a:t>
            </a:r>
            <a:r>
              <a:rPr lang="en-US" dirty="0" smtClean="0"/>
              <a:t> &gt;</a:t>
            </a:r>
            <a:r>
              <a:rPr lang="en-US" i="1" dirty="0" smtClean="0"/>
              <a:t> “Add another public key”)</a:t>
            </a:r>
          </a:p>
          <a:p>
            <a:pPr>
              <a:buFont typeface="Wingdings" pitchFamily="2" charset="2"/>
              <a:buChar char="§"/>
            </a:pPr>
            <a:r>
              <a:rPr lang="en-US" dirty="0" smtClean="0"/>
              <a:t> Open the id_rsa.pub file, that contains your public SSH key, in a text editor. This file might be hidden so use appropriate action to get access to it.</a:t>
            </a:r>
            <a:endParaRPr lang="en-US" i="1" dirty="0" smtClean="0"/>
          </a:p>
          <a:p>
            <a:endParaRPr lang="en-US" dirty="0" smtClean="0"/>
          </a:p>
          <a:p>
            <a:r>
              <a:rPr lang="en-US" dirty="0" smtClean="0"/>
              <a:t>It is important that you copy your SSH key exactly as it is written without adding any newlines or whitespace into the “Key” field.</a:t>
            </a:r>
          </a:p>
          <a:p>
            <a:endParaRPr lang="en-US" dirty="0" smtClean="0"/>
          </a:p>
          <a:p>
            <a:pPr>
              <a:buFontTx/>
              <a:buChar char="-"/>
            </a:pPr>
            <a:r>
              <a:rPr lang="en-US" dirty="0" smtClean="0"/>
              <a:t> Test your SSH key by typing the following in </a:t>
            </a:r>
            <a:r>
              <a:rPr lang="en-US" dirty="0" err="1" smtClean="0"/>
              <a:t>GitBash</a:t>
            </a:r>
            <a:r>
              <a:rPr lang="en-US" dirty="0" smtClean="0"/>
              <a:t> prompt:</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ssh</a:t>
            </a:r>
            <a:r>
              <a:rPr lang="en-US" sz="1100" dirty="0" smtClean="0">
                <a:latin typeface="Courier New" pitchFamily="49" charset="0"/>
                <a:cs typeface="Courier New" pitchFamily="49" charset="0"/>
                <a:sym typeface="Wingdings 3"/>
              </a:rPr>
              <a:t> -T </a:t>
            </a:r>
            <a:r>
              <a:rPr lang="en-US" sz="1100" dirty="0" smtClean="0">
                <a:latin typeface="Courier New" pitchFamily="49" charset="0"/>
                <a:cs typeface="Courier New" pitchFamily="49" charset="0"/>
                <a:sym typeface="Wingdings 3"/>
                <a:hlinkClick r:id="rId4"/>
              </a:rPr>
              <a:t>git@github.com</a:t>
            </a:r>
            <a:r>
              <a:rPr lang="en-US" sz="1100" dirty="0" smtClean="0">
                <a:latin typeface="Courier New" pitchFamily="49" charset="0"/>
                <a:cs typeface="Courier New" pitchFamily="49" charset="0"/>
                <a:sym typeface="Wingdings 3"/>
              </a:rPr>
              <a:t> </a:t>
            </a:r>
            <a:r>
              <a:rPr lang="de-DE" sz="1100" dirty="0" smtClean="0">
                <a:latin typeface="Courier New" pitchFamily="49" charset="0"/>
                <a:cs typeface="Courier New" pitchFamily="49" charset="0"/>
                <a:sym typeface="Wingdings 3"/>
              </a:rPr>
              <a:t></a:t>
            </a:r>
          </a:p>
          <a:p>
            <a:r>
              <a:rPr lang="de-DE" sz="1100" dirty="0" smtClean="0">
                <a:latin typeface="Courier New" pitchFamily="49" charset="0"/>
                <a:cs typeface="Courier New" pitchFamily="49" charset="0"/>
                <a:sym typeface="Wingdings 3"/>
              </a:rPr>
              <a:t>Are you sure you want to continue connecting (yes/no)? yes </a:t>
            </a:r>
            <a:endParaRPr lang="en-US" sz="1100" dirty="0" smtClean="0"/>
          </a:p>
          <a:p>
            <a:r>
              <a:rPr lang="en-US" dirty="0" smtClean="0"/>
              <a:t> </a:t>
            </a:r>
          </a:p>
          <a:p>
            <a:pPr>
              <a:buFont typeface="Arial" pitchFamily="34" charset="0"/>
              <a:buChar char="•"/>
            </a:pPr>
            <a:r>
              <a:rPr lang="en-US" sz="1400" b="1" dirty="0" smtClean="0">
                <a:solidFill>
                  <a:srgbClr val="486DA2"/>
                </a:solidFill>
                <a:latin typeface="Verdana" pitchFamily="34" charset="0"/>
              </a:rPr>
              <a:t> Create local GIT Repositories:</a:t>
            </a:r>
          </a:p>
          <a:p>
            <a:r>
              <a:rPr lang="en-US" dirty="0" smtClean="0"/>
              <a:t>Every time you make a commit with </a:t>
            </a:r>
            <a:r>
              <a:rPr lang="en-US" dirty="0" err="1" smtClean="0"/>
              <a:t>Git</a:t>
            </a:r>
            <a:r>
              <a:rPr lang="en-US" dirty="0" smtClean="0"/>
              <a:t>, it is stored in a repository (a.k.a. “repo”). To put your project up on </a:t>
            </a:r>
            <a:r>
              <a:rPr lang="en-US" dirty="0" err="1" smtClean="0"/>
              <a:t>GitHub</a:t>
            </a:r>
            <a:r>
              <a:rPr lang="en-US" dirty="0" smtClean="0"/>
              <a:t>, you’ll need to have a </a:t>
            </a:r>
            <a:r>
              <a:rPr lang="en-US" dirty="0" err="1" smtClean="0"/>
              <a:t>GitHub</a:t>
            </a:r>
            <a:r>
              <a:rPr lang="en-US" dirty="0" smtClean="0"/>
              <a:t> repository for it to live in.</a:t>
            </a:r>
          </a:p>
          <a:p>
            <a:endParaRPr lang="de-DE" dirty="0" smtClean="0"/>
          </a:p>
          <a:p>
            <a:r>
              <a:rPr lang="de-DE" dirty="0" smtClean="0"/>
              <a:t>Go to any folder which contains the application source code that you wish to convert as local repository. Right click on it and choose “Git Bash Here“. Then type the following: </a:t>
            </a:r>
            <a:r>
              <a:rPr lang="de-DE" sz="1100" dirty="0" smtClean="0">
                <a:latin typeface="Courier New" pitchFamily="49" charset="0"/>
                <a:cs typeface="Courier New" pitchFamily="49" charset="0"/>
                <a:sym typeface="Wingdings 3"/>
              </a:rPr>
              <a:t>$ git init </a:t>
            </a:r>
          </a:p>
          <a:p>
            <a:endParaRPr lang="de-DE" sz="1100" dirty="0" smtClean="0">
              <a:latin typeface="Courier New" pitchFamily="49" charset="0"/>
              <a:cs typeface="Courier New" pitchFamily="49" charset="0"/>
              <a:sym typeface="Wingdings 3"/>
            </a:endParaRPr>
          </a:p>
          <a:p>
            <a:r>
              <a:rPr lang="en-US" dirty="0" err="1" smtClean="0"/>
              <a:t>Voilà</a:t>
            </a:r>
            <a:r>
              <a:rPr lang="de-DE" dirty="0" smtClean="0"/>
              <a:t>!  You‘ve just created a local GitHub Rep in your system!</a:t>
            </a:r>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Create ‘.</a:t>
            </a:r>
            <a:r>
              <a:rPr lang="en-US" dirty="0" err="1" smtClean="0"/>
              <a:t>gitignore</a:t>
            </a:r>
            <a:r>
              <a:rPr lang="en-US" dirty="0" smtClean="0"/>
              <a:t>’ file to filter the commit operation by excluding the ones specific to local environment (like bin folder etc)</a:t>
            </a:r>
          </a:p>
          <a:p>
            <a:r>
              <a:rPr lang="en-US" sz="1100" dirty="0" smtClean="0">
                <a:latin typeface="Courier New" pitchFamily="49" charset="0"/>
                <a:cs typeface="Courier New" pitchFamily="49" charset="0"/>
                <a:sym typeface="Wingdings 3"/>
              </a:rPr>
              <a:t>$ touch .</a:t>
            </a:r>
            <a:r>
              <a:rPr lang="en-US" sz="1100" dirty="0" err="1" smtClean="0">
                <a:latin typeface="Courier New" pitchFamily="49" charset="0"/>
                <a:cs typeface="Courier New" pitchFamily="49" charset="0"/>
                <a:sym typeface="Wingdings 3"/>
              </a:rPr>
              <a:t>gitignore</a:t>
            </a:r>
            <a:endParaRPr lang="en-US" sz="1100" dirty="0" smtClean="0">
              <a:latin typeface="Courier New" pitchFamily="49" charset="0"/>
              <a:cs typeface="Courier New" pitchFamily="49" charset="0"/>
              <a:sym typeface="Wingdings 3"/>
            </a:endParaRP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ls</a:t>
            </a:r>
            <a:r>
              <a:rPr lang="en-US" sz="1100" dirty="0" smtClean="0">
                <a:latin typeface="Courier New" pitchFamily="49" charset="0"/>
                <a:cs typeface="Courier New" pitchFamily="49" charset="0"/>
                <a:sym typeface="Wingdings 3"/>
              </a:rPr>
              <a:t> –al</a:t>
            </a:r>
          </a:p>
          <a:p>
            <a:r>
              <a:rPr lang="en-US" dirty="0" smtClean="0"/>
              <a:t>[In this file you can enter partial or full names of files/folder that you don’t want to commit to the repo]</a:t>
            </a:r>
          </a:p>
          <a:p>
            <a:endParaRPr lang="en-US" dirty="0" smtClean="0"/>
          </a:p>
          <a:p>
            <a:r>
              <a:rPr lang="en-US" dirty="0" smtClean="0"/>
              <a:t>We can now view all the files that we can commit.</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status</a:t>
            </a:r>
          </a:p>
          <a:p>
            <a:r>
              <a:rPr lang="en-US" dirty="0" smtClean="0"/>
              <a:t>This gives the status of all the files in the folder i.e. whether they are in the modified, staging or repo area.</a:t>
            </a:r>
          </a:p>
          <a:p>
            <a:endParaRPr lang="en-US" dirty="0" smtClean="0"/>
          </a:p>
          <a:p>
            <a:r>
              <a:rPr lang="en-US" dirty="0" smtClean="0"/>
              <a:t>In order to add files to staging area we execute:</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add .</a:t>
            </a:r>
          </a:p>
          <a:p>
            <a:r>
              <a:rPr lang="en-US" dirty="0" smtClean="0"/>
              <a:t>And then execute ‘</a:t>
            </a:r>
            <a:r>
              <a:rPr lang="en-US" dirty="0" err="1" smtClean="0"/>
              <a:t>git</a:t>
            </a:r>
            <a:r>
              <a:rPr lang="en-US" dirty="0" smtClean="0"/>
              <a:t> status’ again to see the changes made.</a:t>
            </a:r>
          </a:p>
          <a:p>
            <a:endParaRPr lang="en-US" dirty="0" smtClean="0"/>
          </a:p>
          <a:p>
            <a:r>
              <a:rPr lang="en-US" dirty="0" smtClean="0"/>
              <a:t>Now its time to commit files from staging area to repo by typing:</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commit –m “Your Custom Message”</a:t>
            </a:r>
          </a:p>
          <a:p>
            <a:endParaRPr lang="en-US" sz="1100" dirty="0" smtClean="0">
              <a:latin typeface="Courier New" pitchFamily="49" charset="0"/>
              <a:cs typeface="Courier New" pitchFamily="49" charset="0"/>
              <a:sym typeface="Wingdings 3"/>
            </a:endParaRPr>
          </a:p>
          <a:p>
            <a:pPr>
              <a:buFont typeface="Arial" pitchFamily="34" charset="0"/>
              <a:buChar char="•"/>
            </a:pPr>
            <a:r>
              <a:rPr lang="en-US" sz="1100" b="1" dirty="0" smtClean="0">
                <a:solidFill>
                  <a:srgbClr val="486DA2"/>
                </a:solidFill>
                <a:latin typeface="Verdana" pitchFamily="34" charset="0"/>
              </a:rPr>
              <a:t>GIT Branch</a:t>
            </a:r>
          </a:p>
          <a:p>
            <a:r>
              <a:rPr lang="en-US" sz="1100" dirty="0" smtClean="0"/>
              <a:t>You can run “</a:t>
            </a:r>
            <a:r>
              <a:rPr lang="en-US" sz="1100" b="1" dirty="0" err="1" smtClean="0"/>
              <a:t>git</a:t>
            </a:r>
            <a:r>
              <a:rPr lang="en-US" sz="1100" b="1" dirty="0" smtClean="0"/>
              <a:t> branch</a:t>
            </a:r>
            <a:r>
              <a:rPr lang="en-US" sz="1100" dirty="0" smtClean="0"/>
              <a:t>” to see what branch you’re on, but </a:t>
            </a:r>
            <a:r>
              <a:rPr lang="en-US" sz="1100" dirty="0" err="1" smtClean="0"/>
              <a:t>msysgit</a:t>
            </a:r>
            <a:r>
              <a:rPr lang="en-US" sz="1100" dirty="0" smtClean="0"/>
              <a:t> let’s you know via the end of your bash prompt “(master)”. [For more information go </a:t>
            </a:r>
            <a:r>
              <a:rPr lang="en-US" sz="1100" dirty="0" smtClean="0">
                <a:hlinkClick r:id="rId3" action="ppaction://hlinksldjump"/>
              </a:rPr>
              <a:t>here</a:t>
            </a:r>
            <a:r>
              <a:rPr lang="en-US" sz="1100" dirty="0" smtClean="0"/>
              <a:t>]</a:t>
            </a:r>
          </a:p>
          <a:p>
            <a:r>
              <a:rPr lang="en-US" sz="1100" dirty="0" smtClean="0"/>
              <a:t>The branch name with the asterisk (*) next to it is the active branch.  In this case I only have the one branch, master.</a:t>
            </a:r>
          </a:p>
          <a:p>
            <a:endParaRPr lang="en-US" sz="1100" dirty="0" smtClean="0"/>
          </a:p>
          <a:p>
            <a:pPr>
              <a:buFont typeface="Arial" pitchFamily="34" charset="0"/>
              <a:buChar char="•"/>
            </a:pPr>
            <a:r>
              <a:rPr lang="en-US" sz="1100" b="1" dirty="0" smtClean="0">
                <a:solidFill>
                  <a:srgbClr val="486DA2"/>
                </a:solidFill>
                <a:latin typeface="Verdana" pitchFamily="34" charset="0"/>
              </a:rPr>
              <a:t>  GIT Remote</a:t>
            </a:r>
          </a:p>
          <a:p>
            <a:r>
              <a:rPr lang="en-US" sz="1100" dirty="0" smtClean="0"/>
              <a:t>We need to add the remote repository to be watched by your local GIT repository.</a:t>
            </a:r>
          </a:p>
          <a:p>
            <a:r>
              <a:rPr lang="en-US" sz="1100" dirty="0" smtClean="0"/>
              <a:t>First </a:t>
            </a:r>
            <a:r>
              <a:rPr lang="en-US" sz="1100" dirty="0" err="1" smtClean="0"/>
              <a:t>goto</a:t>
            </a:r>
            <a:r>
              <a:rPr lang="en-US" sz="1100" dirty="0" smtClean="0"/>
              <a:t> your local repo folder.</a:t>
            </a:r>
          </a:p>
          <a:p>
            <a:r>
              <a:rPr lang="en-US" sz="1100" dirty="0" smtClean="0"/>
              <a:t>Then type the following:</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remote add </a:t>
            </a:r>
            <a:r>
              <a:rPr lang="en-US" sz="1050" dirty="0" err="1" smtClean="0">
                <a:latin typeface="Courier New" pitchFamily="49" charset="0"/>
                <a:cs typeface="Courier New" pitchFamily="49" charset="0"/>
                <a:sym typeface="Wingdings 3"/>
              </a:rPr>
              <a:t>remote_repo_name</a:t>
            </a:r>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hlinkClick r:id="rId2" action="ppaction://hlinksldjump"/>
              </a:rPr>
              <a:t>your_clone_URL</a:t>
            </a:r>
            <a:endParaRPr lang="en-US" sz="1050" dirty="0" smtClean="0">
              <a:latin typeface="Courier New" pitchFamily="49" charset="0"/>
              <a:cs typeface="Courier New" pitchFamily="49" charset="0"/>
              <a:sym typeface="Wingdings 3"/>
            </a:endParaRPr>
          </a:p>
          <a:p>
            <a:endParaRPr lang="en-US" sz="1100" dirty="0" smtClean="0"/>
          </a:p>
          <a:p>
            <a:r>
              <a:rPr lang="en-US" sz="1050" b="1" i="1" dirty="0" smtClean="0"/>
              <a:t>Quick Tip: </a:t>
            </a:r>
            <a:r>
              <a:rPr lang="en-US" sz="1050" i="1" dirty="0" smtClean="0"/>
              <a:t>You can clear your </a:t>
            </a:r>
            <a:r>
              <a:rPr lang="en-US" sz="1050" i="1" dirty="0" err="1" smtClean="0"/>
              <a:t>Git</a:t>
            </a:r>
            <a:r>
              <a:rPr lang="en-US" sz="1050" i="1" dirty="0" smtClean="0"/>
              <a:t> Bash screen by pressing </a:t>
            </a:r>
            <a:r>
              <a:rPr lang="en-US" sz="1050" i="1" dirty="0" err="1" smtClean="0"/>
              <a:t>Ctrl+L</a:t>
            </a:r>
            <a:r>
              <a:rPr lang="en-US" sz="1050" i="1" dirty="0" smtClean="0"/>
              <a:t> on the keyboard.  This works in most bash terminals.</a:t>
            </a:r>
          </a:p>
          <a:p>
            <a:endParaRPr lang="en-US" sz="1100" dirty="0" smtClean="0">
              <a:latin typeface="Courier New" pitchFamily="49" charset="0"/>
              <a:cs typeface="Courier New" pitchFamily="49" charset="0"/>
              <a:sym typeface="Wingdings 3"/>
            </a:endParaRPr>
          </a:p>
          <a:p>
            <a:r>
              <a:rPr lang="en-US" dirty="0" smtClean="0"/>
              <a:t>Now you have told your local repository to watch your newly created github.com remote public repository.</a:t>
            </a:r>
          </a:p>
          <a:p>
            <a:endParaRPr lang="en-US" dirty="0" smtClean="0"/>
          </a:p>
          <a:p>
            <a:r>
              <a:rPr lang="en-US" dirty="0" smtClean="0"/>
              <a:t>Now we need to push this code up to the </a:t>
            </a:r>
            <a:r>
              <a:rPr lang="en-US" dirty="0" smtClean="0">
                <a:hlinkClick r:id="rId4"/>
              </a:rPr>
              <a:t>Github.com</a:t>
            </a:r>
            <a:r>
              <a:rPr lang="en-US" dirty="0" smtClean="0"/>
              <a:t> repository. (Look at the last step of the “Existing </a:t>
            </a:r>
            <a:r>
              <a:rPr lang="en-US" dirty="0" err="1" smtClean="0"/>
              <a:t>Git</a:t>
            </a:r>
            <a:r>
              <a:rPr lang="en-US" dirty="0" smtClean="0"/>
              <a:t> Repo?” information from </a:t>
            </a:r>
            <a:r>
              <a:rPr lang="en-US" dirty="0" smtClean="0">
                <a:hlinkClick r:id="rId4"/>
              </a:rPr>
              <a:t>Github.com</a:t>
            </a:r>
            <a:r>
              <a:rPr lang="en-US" dirty="0" smtClean="0"/>
              <a:t>)</a:t>
            </a:r>
          </a:p>
          <a:p>
            <a:r>
              <a:rPr lang="en-US" dirty="0" smtClean="0"/>
              <a:t>Type the following:</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push </a:t>
            </a:r>
            <a:r>
              <a:rPr lang="en-US" sz="1100" dirty="0" err="1" smtClean="0">
                <a:latin typeface="Courier New" pitchFamily="49" charset="0"/>
                <a:cs typeface="Courier New" pitchFamily="49" charset="0"/>
                <a:sym typeface="Wingdings 3"/>
              </a:rPr>
              <a:t>remote_repo_name</a:t>
            </a:r>
            <a:r>
              <a:rPr lang="en-US" sz="1100" dirty="0" smtClean="0">
                <a:latin typeface="Courier New" pitchFamily="49" charset="0"/>
                <a:cs typeface="Courier New" pitchFamily="49" charset="0"/>
                <a:sym typeface="Wingdings 3"/>
              </a:rPr>
              <a:t> master</a:t>
            </a:r>
            <a:endParaRPr lang="en-US" dirty="0" smtClean="0"/>
          </a:p>
          <a:p>
            <a:endParaRPr lang="en-US" dirty="0" smtClean="0"/>
          </a:p>
          <a:p>
            <a:r>
              <a:rPr lang="en-US" dirty="0" smtClean="0"/>
              <a:t>During the push, you will most likely get prompted for host authenticity.  Make sure you type ‘yes’, not just ‘y’.  This will add </a:t>
            </a:r>
            <a:r>
              <a:rPr lang="en-US" dirty="0" err="1" smtClean="0"/>
              <a:t>github.com’s</a:t>
            </a:r>
            <a:r>
              <a:rPr lang="en-US" dirty="0" smtClean="0"/>
              <a:t> public RSA key to your ~/.</a:t>
            </a:r>
            <a:r>
              <a:rPr lang="en-US" dirty="0" err="1" smtClean="0"/>
              <a:t>ssh</a:t>
            </a:r>
            <a:r>
              <a:rPr lang="en-US" dirty="0" smtClean="0"/>
              <a:t>/</a:t>
            </a:r>
            <a:r>
              <a:rPr lang="en-US" dirty="0" err="1" smtClean="0"/>
              <a:t>known_hosts</a:t>
            </a:r>
            <a:r>
              <a:rPr lang="en-US" dirty="0" smtClean="0"/>
              <a:t> file so that you won’t get prompted for this again on any future push.  This let’s your system and github.com to trust each other.  After you say ‘yes’ the files are pushed up to the remote repository.</a:t>
            </a:r>
          </a:p>
          <a:p>
            <a:endParaRPr lang="en-US" dirty="0" smtClean="0"/>
          </a:p>
          <a:p>
            <a:r>
              <a:rPr lang="en-US" sz="1100" b="1" i="1" dirty="0" smtClean="0"/>
              <a:t>Side Note:</a:t>
            </a:r>
            <a:r>
              <a:rPr lang="en-US" sz="1100" i="1" dirty="0" smtClean="0"/>
              <a:t>  Your clone URL doesn’t look like a HTTP URL or a </a:t>
            </a:r>
            <a:r>
              <a:rPr lang="en-US" sz="1100" i="1" dirty="0" err="1" smtClean="0"/>
              <a:t>ssh</a:t>
            </a:r>
            <a:r>
              <a:rPr lang="en-US" sz="1100" i="1" dirty="0" smtClean="0"/>
              <a:t>:// protocol.  But it is still SSH.  The </a:t>
            </a:r>
            <a:r>
              <a:rPr lang="en-US" sz="1100" i="1" dirty="0" err="1" smtClean="0"/>
              <a:t>git</a:t>
            </a:r>
            <a:r>
              <a:rPr lang="en-US" sz="1100" i="1" dirty="0" smtClean="0"/>
              <a:t> protocol, usually using port 9418, is used for clone, fetch, or pull.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Now let’s imagine that we have a task that states “Prompt user for their name and say hello back to them, including their name”.  Let’s create a new branch locally so that we have a separate place to do our active development for this task.</a:t>
            </a:r>
          </a:p>
          <a:p>
            <a:r>
              <a:rPr lang="en-US" dirty="0" smtClean="0"/>
              <a:t>Issue the command:  </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checkout -b </a:t>
            </a:r>
            <a:r>
              <a:rPr lang="en-US" sz="1100" dirty="0" err="1" smtClean="0">
                <a:latin typeface="Courier New" pitchFamily="49" charset="0"/>
                <a:cs typeface="Courier New" pitchFamily="49" charset="0"/>
                <a:sym typeface="Wingdings 3"/>
              </a:rPr>
              <a:t>user_prompt</a:t>
            </a:r>
            <a:endParaRPr lang="en-US" sz="1100" dirty="0" smtClean="0">
              <a:latin typeface="Courier New" pitchFamily="49" charset="0"/>
              <a:cs typeface="Courier New" pitchFamily="49" charset="0"/>
              <a:sym typeface="Wingdings 3"/>
            </a:endParaRPr>
          </a:p>
          <a:p>
            <a:endParaRPr lang="en-US" dirty="0" smtClean="0"/>
          </a:p>
          <a:p>
            <a:r>
              <a:rPr lang="en-US" dirty="0" smtClean="0"/>
              <a:t>A couple things to notice:</a:t>
            </a:r>
          </a:p>
          <a:p>
            <a:pPr marL="228600" indent="-228600">
              <a:buAutoNum type="arabicPeriod"/>
            </a:pPr>
            <a:r>
              <a:rPr lang="en-US" dirty="0" smtClean="0"/>
              <a:t>It says “Switched to a new branch ‘</a:t>
            </a:r>
            <a:r>
              <a:rPr lang="en-US" dirty="0" err="1" smtClean="0"/>
              <a:t>user_prompt</a:t>
            </a:r>
            <a:r>
              <a:rPr lang="en-US" dirty="0" smtClean="0"/>
              <a:t>’”.  The “</a:t>
            </a:r>
            <a:r>
              <a:rPr lang="en-US" dirty="0" err="1" smtClean="0"/>
              <a:t>git</a:t>
            </a:r>
            <a:r>
              <a:rPr lang="en-US" dirty="0" smtClean="0"/>
              <a:t> checkout –b” command creates a new branch by the name following the command and then checks it out automatically.  This is the shorthand version of doing “</a:t>
            </a:r>
            <a:r>
              <a:rPr lang="en-US" dirty="0" err="1" smtClean="0"/>
              <a:t>git</a:t>
            </a:r>
            <a:r>
              <a:rPr lang="en-US" dirty="0" smtClean="0"/>
              <a:t> branch </a:t>
            </a:r>
            <a:r>
              <a:rPr lang="en-US" dirty="0" err="1" smtClean="0"/>
              <a:t>user_prompt</a:t>
            </a:r>
            <a:r>
              <a:rPr lang="en-US" dirty="0" smtClean="0"/>
              <a:t>” and then “</a:t>
            </a:r>
            <a:r>
              <a:rPr lang="en-US" dirty="0" err="1" smtClean="0"/>
              <a:t>git</a:t>
            </a:r>
            <a:r>
              <a:rPr lang="en-US" dirty="0" smtClean="0"/>
              <a:t> checkout </a:t>
            </a:r>
            <a:r>
              <a:rPr lang="en-US" dirty="0" err="1" smtClean="0"/>
              <a:t>user_prompt</a:t>
            </a:r>
            <a:r>
              <a:rPr lang="en-US" dirty="0" smtClean="0"/>
              <a:t>”.</a:t>
            </a:r>
          </a:p>
          <a:p>
            <a:pPr marL="228600" indent="-228600">
              <a:buAutoNum type="arabicPeriod"/>
            </a:pPr>
            <a:endParaRPr lang="en-US" dirty="0" smtClean="0"/>
          </a:p>
          <a:p>
            <a:r>
              <a:rPr lang="en-US" dirty="0" smtClean="0"/>
              <a:t>2. It shows the “(</a:t>
            </a:r>
            <a:r>
              <a:rPr lang="en-US" dirty="0" err="1" smtClean="0"/>
              <a:t>user_prompt</a:t>
            </a:r>
            <a:r>
              <a:rPr lang="en-US" dirty="0" smtClean="0"/>
              <a:t>)” text at the end of bash prompt which means that we’re on the </a:t>
            </a:r>
            <a:r>
              <a:rPr lang="en-US" dirty="0" err="1" smtClean="0"/>
              <a:t>user_prompt</a:t>
            </a:r>
            <a:r>
              <a:rPr lang="en-US" dirty="0" smtClean="0"/>
              <a:t> branch.  To verify we can issue “</a:t>
            </a:r>
            <a:r>
              <a:rPr lang="en-US" dirty="0" err="1" smtClean="0"/>
              <a:t>git</a:t>
            </a:r>
            <a:r>
              <a:rPr lang="en-US" dirty="0" smtClean="0"/>
              <a:t> branch” command that lists all the local branches. Here the (*) next to name indicates the active branch.</a:t>
            </a:r>
          </a:p>
          <a:p>
            <a:endParaRPr lang="en-US" dirty="0" smtClean="0"/>
          </a:p>
          <a:p>
            <a:pPr>
              <a:buFont typeface="Arial" pitchFamily="34" charset="0"/>
              <a:buChar char="•"/>
            </a:pPr>
            <a:r>
              <a:rPr lang="en-US" b="1" dirty="0" smtClean="0">
                <a:solidFill>
                  <a:srgbClr val="486DA2"/>
                </a:solidFill>
                <a:latin typeface="Verdana" pitchFamily="34" charset="0"/>
              </a:rPr>
              <a:t>  GIT Status</a:t>
            </a:r>
          </a:p>
          <a:p>
            <a:r>
              <a:rPr lang="en-US" dirty="0" smtClean="0"/>
              <a:t>After committing our code to the repo we can run “</a:t>
            </a:r>
            <a:r>
              <a:rPr lang="en-US" dirty="0" err="1" smtClean="0"/>
              <a:t>git</a:t>
            </a:r>
            <a:r>
              <a:rPr lang="en-US" dirty="0" smtClean="0"/>
              <a:t> status” to see the status between staging area &amp; working directory.</a:t>
            </a:r>
          </a:p>
          <a:p>
            <a:endParaRPr lang="en-US" dirty="0" smtClean="0"/>
          </a:p>
          <a:p>
            <a:r>
              <a:rPr lang="en-US" dirty="0" smtClean="0"/>
              <a:t>From the above example, (where a file ‘</a:t>
            </a:r>
            <a:r>
              <a:rPr lang="en-US" dirty="0" err="1" smtClean="0"/>
              <a:t>program.cs</a:t>
            </a:r>
            <a:r>
              <a:rPr lang="en-US" dirty="0" smtClean="0"/>
              <a:t>’ has been edited and changed) we get a message: “Changed but not updated”. It means that it’s changed in our working directory, but not staged (i.e. not in our staging area or ready for commit).  If we tried to commit right now, nothing would be committed because nothing is in our staging area. </a:t>
            </a:r>
          </a:p>
          <a:p>
            <a:pPr marL="228600" indent="-228600">
              <a:buNone/>
            </a:pPr>
            <a:endParaRPr lang="en-US" dirty="0" smtClean="0"/>
          </a:p>
          <a:p>
            <a:pPr>
              <a:buFont typeface="Arial" pitchFamily="34" charset="0"/>
              <a:buChar char="•"/>
            </a:pPr>
            <a:r>
              <a:rPr lang="en-US" b="1" dirty="0" smtClean="0">
                <a:solidFill>
                  <a:srgbClr val="486DA2"/>
                </a:solidFill>
                <a:latin typeface="Verdana" pitchFamily="34" charset="0"/>
              </a:rPr>
              <a:t> GIT Commit</a:t>
            </a:r>
          </a:p>
          <a:p>
            <a:r>
              <a:rPr lang="en-US" dirty="0" smtClean="0"/>
              <a:t>Example of running “</a:t>
            </a:r>
            <a:r>
              <a:rPr lang="en-US" b="1" dirty="0" err="1" smtClean="0"/>
              <a:t>git</a:t>
            </a:r>
            <a:r>
              <a:rPr lang="en-US" b="1" dirty="0" smtClean="0"/>
              <a:t> commit …</a:t>
            </a:r>
            <a:r>
              <a:rPr lang="en-US" dirty="0" smtClean="0"/>
              <a:t>” without adding files to the staging area:</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buFont typeface="Arial" pitchFamily="34" charset="0"/>
              <a:buChar char="•"/>
            </a:pPr>
            <a:r>
              <a:rPr lang="en-US" b="1" dirty="0" smtClean="0">
                <a:solidFill>
                  <a:srgbClr val="486DA2"/>
                </a:solidFill>
                <a:latin typeface="Verdana" pitchFamily="34" charset="0"/>
              </a:rPr>
              <a:t> GIT Add</a:t>
            </a:r>
          </a:p>
          <a:p>
            <a:r>
              <a:rPr lang="en-US" dirty="0" smtClean="0"/>
              <a:t>Example of adding ‘</a:t>
            </a:r>
            <a:r>
              <a:rPr lang="en-US" dirty="0" err="1" smtClean="0"/>
              <a:t>Program.cs</a:t>
            </a:r>
            <a:r>
              <a:rPr lang="en-US" dirty="0" smtClean="0"/>
              <a:t>’ to our staging area with the “</a:t>
            </a:r>
            <a:r>
              <a:rPr lang="en-US" b="1" dirty="0" err="1" smtClean="0"/>
              <a:t>git</a:t>
            </a:r>
            <a:r>
              <a:rPr lang="en-US" b="1" dirty="0" smtClean="0"/>
              <a:t> add </a:t>
            </a:r>
            <a:r>
              <a:rPr lang="en-US" b="1" dirty="0" err="1" smtClean="0"/>
              <a:t>Program.cs</a:t>
            </a:r>
            <a:r>
              <a:rPr lang="en-US" dirty="0" smtClean="0"/>
              <a:t>” command:</a:t>
            </a:r>
          </a:p>
          <a:p>
            <a:endParaRPr lang="en-US" dirty="0" smtClean="0"/>
          </a:p>
          <a:p>
            <a:pPr>
              <a:buFont typeface="Arial" pitchFamily="34" charset="0"/>
              <a:buChar char="•"/>
            </a:pPr>
            <a:r>
              <a:rPr lang="en-US" b="1" dirty="0" smtClean="0">
                <a:solidFill>
                  <a:srgbClr val="486DA2"/>
                </a:solidFill>
                <a:latin typeface="Verdana" pitchFamily="34" charset="0"/>
              </a:rPr>
              <a:t> GIT Reset</a:t>
            </a:r>
          </a:p>
          <a:p>
            <a:r>
              <a:rPr lang="en-US" dirty="0" smtClean="0"/>
              <a:t>We can roll back one commit clearing our staging area and working directory with the following command:</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reset –hard HEAD^</a:t>
            </a:r>
          </a:p>
          <a:p>
            <a:endParaRPr lang="en-US" dirty="0" smtClean="0"/>
          </a:p>
          <a:p>
            <a:r>
              <a:rPr lang="en-US" dirty="0" smtClean="0"/>
              <a:t>The “HEAD^” portion of the command means that we want to reset the commits to one prior (^) to the HEAD (aka, the latest commit).</a:t>
            </a:r>
          </a:p>
          <a:p>
            <a:r>
              <a:rPr lang="en-US" dirty="0" smtClean="0"/>
              <a:t>This branch has been rolled back to the previous commit.  The new commit we just did was destroyed from history.</a:t>
            </a:r>
          </a:p>
          <a:p>
            <a:endParaRPr lang="en-US" dirty="0" smtClean="0"/>
          </a:p>
          <a:p>
            <a:r>
              <a:rPr lang="en-US" sz="1100" b="1" i="1" dirty="0" smtClean="0"/>
              <a:t>SIDE NOTE: </a:t>
            </a:r>
            <a:r>
              <a:rPr lang="en-US" sz="1100" i="1" dirty="0" smtClean="0"/>
              <a:t>If you just want to clear your working directory and staging area, but not the latest commit, just issue a “</a:t>
            </a:r>
            <a:r>
              <a:rPr lang="en-US" sz="1100" i="1" dirty="0" err="1" smtClean="0"/>
              <a:t>git</a:t>
            </a:r>
            <a:r>
              <a:rPr lang="en-US" sz="1100" i="1" dirty="0" smtClean="0"/>
              <a:t> reset –-hard” command without the “HEAD^”</a:t>
            </a:r>
          </a:p>
          <a:p>
            <a:endParaRPr lang="en-US" sz="1100" i="1" dirty="0" smtClean="0"/>
          </a:p>
          <a:p>
            <a:pPr>
              <a:buFont typeface="Arial" pitchFamily="34" charset="0"/>
              <a:buChar char="•"/>
            </a:pPr>
            <a:r>
              <a:rPr lang="en-US" sz="1100" b="1" dirty="0" smtClean="0">
                <a:solidFill>
                  <a:srgbClr val="486DA2"/>
                </a:solidFill>
                <a:latin typeface="Verdana" pitchFamily="34" charset="0"/>
              </a:rPr>
              <a:t> GIT Remote</a:t>
            </a:r>
          </a:p>
          <a:p>
            <a:r>
              <a:rPr lang="en-US" sz="1100" dirty="0" smtClean="0"/>
              <a:t>We can look at the remote repository that we’re watching by issuing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remote -v</a:t>
            </a:r>
          </a:p>
          <a:p>
            <a:endParaRPr lang="en-US" sz="1100" dirty="0" smtClean="0"/>
          </a:p>
          <a:p>
            <a:pPr>
              <a:buFont typeface="Arial" pitchFamily="34" charset="0"/>
              <a:buChar char="•"/>
            </a:pPr>
            <a:r>
              <a:rPr lang="en-US" sz="1100" b="1" dirty="0" smtClean="0">
                <a:solidFill>
                  <a:srgbClr val="486DA2"/>
                </a:solidFill>
                <a:latin typeface="Verdana" pitchFamily="34" charset="0"/>
              </a:rPr>
              <a:t>  GIT Log</a:t>
            </a:r>
          </a:p>
          <a:p>
            <a:r>
              <a:rPr lang="en-US" sz="1100" dirty="0" smtClean="0"/>
              <a:t>We can see all the commits we’ve made to the repository by issuing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log</a:t>
            </a:r>
          </a:p>
          <a:p>
            <a:endParaRPr lang="en-US" sz="1100" dirty="0" smtClean="0"/>
          </a:p>
          <a:p>
            <a:pPr>
              <a:buFont typeface="Arial" pitchFamily="34" charset="0"/>
              <a:buChar char="•"/>
            </a:pPr>
            <a:r>
              <a:rPr lang="en-US" sz="1100" b="1" dirty="0" smtClean="0">
                <a:solidFill>
                  <a:srgbClr val="486DA2"/>
                </a:solidFill>
                <a:latin typeface="Verdana" pitchFamily="34" charset="0"/>
              </a:rPr>
              <a:t>  GIT Clone</a:t>
            </a:r>
          </a:p>
          <a:p>
            <a:r>
              <a:rPr lang="en-US" sz="1100" dirty="0" smtClean="0"/>
              <a:t>If you want to get a copy of an existing </a:t>
            </a:r>
            <a:r>
              <a:rPr lang="en-US" sz="1100" dirty="0" err="1" smtClean="0"/>
              <a:t>Git</a:t>
            </a:r>
            <a:r>
              <a:rPr lang="en-US" sz="1100" dirty="0" smtClean="0"/>
              <a:t> repository — for example, a project you’d like to contribute to — the command you need is </a:t>
            </a:r>
            <a:r>
              <a:rPr lang="en-US" sz="1100" dirty="0" err="1" smtClean="0"/>
              <a:t>git</a:t>
            </a:r>
            <a:r>
              <a:rPr lang="en-US" sz="1100" dirty="0" smtClean="0"/>
              <a:t> clone.</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clone </a:t>
            </a:r>
            <a:r>
              <a:rPr lang="en-US" sz="1050" dirty="0" err="1" smtClean="0">
                <a:latin typeface="Courier New" pitchFamily="49" charset="0"/>
                <a:cs typeface="Courier New" pitchFamily="49" charset="0"/>
                <a:sym typeface="Wingdings 3"/>
              </a:rPr>
              <a:t>your_clone_URL</a:t>
            </a:r>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local_foldername</a:t>
            </a:r>
            <a:endParaRPr lang="en-US" sz="1050" dirty="0" smtClean="0">
              <a:latin typeface="Courier New" pitchFamily="49" charset="0"/>
              <a:cs typeface="Courier New" pitchFamily="49" charset="0"/>
              <a:sym typeface="Wingdings 3"/>
            </a:endParaRPr>
          </a:p>
          <a:p>
            <a:endParaRPr lang="en-US" sz="1100" dirty="0" smtClean="0"/>
          </a:p>
          <a:p>
            <a:pPr>
              <a:buFont typeface="Arial" pitchFamily="34" charset="0"/>
              <a:buChar char="•"/>
            </a:pPr>
            <a:r>
              <a:rPr lang="en-US" sz="1100" b="1" dirty="0" smtClean="0">
                <a:solidFill>
                  <a:srgbClr val="486DA2"/>
                </a:solidFill>
                <a:latin typeface="Verdana" pitchFamily="34" charset="0"/>
              </a:rPr>
              <a:t>  GIT Diff</a:t>
            </a:r>
          </a:p>
          <a:p>
            <a:r>
              <a:rPr lang="en-US" sz="1100" dirty="0" smtClean="0"/>
              <a:t>We can see all the </a:t>
            </a:r>
            <a:r>
              <a:rPr lang="en-US" sz="1100" dirty="0" err="1" smtClean="0"/>
              <a:t>unstaged</a:t>
            </a:r>
            <a:r>
              <a:rPr lang="en-US" sz="1100" dirty="0" smtClean="0"/>
              <a:t> files with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diff</a:t>
            </a:r>
            <a:endParaRPr lang="en-US" sz="1100" i="1"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 create a remote branch on </a:t>
            </a:r>
            <a:r>
              <a:rPr lang="en-US" b="1" dirty="0" err="1" smtClean="0"/>
              <a:t>github</a:t>
            </a:r>
            <a:r>
              <a:rPr lang="en-US" b="1" dirty="0" smtClean="0"/>
              <a:t> that is a replica of your local branch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Suppose you created a local </a:t>
            </a:r>
            <a:r>
              <a:rPr lang="en-US" i="1" dirty="0" err="1" smtClean="0"/>
              <a:t>plugin</a:t>
            </a:r>
            <a:r>
              <a:rPr lang="en-US" dirty="0" smtClean="0"/>
              <a:t> branch that you want to expose to others through your </a:t>
            </a:r>
            <a:r>
              <a:rPr lang="en-US" dirty="0" err="1" smtClean="0"/>
              <a:t>GitHub</a:t>
            </a:r>
            <a:r>
              <a:rPr lang="en-US" dirty="0" smtClean="0"/>
              <a:t> repository but you are not yet confident enough to put it into the master branch.</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At some point you may find yourself wanting to contribute to someone else’s project, or would like to use someone’s project as the starting point for your own. This is known as “forking.” </a:t>
            </a:r>
          </a:p>
          <a:p>
            <a:endParaRPr lang="en-US" dirty="0" smtClean="0"/>
          </a:p>
          <a:p>
            <a:r>
              <a:rPr lang="en-US" dirty="0" smtClean="0"/>
              <a:t>For this tutorial, we’ll be using the </a:t>
            </a:r>
            <a:r>
              <a:rPr lang="en-US" dirty="0" err="1" smtClean="0"/>
              <a:t>Scrumdo</a:t>
            </a:r>
            <a:r>
              <a:rPr lang="en-US" dirty="0" smtClean="0"/>
              <a:t> project.</a:t>
            </a:r>
          </a:p>
          <a:p>
            <a:endParaRPr lang="en-US" b="1" dirty="0" smtClean="0">
              <a:solidFill>
                <a:srgbClr val="486DA2"/>
              </a:solidFill>
              <a:latin typeface="Verdana" pitchFamily="34" charset="0"/>
            </a:endParaRPr>
          </a:p>
          <a:p>
            <a:r>
              <a:rPr lang="en-US" b="1" dirty="0" smtClean="0"/>
              <a:t>Step 1: Fork the “</a:t>
            </a:r>
            <a:r>
              <a:rPr lang="en-US" b="1" dirty="0" err="1" smtClean="0"/>
              <a:t>Scrumdo</a:t>
            </a:r>
            <a:r>
              <a:rPr lang="en-US" b="1" dirty="0" smtClean="0"/>
              <a:t> ” repo</a:t>
            </a:r>
            <a:endParaRPr lang="en-US" dirty="0" smtClean="0"/>
          </a:p>
          <a:p>
            <a:r>
              <a:rPr lang="en-US" dirty="0" smtClean="0"/>
              <a:t>To fork this project, click the “Fork” button.</a:t>
            </a:r>
          </a:p>
          <a:p>
            <a:endParaRPr lang="en-US" b="1" dirty="0" smtClean="0">
              <a:solidFill>
                <a:srgbClr val="486DA2"/>
              </a:solidFill>
              <a:latin typeface="Verdana" pitchFamily="34" charset="0"/>
            </a:endParaRPr>
          </a:p>
          <a:p>
            <a:r>
              <a:rPr lang="en-US" b="1" dirty="0" smtClean="0"/>
              <a:t>Step 2 : Set Up Your Local Repo</a:t>
            </a:r>
          </a:p>
          <a:p>
            <a:r>
              <a:rPr lang="en-US" dirty="0" smtClean="0"/>
              <a:t>You’ve successfully forked the </a:t>
            </a:r>
            <a:r>
              <a:rPr lang="en-US" dirty="0" err="1" smtClean="0"/>
              <a:t>Scrumdo</a:t>
            </a:r>
            <a:r>
              <a:rPr lang="en-US" dirty="0" smtClean="0"/>
              <a:t> repo, but so far it only exists on </a:t>
            </a:r>
            <a:r>
              <a:rPr lang="en-US" dirty="0" err="1" smtClean="0"/>
              <a:t>GitHub</a:t>
            </a:r>
            <a:r>
              <a:rPr lang="en-US" dirty="0" smtClean="0"/>
              <a:t>. To be able to work on the project, you will need to clone it to your local machine.</a:t>
            </a:r>
          </a:p>
          <a:p>
            <a:endParaRPr lang="en-US" dirty="0" smtClean="0"/>
          </a:p>
          <a:p>
            <a:r>
              <a:rPr lang="en-US" b="1" dirty="0" smtClean="0"/>
              <a:t>Step 2A: Clone the “Spoon-Knife” project</a:t>
            </a:r>
            <a:endParaRPr lang="en-US" dirty="0" smtClean="0"/>
          </a:p>
          <a:p>
            <a:r>
              <a:rPr lang="en-US" dirty="0" smtClean="0"/>
              <a:t>Run the following code:	</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clone </a:t>
            </a:r>
            <a:r>
              <a:rPr lang="en-US" sz="1100" dirty="0" err="1" smtClean="0">
                <a:latin typeface="Courier New" pitchFamily="49" charset="0"/>
                <a:cs typeface="Courier New" pitchFamily="49" charset="0"/>
                <a:sym typeface="Wingdings 3"/>
              </a:rPr>
              <a:t>git@github.com:username</a:t>
            </a:r>
            <a:r>
              <a:rPr lang="en-US" sz="1100" dirty="0" smtClean="0">
                <a:latin typeface="Courier New" pitchFamily="49" charset="0"/>
                <a:cs typeface="Courier New" pitchFamily="49" charset="0"/>
                <a:sym typeface="Wingdings 3"/>
              </a:rPr>
              <a:t>/Scrumdo.git</a:t>
            </a:r>
          </a:p>
          <a:p>
            <a:endParaRPr lang="en-US" dirty="0" smtClean="0"/>
          </a:p>
          <a:p>
            <a:r>
              <a:rPr lang="en-US" b="1" dirty="0" smtClean="0"/>
              <a:t>Step 2B: Configure remotes</a:t>
            </a:r>
            <a:endParaRPr lang="en-US" dirty="0" smtClean="0"/>
          </a:p>
          <a:p>
            <a:r>
              <a:rPr lang="en-US" dirty="0" smtClean="0"/>
              <a:t>When a repo is cloned, it has a default remote called origin that points to your fork on </a:t>
            </a:r>
            <a:r>
              <a:rPr lang="en-US" dirty="0" err="1" smtClean="0"/>
              <a:t>GitHub</a:t>
            </a:r>
            <a:r>
              <a:rPr lang="en-US" dirty="0" smtClean="0"/>
              <a:t>, not the original repo it was forked from. To keep track of the original repo, you need to add another remote named upstream:</a:t>
            </a:r>
          </a:p>
          <a:p>
            <a:endParaRPr lang="en-US" dirty="0" smtClean="0"/>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cd</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Scrumdo</a:t>
            </a:r>
            <a:endParaRPr lang="en-US" sz="1100" dirty="0" smtClean="0">
              <a:latin typeface="Courier New" pitchFamily="49" charset="0"/>
              <a:cs typeface="Courier New" pitchFamily="49" charset="0"/>
              <a:sym typeface="Wingdings 3"/>
            </a:endParaRP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remote add upstream git://github.com/ScrumDoLLC/ScrumDo.git</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fetch upstream</a:t>
            </a:r>
          </a:p>
          <a:p>
            <a:endParaRPr lang="en-US" sz="1100" dirty="0" smtClean="0">
              <a:latin typeface="Courier New" pitchFamily="49" charset="0"/>
              <a:cs typeface="Courier New" pitchFamily="49" charset="0"/>
              <a:sym typeface="Wingdings 3"/>
              <a:hlinkClick r:id="rId3"/>
            </a:endParaRPr>
          </a:p>
          <a:p>
            <a:r>
              <a:rPr lang="en-US" dirty="0" smtClean="0"/>
              <a:t>You’ve successfully forked a repo!</a:t>
            </a:r>
          </a:p>
          <a:p>
            <a:endParaRPr lang="en-US" dirty="0" smtClean="0">
              <a:sym typeface="Wingdings 3"/>
              <a:hlinkClick r:id="rId3"/>
            </a:endParaRPr>
          </a:p>
          <a:p>
            <a:endParaRPr lang="en-US" dirty="0" smtClean="0">
              <a:sym typeface="Wingdings 3"/>
              <a:hlinkClick r:id="rId3"/>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1" dirty="0" smtClean="0"/>
              <a:t>Push commits:</a:t>
            </a:r>
          </a:p>
          <a:p>
            <a:r>
              <a:rPr lang="en-US" dirty="0" smtClean="0"/>
              <a:t>Once you’ve made some commits to a forked repo and want to push it to your forked project, you do it the same way you would with a regular repo:</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push origin master</a:t>
            </a:r>
          </a:p>
          <a:p>
            <a:endParaRPr lang="en-US" dirty="0" smtClean="0"/>
          </a:p>
          <a:p>
            <a:r>
              <a:rPr lang="en-US" b="1" dirty="0" smtClean="0"/>
              <a:t>Pull in upstream changes:</a:t>
            </a:r>
          </a:p>
          <a:p>
            <a:r>
              <a:rPr lang="en-US" dirty="0" smtClean="0"/>
              <a:t>If the original repo you forked your project from gets updated, you can add those updates to your fork by running the code:</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fetch upstream</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merge upstream/master</a:t>
            </a:r>
          </a:p>
          <a:p>
            <a:endParaRPr lang="en-US" dirty="0" smtClean="0"/>
          </a:p>
          <a:p>
            <a:r>
              <a:rPr lang="en-US" b="1" dirty="0" smtClean="0"/>
              <a:t>Work with branches:</a:t>
            </a:r>
          </a:p>
          <a:p>
            <a:r>
              <a:rPr lang="en-US" dirty="0" smtClean="0"/>
              <a:t>Branching allows you to build new features or test out ideas without putting your main project at risk. A </a:t>
            </a:r>
            <a:r>
              <a:rPr lang="en-US" dirty="0" err="1" smtClean="0"/>
              <a:t>Git</a:t>
            </a:r>
            <a:r>
              <a:rPr lang="en-US" dirty="0" smtClean="0"/>
              <a:t> branch is a small file that references the commit it was spawned from. This makes </a:t>
            </a:r>
            <a:r>
              <a:rPr lang="en-US" dirty="0" err="1" smtClean="0"/>
              <a:t>Git</a:t>
            </a:r>
            <a:r>
              <a:rPr lang="en-US" dirty="0" smtClean="0"/>
              <a:t> branches very small and easy to work with.</a:t>
            </a:r>
          </a:p>
          <a:p>
            <a:endParaRPr lang="en-US" dirty="0" smtClean="0"/>
          </a:p>
          <a:p>
            <a:r>
              <a:rPr lang="en-US" b="1" dirty="0" smtClean="0"/>
              <a:t>Pull requests:</a:t>
            </a:r>
          </a:p>
          <a:p>
            <a:r>
              <a:rPr lang="en-US" dirty="0" smtClean="0"/>
              <a:t>If you are hoping to contribute back to the original fork, you can send the original author a pull request.</a:t>
            </a:r>
          </a:p>
          <a:p>
            <a:endParaRPr lang="en-US" b="1" dirty="0" smtClean="0"/>
          </a:p>
          <a:p>
            <a:r>
              <a:rPr lang="en-US" b="1" dirty="0" err="1" smtClean="0"/>
              <a:t>Unwatch</a:t>
            </a:r>
            <a:r>
              <a:rPr lang="en-US" b="1" dirty="0" smtClean="0"/>
              <a:t> the main repo:</a:t>
            </a:r>
          </a:p>
          <a:p>
            <a:r>
              <a:rPr lang="en-US" dirty="0" smtClean="0"/>
              <a:t>When you fork a particularly popular repo, you may find yourself with a lot of unwanted updates about it. To unsubscribe from updates to the main repo, click the “</a:t>
            </a:r>
            <a:r>
              <a:rPr lang="en-US" dirty="0" err="1" smtClean="0"/>
              <a:t>Unwatch</a:t>
            </a:r>
            <a:r>
              <a:rPr lang="en-US" dirty="0" smtClean="0"/>
              <a:t>” button on the </a:t>
            </a:r>
            <a:r>
              <a:rPr lang="en-US" b="1" dirty="0" smtClean="0"/>
              <a:t>main repo</a:t>
            </a:r>
            <a:r>
              <a:rPr lang="en-US" dirty="0" smtClean="0"/>
              <a:t>.</a:t>
            </a:r>
          </a:p>
          <a:p>
            <a:endParaRPr lang="en-US" b="1" dirty="0" smtClean="0"/>
          </a:p>
          <a:p>
            <a:r>
              <a:rPr lang="en-US" b="1" dirty="0" smtClean="0"/>
              <a:t>Delete your fork:</a:t>
            </a:r>
          </a:p>
          <a:p>
            <a:r>
              <a:rPr lang="en-US" dirty="0" smtClean="0"/>
              <a:t>At some point you may decide that you want to delete your fork. To delete a fork, just follow the same steps as you would to delete a regular repo.</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b="1" dirty="0" smtClean="0">
                <a:solidFill>
                  <a:srgbClr val="486DA2"/>
                </a:solidFill>
                <a:latin typeface="Verdana" pitchFamily="34" charset="0"/>
              </a:rPr>
              <a:t>What's GIT?</a:t>
            </a:r>
          </a:p>
          <a:p>
            <a:pPr algn="just"/>
            <a:endParaRPr lang="en-US" sz="1200" b="1" dirty="0" smtClean="0">
              <a:solidFill>
                <a:srgbClr val="486DA2"/>
              </a:solidFill>
              <a:latin typeface="Verdana" pitchFamily="34" charset="0"/>
            </a:endParaRPr>
          </a:p>
          <a:p>
            <a:pPr algn="just"/>
            <a:r>
              <a:rPr lang="en-US" sz="1200" b="1" dirty="0" err="1" smtClean="0">
                <a:solidFill>
                  <a:srgbClr val="486DA2"/>
                </a:solidFill>
                <a:latin typeface="Verdana" pitchFamily="34" charset="0"/>
              </a:rPr>
              <a:t>Git</a:t>
            </a:r>
            <a:r>
              <a:rPr lang="en-US" sz="1200" b="1" dirty="0" smtClean="0">
                <a:solidFill>
                  <a:srgbClr val="486DA2"/>
                </a:solidFill>
                <a:latin typeface="Verdana" pitchFamily="34" charset="0"/>
              </a:rPr>
              <a:t> is an extremely fast, efficient, distributed version control system ideal for the collaborative development of software.</a:t>
            </a: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Why is it</a:t>
            </a:r>
            <a:r>
              <a:rPr lang="en-US" sz="1200" b="1" baseline="0" dirty="0" smtClean="0">
                <a:solidFill>
                  <a:srgbClr val="486DA2"/>
                </a:solidFill>
                <a:latin typeface="Verdana" pitchFamily="34" charset="0"/>
              </a:rPr>
              <a:t> fast t- because it maximizes uses of storage and pointer </a:t>
            </a:r>
            <a:r>
              <a:rPr lang="en-US" sz="1200" b="1" baseline="0" dirty="0" err="1" smtClean="0">
                <a:solidFill>
                  <a:srgbClr val="486DA2"/>
                </a:solidFill>
                <a:latin typeface="Verdana" pitchFamily="34" charset="0"/>
              </a:rPr>
              <a:t>arithmentic</a:t>
            </a:r>
            <a:r>
              <a:rPr lang="en-US" sz="1200" b="1" baseline="0" dirty="0" smtClean="0">
                <a:solidFill>
                  <a:srgbClr val="486DA2"/>
                </a:solidFill>
                <a:latin typeface="Verdana" pitchFamily="34" charset="0"/>
              </a:rPr>
              <a:t>.</a:t>
            </a:r>
            <a:endParaRPr lang="en-US" sz="1200" b="1" dirty="0" smtClean="0">
              <a:solidFill>
                <a:srgbClr val="486DA2"/>
              </a:solidFill>
              <a:latin typeface="Verdana" pitchFamily="34" charset="0"/>
            </a:endParaRP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And why </a:t>
            </a:r>
            <a:r>
              <a:rPr lang="en-US" sz="1200" b="1" dirty="0" err="1" smtClean="0">
                <a:solidFill>
                  <a:srgbClr val="486DA2"/>
                </a:solidFill>
                <a:latin typeface="Verdana" pitchFamily="34" charset="0"/>
              </a:rPr>
              <a:t>GITHub</a:t>
            </a:r>
            <a:r>
              <a:rPr lang="en-US" sz="1200" b="1" dirty="0" smtClean="0">
                <a:solidFill>
                  <a:srgbClr val="486DA2"/>
                </a:solidFill>
                <a:latin typeface="Verdana" pitchFamily="34" charset="0"/>
              </a:rPr>
              <a:t>?</a:t>
            </a:r>
          </a:p>
          <a:p>
            <a:pPr algn="just"/>
            <a:endParaRPr lang="en-US" sz="1200" b="1" dirty="0" smtClean="0">
              <a:solidFill>
                <a:srgbClr val="486DA2"/>
              </a:solidFill>
              <a:latin typeface="Verdana" pitchFamily="34" charset="0"/>
            </a:endParaRPr>
          </a:p>
          <a:p>
            <a:pPr algn="just"/>
            <a:r>
              <a:rPr lang="en-US" sz="1200" b="1" dirty="0" err="1" smtClean="0">
                <a:solidFill>
                  <a:srgbClr val="486DA2"/>
                </a:solidFill>
                <a:latin typeface="Verdana" pitchFamily="34" charset="0"/>
              </a:rPr>
              <a:t>GitHub</a:t>
            </a:r>
            <a:r>
              <a:rPr lang="en-US" sz="1200" b="1" dirty="0" smtClean="0">
                <a:solidFill>
                  <a:srgbClr val="486DA2"/>
                </a:solidFill>
                <a:latin typeface="Verdana" pitchFamily="34" charset="0"/>
              </a:rPr>
              <a:t> is the best way to collaborate with others. Fork, send pull requests and manage all your public and private </a:t>
            </a:r>
            <a:r>
              <a:rPr lang="en-US" sz="1200" b="1" dirty="0" err="1" smtClean="0">
                <a:solidFill>
                  <a:srgbClr val="486DA2"/>
                </a:solidFill>
                <a:latin typeface="Verdana" pitchFamily="34" charset="0"/>
              </a:rPr>
              <a:t>git</a:t>
            </a:r>
            <a:r>
              <a:rPr lang="en-US" sz="1200" b="1" dirty="0" smtClean="0">
                <a:solidFill>
                  <a:srgbClr val="486DA2"/>
                </a:solidFill>
                <a:latin typeface="Verdana" pitchFamily="34" charset="0"/>
              </a:rPr>
              <a:t> repositories.</a:t>
            </a: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It blends agile scrum practices naturally with its local repository features that makes it stand tall among all version control tools in the market.</a:t>
            </a:r>
            <a:endParaRPr lang="fr-FR"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b="1" dirty="0" smtClean="0">
                <a:solidFill>
                  <a:srgbClr val="486DA2"/>
                </a:solidFill>
                <a:latin typeface="Verdana" pitchFamily="34" charset="0"/>
              </a:rPr>
              <a:t>Other VCSs</a:t>
            </a:r>
          </a:p>
          <a:p>
            <a:r>
              <a:rPr lang="en-US" dirty="0" smtClean="0"/>
              <a:t>Store information as a list of  file-based changes.</a:t>
            </a:r>
            <a:endParaRPr lang="en-US" sz="1400" dirty="0" smtClean="0"/>
          </a:p>
          <a:p>
            <a:pPr algn="just"/>
            <a:endParaRPr lang="en-US" sz="1400" dirty="0" smtClean="0"/>
          </a:p>
          <a:p>
            <a:pPr algn="just"/>
            <a:r>
              <a:rPr lang="en-US" sz="1400" b="1" dirty="0" smtClean="0">
                <a:solidFill>
                  <a:srgbClr val="486DA2"/>
                </a:solidFill>
                <a:latin typeface="Verdana" pitchFamily="34" charset="0"/>
              </a:rPr>
              <a:t>GIT VCS</a:t>
            </a:r>
          </a:p>
          <a:p>
            <a:pPr algn="just"/>
            <a:r>
              <a:rPr lang="en-US" dirty="0" smtClean="0"/>
              <a:t>Considers data more  like a set of snapshots of a mini file-system.</a:t>
            </a:r>
          </a:p>
          <a:p>
            <a:pPr algn="just"/>
            <a:endParaRPr lang="en-US" sz="1400" dirty="0" smtClean="0"/>
          </a:p>
          <a:p>
            <a:pPr algn="just"/>
            <a:r>
              <a:rPr lang="en-US" dirty="0" smtClean="0"/>
              <a:t>It basically takes a picture of what all your files look like at that moment and stores a reference to that snapshot.</a:t>
            </a:r>
            <a:endParaRPr lang="fr-FR"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400" b="1" dirty="0" smtClean="0">
                <a:solidFill>
                  <a:srgbClr val="486DA2"/>
                </a:solidFill>
                <a:latin typeface="Verdana" pitchFamily="34" charset="0"/>
              </a:rPr>
              <a:t>- Nearly Every Operation Is Local</a:t>
            </a:r>
          </a:p>
          <a:p>
            <a:r>
              <a:rPr lang="en-US" dirty="0" smtClean="0"/>
              <a:t>Most operations in </a:t>
            </a:r>
            <a:r>
              <a:rPr lang="en-US" dirty="0" err="1" smtClean="0"/>
              <a:t>Git</a:t>
            </a:r>
            <a:r>
              <a:rPr lang="en-US" dirty="0" smtClean="0"/>
              <a:t> only need local files and resources to operate – generally no information is needed from another computer on your network.</a:t>
            </a:r>
          </a:p>
          <a:p>
            <a:r>
              <a:rPr lang="en-US" dirty="0" smtClean="0"/>
              <a:t>Because you have the entire history of the project right there on your local disk, most operations seem almost instantaneous.</a:t>
            </a:r>
            <a:endParaRPr lang="en-US" sz="1400" b="1" dirty="0" smtClean="0">
              <a:solidFill>
                <a:srgbClr val="486DA2"/>
              </a:solidFill>
              <a:latin typeface="Verdana" pitchFamily="34" charset="0"/>
            </a:endParaRPr>
          </a:p>
          <a:p>
            <a:endParaRPr lang="en-US" sz="1400" b="1" dirty="0" smtClean="0">
              <a:solidFill>
                <a:srgbClr val="486DA2"/>
              </a:solidFill>
              <a:latin typeface="Verdana" pitchFamily="34" charset="0"/>
            </a:endParaRPr>
          </a:p>
          <a:p>
            <a:r>
              <a:rPr lang="en-US" sz="1400" b="1" dirty="0" smtClean="0">
                <a:solidFill>
                  <a:srgbClr val="486DA2"/>
                </a:solidFill>
                <a:latin typeface="Verdana" pitchFamily="34" charset="0"/>
              </a:rPr>
              <a:t>- </a:t>
            </a:r>
            <a:r>
              <a:rPr lang="en-US" sz="1400" b="1" dirty="0" err="1" smtClean="0">
                <a:solidFill>
                  <a:srgbClr val="486DA2"/>
                </a:solidFill>
                <a:latin typeface="Verdana" pitchFamily="34" charset="0"/>
              </a:rPr>
              <a:t>Git</a:t>
            </a:r>
            <a:r>
              <a:rPr lang="en-US" sz="1400" b="1" dirty="0" smtClean="0">
                <a:solidFill>
                  <a:srgbClr val="486DA2"/>
                </a:solidFill>
                <a:latin typeface="Verdana" pitchFamily="34" charset="0"/>
              </a:rPr>
              <a:t> Has Integrity</a:t>
            </a:r>
          </a:p>
          <a:p>
            <a:r>
              <a:rPr lang="en-US" dirty="0" smtClean="0"/>
              <a:t>Everything in </a:t>
            </a:r>
            <a:r>
              <a:rPr lang="en-US" dirty="0" err="1" smtClean="0"/>
              <a:t>Git</a:t>
            </a:r>
            <a:r>
              <a:rPr lang="en-US" dirty="0" smtClean="0"/>
              <a:t> is check-summed before it is stored and is then referred to by that checksum. This means it’s impossible to change the contents of any file or directory without </a:t>
            </a:r>
            <a:r>
              <a:rPr lang="en-US" dirty="0" err="1" smtClean="0"/>
              <a:t>Git</a:t>
            </a:r>
            <a:r>
              <a:rPr lang="en-US" dirty="0" smtClean="0"/>
              <a:t> knowing about it.</a:t>
            </a:r>
            <a:endParaRPr lang="en-US" sz="1400" b="1" dirty="0" smtClean="0">
              <a:solidFill>
                <a:srgbClr val="486DA2"/>
              </a:solidFill>
              <a:latin typeface="Verdana" pitchFamily="34" charset="0"/>
            </a:endParaRPr>
          </a:p>
          <a:p>
            <a:endParaRPr lang="en-US" sz="1400" b="1" dirty="0" smtClean="0">
              <a:solidFill>
                <a:srgbClr val="486DA2"/>
              </a:solidFill>
              <a:latin typeface="Verdana" pitchFamily="34" charset="0"/>
            </a:endParaRPr>
          </a:p>
          <a:p>
            <a:r>
              <a:rPr lang="en-US" sz="1400" b="1" dirty="0" smtClean="0">
                <a:solidFill>
                  <a:srgbClr val="486DA2"/>
                </a:solidFill>
                <a:latin typeface="Verdana" pitchFamily="34" charset="0"/>
              </a:rPr>
              <a:t>- </a:t>
            </a:r>
            <a:r>
              <a:rPr lang="en-US" sz="1400" b="1" dirty="0" err="1" smtClean="0">
                <a:solidFill>
                  <a:srgbClr val="486DA2"/>
                </a:solidFill>
                <a:latin typeface="Verdana" pitchFamily="34" charset="0"/>
              </a:rPr>
              <a:t>Git</a:t>
            </a:r>
            <a:r>
              <a:rPr lang="en-US" sz="1400" b="1" dirty="0" smtClean="0">
                <a:solidFill>
                  <a:srgbClr val="486DA2"/>
                </a:solidFill>
                <a:latin typeface="Verdana" pitchFamily="34" charset="0"/>
              </a:rPr>
              <a:t> Generally Only Adds Data</a:t>
            </a:r>
          </a:p>
          <a:p>
            <a:r>
              <a:rPr lang="en-US" dirty="0" smtClean="0"/>
              <a:t>When you do actions in </a:t>
            </a:r>
            <a:r>
              <a:rPr lang="en-US" dirty="0" err="1" smtClean="0"/>
              <a:t>Git</a:t>
            </a:r>
            <a:r>
              <a:rPr lang="en-US" dirty="0" smtClean="0"/>
              <a:t>, nearly all of them only add data to the </a:t>
            </a:r>
            <a:r>
              <a:rPr lang="en-US" dirty="0" err="1" smtClean="0"/>
              <a:t>Git</a:t>
            </a:r>
            <a:r>
              <a:rPr lang="en-US" dirty="0" smtClean="0"/>
              <a:t> database. This makes using </a:t>
            </a:r>
            <a:r>
              <a:rPr lang="en-US" dirty="0" err="1" smtClean="0"/>
              <a:t>Git</a:t>
            </a:r>
            <a:r>
              <a:rPr lang="en-US" dirty="0" smtClean="0"/>
              <a:t> a joy because we know we can experiment without the danger of severely screwing things up.</a:t>
            </a:r>
          </a:p>
          <a:p>
            <a:endParaRPr lang="en-US" sz="1400" b="1" dirty="0" smtClean="0">
              <a:solidFill>
                <a:srgbClr val="486DA2"/>
              </a:solidFill>
              <a:latin typeface="Verdana" pitchFamily="34" charset="0"/>
            </a:endParaRPr>
          </a:p>
          <a:p>
            <a:pPr>
              <a:buFont typeface="Arial" pitchFamily="34" charset="0"/>
              <a:buNone/>
            </a:pPr>
            <a:r>
              <a:rPr lang="en-US" sz="1600" b="1" dirty="0" smtClean="0">
                <a:solidFill>
                  <a:srgbClr val="486DA2"/>
                </a:solidFill>
                <a:latin typeface="Verdana" pitchFamily="34" charset="0"/>
              </a:rPr>
              <a:t>- </a:t>
            </a:r>
            <a:r>
              <a:rPr lang="en-US" sz="1600" b="1" dirty="0" err="1" smtClean="0">
                <a:solidFill>
                  <a:srgbClr val="486DA2"/>
                </a:solidFill>
                <a:latin typeface="Verdana" pitchFamily="34" charset="0"/>
              </a:rPr>
              <a:t>Git</a:t>
            </a:r>
            <a:r>
              <a:rPr lang="en-US" sz="1600" b="1" dirty="0" smtClean="0">
                <a:solidFill>
                  <a:srgbClr val="486DA2"/>
                </a:solidFill>
                <a:latin typeface="Verdana" pitchFamily="34" charset="0"/>
              </a:rPr>
              <a:t> 3-State Model</a:t>
            </a:r>
            <a:endParaRPr lang="en-US" sz="1400" dirty="0" smtClean="0"/>
          </a:p>
          <a:p>
            <a:r>
              <a:rPr lang="en-US" sz="1400" dirty="0" smtClean="0"/>
              <a:t>The basic </a:t>
            </a:r>
            <a:r>
              <a:rPr lang="en-US" sz="1400" dirty="0" err="1" smtClean="0"/>
              <a:t>Git</a:t>
            </a:r>
            <a:r>
              <a:rPr lang="en-US" sz="1400" dirty="0" smtClean="0"/>
              <a:t> workflow goes something like this:</a:t>
            </a:r>
          </a:p>
          <a:p>
            <a:r>
              <a:rPr lang="en-US" sz="1400" dirty="0" smtClean="0"/>
              <a:t>1) You modify files in your working directory.</a:t>
            </a:r>
          </a:p>
          <a:p>
            <a:r>
              <a:rPr lang="en-US" sz="1400" dirty="0" smtClean="0"/>
              <a:t>2) You stage the files, adding snapshots of them to your staging area.</a:t>
            </a:r>
          </a:p>
          <a:p>
            <a:r>
              <a:rPr lang="en-US" sz="1400" dirty="0" smtClean="0"/>
              <a:t>3) You do a commit, which takes the files as they are in the staging </a:t>
            </a:r>
          </a:p>
          <a:p>
            <a:r>
              <a:rPr lang="en-US" sz="1400" dirty="0" smtClean="0"/>
              <a:t>area and stores that snapshot permanently to your </a:t>
            </a:r>
            <a:r>
              <a:rPr lang="en-US" sz="1400" dirty="0" err="1" smtClean="0"/>
              <a:t>Git</a:t>
            </a:r>
            <a:r>
              <a:rPr lang="en-US" sz="1400" dirty="0" smtClean="0"/>
              <a:t> directory.</a:t>
            </a:r>
          </a:p>
          <a:p>
            <a:endParaRPr lang="en-US" sz="1400" dirty="0" smtClean="0"/>
          </a:p>
          <a:p>
            <a:endParaRPr lang="en-US" sz="1400" dirty="0" smtClean="0"/>
          </a:p>
        </p:txBody>
      </p:sp>
      <p:sp>
        <p:nvSpPr>
          <p:cNvPr id="4" name="Slide Number Placeholder 3"/>
          <p:cNvSpPr>
            <a:spLocks noGrp="1"/>
          </p:cNvSpPr>
          <p:nvPr>
            <p:ph type="sldNum" sz="quarter" idx="10"/>
          </p:nvPr>
        </p:nvSpPr>
        <p:spPr/>
        <p:txBody>
          <a:bodyPr/>
          <a:lstStyle/>
          <a:p>
            <a:fld id="{06F8F5D6-CB0D-4EDE-B95E-664AB82371FD}"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Br</a:t>
            </a:r>
            <a:r>
              <a:rPr lang="en-US" sz="1200" kern="1200" dirty="0" smtClean="0">
                <a:solidFill>
                  <a:schemeClr val="tx1"/>
                </a:solidFill>
                <a:latin typeface="+mn-lt"/>
                <a:ea typeface="+mn-ea"/>
                <a:cs typeface="+mn-cs"/>
              </a:rPr>
              <a:t>anc</a:t>
            </a:r>
            <a:r>
              <a:rPr lang="en-US" dirty="0" smtClean="0"/>
              <a:t>hing means you diverge from the main line of development and continue to do work without messing with that main line.</a:t>
            </a:r>
          </a:p>
          <a:p>
            <a:pPr>
              <a:buFont typeface="Arial" pitchFamily="34" charset="0"/>
              <a:buChar char="•"/>
            </a:pPr>
            <a:r>
              <a:rPr lang="en-US" dirty="0" smtClean="0"/>
              <a:t> In many VCS tools, this is a somewhat expensive process, often requiring you to create a new copy of your source code directory, which can take a long time for large projects.</a:t>
            </a:r>
          </a:p>
          <a:p>
            <a:pPr>
              <a:buFont typeface="Arial" pitchFamily="34" charset="0"/>
              <a:buChar char="•"/>
            </a:pPr>
            <a:r>
              <a:rPr lang="en-US" dirty="0" smtClean="0"/>
              <a:t> The way </a:t>
            </a:r>
            <a:r>
              <a:rPr lang="en-US" dirty="0" err="1" smtClean="0"/>
              <a:t>Git</a:t>
            </a:r>
            <a:r>
              <a:rPr lang="en-US" dirty="0" smtClean="0"/>
              <a:t> branches is incredibly lightweight, making branching operations nearly instantaneous and switching back and forth between branches generally just as fast.</a:t>
            </a:r>
          </a:p>
          <a:p>
            <a:pPr>
              <a:buFont typeface="Arial" pitchFamily="34" charset="0"/>
              <a:buChar char="•"/>
            </a:pPr>
            <a:r>
              <a:rPr lang="en-US" dirty="0" smtClean="0"/>
              <a:t> Unlike many other VCSs, </a:t>
            </a:r>
            <a:r>
              <a:rPr lang="en-US" dirty="0" err="1" smtClean="0"/>
              <a:t>Git</a:t>
            </a:r>
            <a:r>
              <a:rPr lang="en-US" dirty="0" smtClean="0"/>
              <a:t> encourages a workflow that branches and merges often, even multiple times in a day.</a:t>
            </a:r>
          </a:p>
          <a:p>
            <a:pPr>
              <a:buFont typeface="Arial" pitchFamily="34" charset="0"/>
              <a:buChar char="•"/>
            </a:pPr>
            <a:r>
              <a:rPr lang="en-US" baseline="0" dirty="0" smtClean="0"/>
              <a:t> </a:t>
            </a:r>
            <a:r>
              <a:rPr lang="en-US" dirty="0" smtClean="0"/>
              <a:t>When you commit in </a:t>
            </a:r>
            <a:r>
              <a:rPr lang="en-US" dirty="0" err="1" smtClean="0"/>
              <a:t>Git</a:t>
            </a:r>
            <a:r>
              <a:rPr lang="en-US" dirty="0" smtClean="0"/>
              <a:t>, it stores a commit object that contains a pointer to the snapshot of the content you staged, the author and message metadata, and zero or more pointers to the commit or commits that were the direct parents of this commit. (Zero parents for the first commit, one parent for a normal commit, and multiple parents for a commit that results from a merge of two or more branches.)</a:t>
            </a:r>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When you create the commit by running ’</a:t>
            </a:r>
            <a:r>
              <a:rPr lang="en-US" dirty="0" err="1" smtClean="0"/>
              <a:t>git</a:t>
            </a:r>
            <a:r>
              <a:rPr lang="en-US" dirty="0" smtClean="0"/>
              <a:t> commit’, </a:t>
            </a:r>
            <a:r>
              <a:rPr lang="en-US" dirty="0" err="1" smtClean="0"/>
              <a:t>Git</a:t>
            </a:r>
            <a:r>
              <a:rPr lang="en-US" dirty="0" smtClean="0"/>
              <a:t> checksums each subdirectory (in this case, just the root project directory) and stores those tree objects in the </a:t>
            </a:r>
            <a:r>
              <a:rPr lang="en-US" dirty="0" err="1" smtClean="0"/>
              <a:t>Git</a:t>
            </a:r>
            <a:r>
              <a:rPr lang="en-US" dirty="0" smtClean="0"/>
              <a:t> repository. </a:t>
            </a:r>
            <a:r>
              <a:rPr lang="en-US" dirty="0" err="1" smtClean="0"/>
              <a:t>Git</a:t>
            </a:r>
            <a:r>
              <a:rPr lang="en-US" dirty="0" smtClean="0"/>
              <a:t> then creates a commit object that has the metadata and a pointer to the root project tree so it can re-create that snapshot when needed.</a:t>
            </a:r>
          </a:p>
          <a:p>
            <a:pPr>
              <a:buFont typeface="Arial" pitchFamily="34" charset="0"/>
              <a:buChar char="•"/>
            </a:pPr>
            <a:endParaRPr lang="en-US" dirty="0" smtClean="0"/>
          </a:p>
          <a:p>
            <a:pPr>
              <a:buFont typeface="Arial" pitchFamily="34" charset="0"/>
              <a:buChar char="•"/>
            </a:pPr>
            <a:r>
              <a:rPr lang="en-US" dirty="0" smtClean="0"/>
              <a:t>  If you make some changes and commit again, the next commit stores a pointer to the commit that came immediately before it. After 2 more commits, your history might look like this slide:</a:t>
            </a:r>
          </a:p>
          <a:p>
            <a:pPr>
              <a:buFont typeface="Arial" pitchFamily="34" charset="0"/>
              <a:buChar cha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A branch in </a:t>
            </a:r>
            <a:r>
              <a:rPr lang="en-US" dirty="0" err="1" smtClean="0"/>
              <a:t>Git</a:t>
            </a:r>
            <a:r>
              <a:rPr lang="en-US" dirty="0" smtClean="0"/>
              <a:t> is simply a lightweight movable pointer to one of these commits. The default branch name in </a:t>
            </a:r>
            <a:r>
              <a:rPr lang="en-US" dirty="0" err="1" smtClean="0"/>
              <a:t>Git</a:t>
            </a:r>
            <a:r>
              <a:rPr lang="en-US" dirty="0" smtClean="0"/>
              <a:t> is master. As you initially make commits, you’re given a master branch that points to the last commit you made. Every time you commit, it moves forward automatically.</a:t>
            </a:r>
          </a:p>
        </p:txBody>
      </p:sp>
      <p:sp>
        <p:nvSpPr>
          <p:cNvPr id="4" name="Slide Number Placeholder 3"/>
          <p:cNvSpPr>
            <a:spLocks noGrp="1"/>
          </p:cNvSpPr>
          <p:nvPr>
            <p:ph type="sldNum" sz="quarter" idx="10"/>
          </p:nvPr>
        </p:nvSpPr>
        <p:spPr/>
        <p:txBody>
          <a:bodyPr/>
          <a:lstStyle/>
          <a:p>
            <a:fld id="{06F8F5D6-CB0D-4EDE-B95E-664AB82371FD}"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Next create a remote public repository by clicking the “New repository” link on the right side near “Your Repositories”.</a:t>
            </a:r>
          </a:p>
          <a:p>
            <a:pPr>
              <a:buFont typeface="Arial" pitchFamily="34" charset="0"/>
              <a:buChar char="•"/>
            </a:pPr>
            <a:r>
              <a:rPr lang="en-US" dirty="0" smtClean="0"/>
              <a:t> Then fill in the name, description, and web page for the repository and then click “Create Repository”.</a:t>
            </a:r>
          </a:p>
          <a:p>
            <a:pPr>
              <a:buFont typeface="Arial" pitchFamily="34" charset="0"/>
              <a:buChar char="•"/>
            </a:pPr>
            <a:r>
              <a:rPr lang="en-US" dirty="0" smtClean="0"/>
              <a:t> Make a note of the “Clone URL” in the following page. You will need this to commit your application to the public repository on the web at </a:t>
            </a:r>
            <a:r>
              <a:rPr lang="en-US" dirty="0" err="1" smtClean="0"/>
              <a:t>github.com</a:t>
            </a:r>
            <a:r>
              <a:rPr lang="en-US" dirty="0" smtClean="0"/>
              <a:t>.</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13</a:t>
            </a:fld>
            <a:endParaRPr lang="en-US"/>
          </a:p>
        </p:txBody>
      </p:sp>
    </p:spTree>
    <p:extLst>
      <p:ext uri="{BB962C8B-B14F-4D97-AF65-F5344CB8AC3E}">
        <p14:creationId xmlns:p14="http://schemas.microsoft.com/office/powerpoint/2010/main" xmlns="" val="134353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LINUX</a:t>
            </a:r>
          </a:p>
          <a:p>
            <a:r>
              <a:rPr lang="en-US" sz="1200" dirty="0" smtClean="0"/>
              <a:t>Most Linux distributions come with </a:t>
            </a:r>
            <a:r>
              <a:rPr lang="en-US" altLang="en-US" sz="1200" dirty="0" smtClean="0"/>
              <a:t>“</a:t>
            </a:r>
            <a:r>
              <a:rPr lang="en-US" altLang="ja-JP" sz="1200" dirty="0" err="1" smtClean="0"/>
              <a:t>git</a:t>
            </a:r>
            <a:r>
              <a:rPr lang="en-US" altLang="en-US" sz="1200" dirty="0" smtClean="0"/>
              <a:t>”</a:t>
            </a:r>
            <a:r>
              <a:rPr lang="en-US" altLang="ja-JP" sz="1200" dirty="0" smtClean="0"/>
              <a:t> installed them. If you are running an older version of a Linux distribution you might have to install </a:t>
            </a:r>
            <a:r>
              <a:rPr lang="en-US" altLang="en-US" sz="1200" dirty="0" smtClean="0"/>
              <a:t>“</a:t>
            </a:r>
            <a:r>
              <a:rPr lang="en-US" altLang="ja-JP" sz="1200" dirty="0" err="1" smtClean="0"/>
              <a:t>git</a:t>
            </a:r>
            <a:r>
              <a:rPr lang="en-US" altLang="en-US" sz="1200" dirty="0" smtClean="0"/>
              <a:t>”</a:t>
            </a:r>
            <a:r>
              <a:rPr lang="en-US" altLang="ja-JP" sz="1200" dirty="0" smtClean="0"/>
              <a:t> from a third-party repository. </a:t>
            </a:r>
          </a:p>
          <a:p>
            <a:endParaRPr lang="en-US" sz="1000" dirty="0" smtClean="0"/>
          </a:p>
          <a:p>
            <a:r>
              <a:rPr lang="en-US" sz="1200" b="1" dirty="0" err="1" smtClean="0"/>
              <a:t>CentOS</a:t>
            </a:r>
            <a:r>
              <a:rPr lang="en-US" sz="1200" b="1" dirty="0" smtClean="0"/>
              <a:t> 5 </a:t>
            </a:r>
          </a:p>
          <a:p>
            <a:r>
              <a:rPr lang="en-US" sz="1200" dirty="0" smtClean="0"/>
              <a:t>First configure the RPM forge repository on your system. This can be done by simply installing the correct </a:t>
            </a:r>
            <a:r>
              <a:rPr lang="en-US" sz="1200" dirty="0" err="1" smtClean="0"/>
              <a:t>RPMForge</a:t>
            </a:r>
            <a:r>
              <a:rPr lang="en-US" sz="1200" dirty="0" smtClean="0"/>
              <a:t> RPM for you system from link below. </a:t>
            </a:r>
            <a:r>
              <a:rPr lang="en-US" sz="1000" dirty="0" smtClean="0">
                <a:hlinkClick r:id="rId3"/>
              </a:rPr>
              <a:t>http://wiki.centos.org/AdditionalResources/Repositories/RPMForge#head-5aabf02717d5b6b12d47edbc5811404998926a1b </a:t>
            </a:r>
            <a:endParaRPr lang="en-US" sz="1000" dirty="0" smtClean="0"/>
          </a:p>
          <a:p>
            <a:r>
              <a:rPr lang="en-US" sz="1000" dirty="0" smtClean="0"/>
              <a:t>Once that his done installing </a:t>
            </a:r>
            <a:r>
              <a:rPr lang="en-US" altLang="en-US" sz="1000" dirty="0" smtClean="0"/>
              <a:t>“</a:t>
            </a:r>
            <a:r>
              <a:rPr lang="en-US" altLang="ja-JP" sz="1000" dirty="0" err="1" smtClean="0"/>
              <a:t>git</a:t>
            </a:r>
            <a:r>
              <a:rPr lang="en-US" altLang="en-US" sz="1000" dirty="0" smtClean="0"/>
              <a:t>”</a:t>
            </a:r>
            <a:r>
              <a:rPr lang="en-US" altLang="ja-JP" sz="1000" dirty="0" smtClean="0"/>
              <a:t> by running the following command</a:t>
            </a:r>
            <a:endParaRPr lang="en-US" sz="1000" dirty="0" smtClean="0"/>
          </a:p>
          <a:p>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sudo</a:t>
            </a:r>
            <a:r>
              <a:rPr lang="en-US" sz="1100" dirty="0" smtClean="0">
                <a:latin typeface="Courier New" pitchFamily="49" charset="0"/>
                <a:cs typeface="Courier New" pitchFamily="49" charset="0"/>
              </a:rPr>
              <a:t> yum install </a:t>
            </a:r>
            <a:r>
              <a:rPr lang="en-US" sz="1100" dirty="0" err="1" smtClean="0">
                <a:latin typeface="Courier New" pitchFamily="49" charset="0"/>
                <a:cs typeface="Courier New" pitchFamily="49" charset="0"/>
              </a:rPr>
              <a:t>git</a:t>
            </a:r>
            <a:endParaRPr lang="en-US" sz="1100" dirty="0" smtClean="0">
              <a:latin typeface="Courier New" pitchFamily="49" charset="0"/>
              <a:cs typeface="Courier New" pitchFamily="49" charset="0"/>
            </a:endParaRPr>
          </a:p>
          <a:p>
            <a:endParaRPr lang="en-US" sz="1000" dirty="0" smtClean="0"/>
          </a:p>
          <a:p>
            <a:r>
              <a:rPr lang="en-US" sz="1200" b="1" dirty="0" err="1" smtClean="0"/>
              <a:t>Ubuntu</a:t>
            </a:r>
            <a:r>
              <a:rPr lang="en-US" sz="1200" b="1" dirty="0" smtClean="0"/>
              <a:t> </a:t>
            </a:r>
          </a:p>
          <a:p>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sudo</a:t>
            </a:r>
            <a:r>
              <a:rPr lang="en-US" sz="1100" dirty="0" smtClean="0">
                <a:latin typeface="Courier New" pitchFamily="49" charset="0"/>
                <a:cs typeface="Courier New" pitchFamily="49" charset="0"/>
              </a:rPr>
              <a:t> apt-get install </a:t>
            </a:r>
            <a:r>
              <a:rPr lang="en-US" sz="1100" dirty="0" err="1" smtClean="0">
                <a:latin typeface="Courier New" pitchFamily="49" charset="0"/>
                <a:cs typeface="Courier New" pitchFamily="49" charset="0"/>
              </a:rPr>
              <a:t>git</a:t>
            </a:r>
            <a:r>
              <a:rPr lang="en-US" sz="1100" dirty="0" smtClean="0">
                <a:latin typeface="Courier New" pitchFamily="49" charset="0"/>
                <a:cs typeface="Courier New" pitchFamily="49" charset="0"/>
              </a:rPr>
              <a:t>-core</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i="1" dirty="0" smtClean="0"/>
              <a:t>[Note: It is assumed that the user is comfortable with installing a basic application. Only the ones that require close attention are mentioned in the next few slides.</a:t>
            </a:r>
          </a:p>
          <a:p>
            <a:endParaRPr lang="en-US" i="1" dirty="0" smtClean="0"/>
          </a:p>
          <a:p>
            <a:r>
              <a:rPr lang="en-US" i="1" dirty="0" smtClean="0"/>
              <a:t>For a detailed installation manual please refer to the following link: </a:t>
            </a:r>
            <a:r>
              <a:rPr lang="en-US" i="1" dirty="0" smtClean="0">
                <a:hlinkClick r:id="rId3"/>
              </a:rPr>
              <a:t>http://help.github.com/win-set-up-git/</a:t>
            </a:r>
            <a:endParaRPr lang="en-US" i="1" dirty="0" smtClean="0"/>
          </a:p>
          <a:p>
            <a:endParaRPr lang="en-US" i="1" dirty="0" smtClean="0"/>
          </a:p>
          <a:p>
            <a:r>
              <a:rPr lang="en-US" i="1" dirty="0" smtClean="0"/>
              <a:t>The installation screens shown here are for Windows machine and it is fairly similar for other non-windows systems.]</a:t>
            </a:r>
          </a:p>
          <a:p>
            <a:endParaRPr lang="en-US" i="1" dirty="0" smtClean="0"/>
          </a:p>
          <a:p>
            <a:r>
              <a:rPr lang="en-US" dirty="0" smtClean="0"/>
              <a:t>(If you’ve completed the installation then you can jump to </a:t>
            </a:r>
            <a:r>
              <a:rPr lang="en-US" i="1" dirty="0" smtClean="0">
                <a:hlinkClick r:id="rId4" action="ppaction://hlinksldjump"/>
              </a:rPr>
              <a:t>GIT Setup</a:t>
            </a:r>
            <a:r>
              <a:rPr lang="en-US" dirty="0" smtClean="0"/>
              <a:t>)</a:t>
            </a:r>
          </a:p>
          <a:p>
            <a:endParaRPr lang="en-US" dirty="0" smtClean="0"/>
          </a:p>
        </p:txBody>
      </p:sp>
      <p:sp>
        <p:nvSpPr>
          <p:cNvPr id="4" name="Slide Number Placeholder 3"/>
          <p:cNvSpPr>
            <a:spLocks noGrp="1"/>
          </p:cNvSpPr>
          <p:nvPr>
            <p:ph type="sldNum" sz="quarter" idx="10"/>
          </p:nvPr>
        </p:nvSpPr>
        <p:spPr/>
        <p:txBody>
          <a:bodyPr/>
          <a:lstStyle/>
          <a:p>
            <a:fld id="{06F8F5D6-CB0D-4EDE-B95E-664AB82371FD}"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owerpointstyles.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Text Box 30"/>
          <p:cNvSpPr txBox="1">
            <a:spLocks noChangeArrowheads="1"/>
          </p:cNvSpPr>
          <p:nvPr userDrawn="1"/>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13"/>
              </a:rPr>
              <a:t>Powerpoint Templates</a:t>
            </a:r>
            <a:endParaRPr lang="fr-FR"/>
          </a:p>
        </p:txBody>
      </p:sp>
      <p:pic>
        <p:nvPicPr>
          <p:cNvPr id="1053" name="Picture 29" descr="7"/>
          <p:cNvPicPr>
            <a:picLocks noChangeAspect="1" noChangeArrowheads="1"/>
          </p:cNvPicPr>
          <p:nvPr userDrawn="1"/>
        </p:nvPicPr>
        <p:blipFill>
          <a:blip r:embed="rId14" cstate="print"/>
          <a:srcRect/>
          <a:stretch>
            <a:fillRect/>
          </a:stretch>
        </p:blipFill>
        <p:spPr bwMode="auto">
          <a:xfrm>
            <a:off x="0" y="0"/>
            <a:ext cx="9144000" cy="6858000"/>
          </a:xfrm>
          <a:prstGeom prst="rect">
            <a:avLst/>
          </a:prstGeom>
          <a:noFill/>
        </p:spPr>
      </p:pic>
      <p:sp>
        <p:nvSpPr>
          <p:cNvPr id="1032" name="Text Box 8"/>
          <p:cNvSpPr txBox="1">
            <a:spLocks noChangeArrowheads="1"/>
          </p:cNvSpPr>
          <p:nvPr userDrawn="1"/>
        </p:nvSpPr>
        <p:spPr bwMode="auto">
          <a:xfrm>
            <a:off x="7962900" y="6375400"/>
            <a:ext cx="1073150" cy="366713"/>
          </a:xfrm>
          <a:prstGeom prst="rect">
            <a:avLst/>
          </a:prstGeom>
          <a:noFill/>
          <a:ln w="9525">
            <a:noFill/>
            <a:miter lim="800000"/>
            <a:headEnd/>
            <a:tailEnd/>
          </a:ln>
          <a:effectLst/>
        </p:spPr>
        <p:txBody>
          <a:bodyPr wrap="none">
            <a:spAutoFit/>
          </a:bodyPr>
          <a:lstStyle/>
          <a:p>
            <a:r>
              <a:rPr lang="fr-FR" b="1">
                <a:solidFill>
                  <a:srgbClr val="486DA2"/>
                </a:solidFill>
              </a:rPr>
              <a:t>Page </a:t>
            </a:r>
            <a:fld id="{5B688F2E-CFE1-4690-BC08-699D88428E67}" type="slidenum">
              <a:rPr lang="fr-FR" b="1">
                <a:solidFill>
                  <a:srgbClr val="486DA2"/>
                </a:solidFill>
              </a:rPr>
              <a:pPr/>
              <a:t>‹#›</a:t>
            </a:fld>
            <a:endParaRPr lang="fr-FR" b="1">
              <a:solidFill>
                <a:srgbClr val="486DA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cs typeface="Arial" pitchFamily="34" charset="0"/>
        </a:defRPr>
      </a:lvl2pPr>
      <a:lvl3pPr algn="ctr" rtl="0" fontAlgn="base">
        <a:spcBef>
          <a:spcPct val="0"/>
        </a:spcBef>
        <a:spcAft>
          <a:spcPct val="0"/>
        </a:spcAft>
        <a:defRPr sz="4400">
          <a:solidFill>
            <a:schemeClr val="tx2"/>
          </a:solidFill>
          <a:latin typeface="Arial" pitchFamily="34" charset="0"/>
          <a:cs typeface="Arial" pitchFamily="34" charset="0"/>
        </a:defRPr>
      </a:lvl3pPr>
      <a:lvl4pPr algn="ctr" rtl="0" fontAlgn="base">
        <a:spcBef>
          <a:spcPct val="0"/>
        </a:spcBef>
        <a:spcAft>
          <a:spcPct val="0"/>
        </a:spcAft>
        <a:defRPr sz="4400">
          <a:solidFill>
            <a:schemeClr val="tx2"/>
          </a:solidFill>
          <a:latin typeface="Arial" pitchFamily="34" charset="0"/>
          <a:cs typeface="Arial" pitchFamily="34" charset="0"/>
        </a:defRPr>
      </a:lvl4pPr>
      <a:lvl5pPr algn="ctr" rtl="0" fontAlgn="base">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hyperlink" Target="http://www.powerpointstyles.com/"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bit.ly/setupgi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github.com/"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wiki.centos.org/AdditionalResources/Repositories/RPMForge"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hyperlink" Target="http://code.google.com/p/msysgit" TargetMode="External"/><Relationship Id="rId4" Type="http://schemas.openxmlformats.org/officeDocument/2006/relationships/hyperlink" Target="http://code.google.com/p/git-osx-installer"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1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mailto:userName@examp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hyperlink" Target="https://github.com/ScrumDoLLC/ScrumDo"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www.scrumdo.com/" TargetMode="External"/><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hyperlink" Target="http://progit.org/book/" TargetMode="External"/><Relationship Id="rId4" Type="http://schemas.openxmlformats.org/officeDocument/2006/relationships/hyperlink" Target="http://www.youtube.com/watch?v=Xsjk31wH0A4&amp;feature=youtu.be"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gitx.frim.nl/" TargetMode="External"/><Relationship Id="rId3" Type="http://schemas.openxmlformats.org/officeDocument/2006/relationships/hyperlink" Target="http://progit.org/book/" TargetMode="External"/><Relationship Id="rId7" Type="http://schemas.openxmlformats.org/officeDocument/2006/relationships/hyperlink" Target="http://www.syntevo.com/smartgit/index.html" TargetMode="Externa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hyperlink" Target="http://www.git-tower.com/" TargetMode="External"/><Relationship Id="rId5" Type="http://schemas.openxmlformats.org/officeDocument/2006/relationships/hyperlink" Target="http://www.sourcetreeapp.com/" TargetMode="External"/><Relationship Id="rId10" Type="http://schemas.openxmlformats.org/officeDocument/2006/relationships/hyperlink" Target="http://code.google.com/p/gitextensions/" TargetMode="External"/><Relationship Id="rId4" Type="http://schemas.openxmlformats.org/officeDocument/2006/relationships/hyperlink" Target="http://www.gittiapp.com/" TargetMode="External"/><Relationship Id="rId9" Type="http://schemas.openxmlformats.org/officeDocument/2006/relationships/hyperlink" Target="http://code.google.com/p/tortoisegit/" TargetMode="External"/></Relationships>
</file>

<file path=ppt/slides/_rels/slide2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jpeg"/><Relationship Id="rId7" Type="http://schemas.openxmlformats.org/officeDocument/2006/relationships/image" Target="../media/image4.png"/><Relationship Id="rId2" Type="http://schemas.openxmlformats.org/officeDocument/2006/relationships/hyperlink" Target="http://www.powerpointstyles.com/" TargetMode="Externa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hyperlink" Target="http://www.codegenesys.com" TargetMode="External"/><Relationship Id="rId4" Type="http://schemas.openxmlformats.org/officeDocument/2006/relationships/hyperlink" Target="mailto:ajay@codegenesys.com" TargetMode="External"/><Relationship Id="rId9"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 Box 25"/>
          <p:cNvSpPr txBox="1">
            <a:spLocks noChangeArrowheads="1"/>
          </p:cNvSpPr>
          <p:nvPr/>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2"/>
              </a:rPr>
              <a:t>Powerpoint Templates</a:t>
            </a:r>
            <a:endParaRPr lang="fr-FR"/>
          </a:p>
        </p:txBody>
      </p:sp>
      <p:pic>
        <p:nvPicPr>
          <p:cNvPr id="2072" name="Picture 24" descr="4"/>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054" name="Text Box 6"/>
          <p:cNvSpPr txBox="1">
            <a:spLocks noChangeArrowheads="1"/>
          </p:cNvSpPr>
          <p:nvPr/>
        </p:nvSpPr>
        <p:spPr bwMode="auto">
          <a:xfrm>
            <a:off x="4131708" y="4005064"/>
            <a:ext cx="5004048" cy="2210175"/>
          </a:xfrm>
          <a:prstGeom prst="rect">
            <a:avLst/>
          </a:prstGeom>
          <a:noFill/>
          <a:ln w="9525">
            <a:noFill/>
            <a:miter lim="800000"/>
            <a:headEnd/>
            <a:tailEnd/>
          </a:ln>
          <a:effectLst/>
        </p:spPr>
        <p:txBody>
          <a:bodyPr wrap="square" lIns="180000" tIns="180000" rIns="180000" bIns="180000">
            <a:spAutoFit/>
          </a:bodyPr>
          <a:lstStyle/>
          <a:p>
            <a:pPr algn="ctr"/>
            <a:r>
              <a:rPr lang="fr-FR" sz="2000" b="1" i="1" dirty="0">
                <a:solidFill>
                  <a:srgbClr val="486DA2"/>
                </a:solidFill>
                <a:latin typeface="Verdana" pitchFamily="34" charset="0"/>
              </a:rPr>
              <a:t>B</a:t>
            </a:r>
            <a:r>
              <a:rPr lang="fr-FR" sz="2000" b="1" i="1" dirty="0" smtClean="0">
                <a:solidFill>
                  <a:srgbClr val="486DA2"/>
                </a:solidFill>
                <a:latin typeface="Verdana" pitchFamily="34" charset="0"/>
              </a:rPr>
              <a:t>y Ajay </a:t>
            </a:r>
            <a:r>
              <a:rPr lang="fr-FR" sz="2000" b="1" i="1" dirty="0" err="1" smtClean="0">
                <a:solidFill>
                  <a:srgbClr val="486DA2"/>
                </a:solidFill>
                <a:latin typeface="Verdana" pitchFamily="34" charset="0"/>
              </a:rPr>
              <a:t>Reddy</a:t>
            </a:r>
            <a:endParaRPr lang="fr-FR" sz="2000" b="1" i="1" dirty="0" smtClean="0">
              <a:solidFill>
                <a:srgbClr val="486DA2"/>
              </a:solidFill>
              <a:latin typeface="Verdana" pitchFamily="34" charset="0"/>
            </a:endParaRPr>
          </a:p>
          <a:p>
            <a:pPr algn="ctr"/>
            <a:r>
              <a:rPr lang="fr-FR" sz="2000" b="1" i="1" dirty="0" smtClean="0">
                <a:solidFill>
                  <a:srgbClr val="486DA2"/>
                </a:solidFill>
                <a:latin typeface="Verdana" pitchFamily="34" charset="0"/>
              </a:rPr>
              <a:t>Bala </a:t>
            </a:r>
            <a:r>
              <a:rPr lang="fr-FR" sz="2000" b="1" i="1" dirty="0" err="1" smtClean="0">
                <a:solidFill>
                  <a:srgbClr val="486DA2"/>
                </a:solidFill>
                <a:latin typeface="Verdana" pitchFamily="34" charset="0"/>
              </a:rPr>
              <a:t>Rathakrishnan</a:t>
            </a:r>
            <a:r>
              <a:rPr lang="fr-FR" sz="2000" b="1" i="1" dirty="0" smtClean="0">
                <a:solidFill>
                  <a:srgbClr val="486DA2"/>
                </a:solidFill>
                <a:latin typeface="Verdana" pitchFamily="34" charset="0"/>
              </a:rPr>
              <a:t> and the CG team</a:t>
            </a:r>
          </a:p>
          <a:p>
            <a:pPr algn="ctr"/>
            <a:r>
              <a:rPr lang="fr-FR" sz="2000" b="1" i="1" dirty="0" smtClean="0">
                <a:solidFill>
                  <a:srgbClr val="486DA2"/>
                </a:solidFill>
                <a:latin typeface="Verdana" pitchFamily="34" charset="0"/>
                <a:hlinkClick r:id="rId4"/>
              </a:rPr>
              <a:t>http://bit.ly/setupgit</a:t>
            </a:r>
            <a:endParaRPr lang="fr-FR" sz="2000" b="1" i="1" dirty="0" smtClean="0">
              <a:solidFill>
                <a:srgbClr val="486DA2"/>
              </a:solidFill>
              <a:latin typeface="Verdana" pitchFamily="34" charset="0"/>
            </a:endParaRPr>
          </a:p>
          <a:p>
            <a:pPr algn="ctr"/>
            <a:endParaRPr lang="fr-FR" sz="2000" b="1" i="1" dirty="0" smtClean="0">
              <a:solidFill>
                <a:srgbClr val="486DA2"/>
              </a:solidFill>
              <a:latin typeface="Verdana" pitchFamily="34" charset="0"/>
            </a:endParaRPr>
          </a:p>
          <a:p>
            <a:pPr algn="ctr"/>
            <a:endParaRPr lang="fr-FR" sz="2000" i="1" dirty="0">
              <a:solidFill>
                <a:srgbClr val="486DA2"/>
              </a:solidFill>
            </a:endParaRPr>
          </a:p>
        </p:txBody>
      </p:sp>
      <p:pic>
        <p:nvPicPr>
          <p:cNvPr id="2075" name="Picture 27" descr="octocat.png (512×512)"/>
          <p:cNvPicPr>
            <a:picLocks noChangeAspect="1" noChangeArrowheads="1"/>
          </p:cNvPicPr>
          <p:nvPr/>
        </p:nvPicPr>
        <p:blipFill>
          <a:blip r:embed="rId5" cstate="print"/>
          <a:srcRect/>
          <a:stretch>
            <a:fillRect/>
          </a:stretch>
        </p:blipFill>
        <p:spPr bwMode="auto">
          <a:xfrm>
            <a:off x="35496" y="1772816"/>
            <a:ext cx="3240360" cy="3240361"/>
          </a:xfrm>
          <a:prstGeom prst="rect">
            <a:avLst/>
          </a:prstGeom>
          <a:noFill/>
        </p:spPr>
      </p:pic>
      <p:pic>
        <p:nvPicPr>
          <p:cNvPr id="6" name="Picture 15" descr="http://www.camilleroux.com/wp-content/uploads/2010/10/github_logo.png?119d5e"/>
          <p:cNvPicPr>
            <a:picLocks noChangeAspect="1" noChangeArrowheads="1"/>
          </p:cNvPicPr>
          <p:nvPr/>
        </p:nvPicPr>
        <p:blipFill>
          <a:blip r:embed="rId6" cstate="print"/>
          <a:srcRect/>
          <a:stretch>
            <a:fillRect/>
          </a:stretch>
        </p:blipFill>
        <p:spPr bwMode="auto">
          <a:xfrm>
            <a:off x="3812887" y="2276872"/>
            <a:ext cx="5313956" cy="1656184"/>
          </a:xfrm>
          <a:prstGeom prst="rect">
            <a:avLst/>
          </a:prstGeom>
          <a:noFill/>
        </p:spPr>
      </p:pic>
      <p:pic>
        <p:nvPicPr>
          <p:cNvPr id="7" name="Picture 2"/>
          <p:cNvPicPr>
            <a:picLocks noChangeAspect="1" noChangeArrowheads="1"/>
          </p:cNvPicPr>
          <p:nvPr/>
        </p:nvPicPr>
        <p:blipFill>
          <a:blip r:embed="rId7" cstate="print"/>
          <a:srcRect/>
          <a:stretch>
            <a:fillRect/>
          </a:stretch>
        </p:blipFill>
        <p:spPr bwMode="auto">
          <a:xfrm>
            <a:off x="2627784" y="5805264"/>
            <a:ext cx="3312368" cy="720080"/>
          </a:xfrm>
          <a:prstGeom prst="rect">
            <a:avLst/>
          </a:prstGeom>
          <a:noFill/>
          <a:ln w="9525">
            <a:noFill/>
            <a:miter lim="800000"/>
            <a:headEnd/>
            <a:tailEnd/>
          </a:ln>
        </p:spPr>
      </p:pic>
      <p:sp>
        <p:nvSpPr>
          <p:cNvPr id="8" name="Rectangle 7"/>
          <p:cNvSpPr/>
          <p:nvPr/>
        </p:nvSpPr>
        <p:spPr>
          <a:xfrm>
            <a:off x="2699792" y="6608385"/>
            <a:ext cx="4211960" cy="276999"/>
          </a:xfrm>
          <a:prstGeom prst="rect">
            <a:avLst/>
          </a:prstGeom>
        </p:spPr>
        <p:txBody>
          <a:bodyPr wrap="square">
            <a:spAutoFit/>
          </a:bodyPr>
          <a:lstStyle/>
          <a:p>
            <a:r>
              <a:rPr lang="en-US" sz="1200" dirty="0" smtClean="0"/>
              <a:t>Copyright ©2010 Code </a:t>
            </a:r>
            <a:r>
              <a:rPr lang="en-US" sz="1200" dirty="0" err="1" smtClean="0"/>
              <a:t>Genesys</a:t>
            </a:r>
            <a:r>
              <a:rPr lang="en-US" sz="1200" dirty="0" smtClean="0"/>
              <a:t>, LLC. All Rights Reserved.</a:t>
            </a:r>
            <a:endParaRPr lang="en-US" sz="1200" dirty="0"/>
          </a:p>
        </p:txBody>
      </p:sp>
      <p:pic>
        <p:nvPicPr>
          <p:cNvPr id="9" name="Picture 8" descr="ScrumDo_Ad Tile.jpg"/>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323528" y="5445225"/>
            <a:ext cx="1872208" cy="1002968"/>
          </a:xfrm>
          <a:prstGeom prst="rect">
            <a:avLst/>
          </a:prstGeom>
        </p:spPr>
      </p:pic>
      <p:sp>
        <p:nvSpPr>
          <p:cNvPr id="2" name="TextBox 1"/>
          <p:cNvSpPr txBox="1"/>
          <p:nvPr/>
        </p:nvSpPr>
        <p:spPr>
          <a:xfrm>
            <a:off x="2446208" y="5517232"/>
            <a:ext cx="6697792" cy="369332"/>
          </a:xfrm>
          <a:prstGeom prst="rect">
            <a:avLst/>
          </a:prstGeom>
          <a:noFill/>
        </p:spPr>
        <p:txBody>
          <a:bodyPr wrap="none" rtlCol="0">
            <a:spAutoFit/>
          </a:bodyPr>
          <a:lstStyle/>
          <a:p>
            <a:r>
              <a:rPr lang="en-US" dirty="0" smtClean="0"/>
              <a:t>Images used with permission from Scott Chacon’s </a:t>
            </a:r>
            <a:r>
              <a:rPr lang="en-US" dirty="0" err="1" smtClean="0"/>
              <a:t>ProGit</a:t>
            </a:r>
            <a:r>
              <a:rPr lang="en-US" dirty="0" smtClean="0"/>
              <a:t> book</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779928"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Branch</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Single commit repository data</a:t>
            </a: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5842" name="Picture 2" descr="http://progit.org/figures/ch3/18333fig0301-tn.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07704" y="1556792"/>
            <a:ext cx="6999434" cy="473161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779928"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Branch</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9938" name="Picture 2" descr="http://progit.org/figures/ch3/18333fig0302-tn.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95736" y="908720"/>
            <a:ext cx="6761325" cy="3015551"/>
          </a:xfrm>
          <a:prstGeom prst="rect">
            <a:avLst/>
          </a:prstGeom>
          <a:noFill/>
        </p:spPr>
      </p:pic>
      <p:pic>
        <p:nvPicPr>
          <p:cNvPr id="9" name="Picture 2" descr="http://progit.org/figures/ch3/18333fig0303-tn.pn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627784" y="4334538"/>
            <a:ext cx="4536504" cy="227732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196709"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GITHUB.COM</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dirty="0" smtClean="0"/>
              <a:t> </a:t>
            </a:r>
            <a:r>
              <a:rPr lang="en-US" dirty="0" smtClean="0">
                <a:hlinkClick r:id="rId3"/>
              </a:rPr>
              <a:t>Github.com</a:t>
            </a:r>
            <a:r>
              <a:rPr lang="en-US" dirty="0" smtClean="0"/>
              <a:t> is the most popular GIT repository hosting website on the Internet.</a:t>
            </a:r>
          </a:p>
          <a:p>
            <a:endParaRPr lang="en-US" dirty="0" smtClean="0"/>
          </a:p>
          <a:p>
            <a:pPr marL="285750" indent="-285750">
              <a:buFontTx/>
              <a:buChar char="•"/>
            </a:pPr>
            <a:r>
              <a:rPr lang="en-US" dirty="0" smtClean="0"/>
              <a:t>SASS </a:t>
            </a:r>
            <a:r>
              <a:rPr lang="en-US" dirty="0" err="1" smtClean="0"/>
              <a:t>Git</a:t>
            </a:r>
            <a:r>
              <a:rPr lang="en-US" dirty="0" smtClean="0"/>
              <a:t>  tool</a:t>
            </a:r>
          </a:p>
          <a:p>
            <a:pPr marL="285750" indent="-285750">
              <a:buFontTx/>
              <a:buChar char="•"/>
            </a:pPr>
            <a:r>
              <a:rPr lang="en-US" dirty="0" smtClean="0"/>
              <a:t>Great Integrations</a:t>
            </a:r>
          </a:p>
          <a:p>
            <a:pPr marL="285750" indent="-285750">
              <a:buFontTx/>
              <a:buChar char="•"/>
            </a:pPr>
            <a:r>
              <a:rPr lang="en-US" dirty="0" smtClean="0"/>
              <a:t>Code Review Tools</a:t>
            </a:r>
          </a:p>
          <a:p>
            <a:pPr marL="285750" indent="-285750">
              <a:buFontTx/>
              <a:buChar char="•"/>
            </a:pPr>
            <a:r>
              <a:rPr lang="en-US" dirty="0" err="1" smtClean="0"/>
              <a:t>Github</a:t>
            </a:r>
            <a:r>
              <a:rPr lang="en-US" dirty="0" smtClean="0"/>
              <a:t> issues</a:t>
            </a:r>
          </a:p>
          <a:p>
            <a:pPr marL="285750" indent="-285750">
              <a:buFontTx/>
              <a:buChar char="•"/>
            </a:pPr>
            <a:r>
              <a:rPr lang="en-US" dirty="0" smtClean="0"/>
              <a:t>Comments on code</a:t>
            </a:r>
          </a:p>
          <a:p>
            <a:pPr marL="285750" indent="-285750">
              <a:buFontTx/>
              <a:buChar char="•"/>
            </a:pPr>
            <a:r>
              <a:rPr lang="en-US" dirty="0" smtClean="0"/>
              <a:t>Forks</a:t>
            </a:r>
          </a:p>
          <a:p>
            <a:pPr marL="285750" indent="-285750">
              <a:buFontTx/>
              <a:buChar char="•"/>
            </a:pPr>
            <a:r>
              <a:rPr lang="en-US" dirty="0" smtClean="0"/>
              <a:t>FREE on </a:t>
            </a:r>
            <a:r>
              <a:rPr lang="en-US" smtClean="0"/>
              <a:t>open source </a:t>
            </a:r>
            <a:r>
              <a:rPr lang="en-US" dirty="0" smtClean="0"/>
              <a:t>repos</a:t>
            </a:r>
          </a:p>
          <a:p>
            <a:pPr marL="285750" indent="-285750">
              <a:buFontTx/>
              <a:buChar char="•"/>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1318206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744" y="1628800"/>
            <a:ext cx="6624736" cy="2585323"/>
          </a:xfrm>
          <a:prstGeom prst="rect">
            <a:avLst/>
          </a:prstGeom>
        </p:spPr>
        <p:txBody>
          <a:bodyPr wrap="square">
            <a:spAutoFit/>
          </a:bodyPr>
          <a:lstStyle/>
          <a:p>
            <a:r>
              <a:rPr lang="en-US" dirty="0"/>
              <a:t>You will need to create an account here in order to create your repository on this web space.</a:t>
            </a:r>
          </a:p>
          <a:p>
            <a:endParaRPr lang="en-US" dirty="0"/>
          </a:p>
          <a:p>
            <a:r>
              <a:rPr lang="en-US" dirty="0"/>
              <a:t>Follow these steps:</a:t>
            </a:r>
          </a:p>
          <a:p>
            <a:endParaRPr lang="en-US" dirty="0"/>
          </a:p>
          <a:p>
            <a:pPr>
              <a:buFont typeface="Arial" pitchFamily="34" charset="0"/>
              <a:buChar char="•"/>
            </a:pPr>
            <a:r>
              <a:rPr lang="en-US" dirty="0"/>
              <a:t> </a:t>
            </a:r>
            <a:r>
              <a:rPr lang="en-US" dirty="0" smtClean="0"/>
              <a:t>Go to </a:t>
            </a:r>
            <a:r>
              <a:rPr lang="en-US" dirty="0">
                <a:hlinkClick r:id="rId3"/>
              </a:rPr>
              <a:t>www.github.com</a:t>
            </a:r>
            <a:r>
              <a:rPr lang="en-US" dirty="0"/>
              <a:t> and click the “Signup and Pricing ” link.</a:t>
            </a:r>
          </a:p>
          <a:p>
            <a:pPr>
              <a:buFont typeface="Arial" pitchFamily="34" charset="0"/>
              <a:buChar char="•"/>
            </a:pPr>
            <a:r>
              <a:rPr lang="en-US" dirty="0"/>
              <a:t> Then click on “Create a free account</a:t>
            </a:r>
            <a:r>
              <a:rPr lang="en-US" dirty="0" smtClean="0"/>
              <a:t>”</a:t>
            </a:r>
          </a:p>
          <a:p>
            <a:pPr>
              <a:buFont typeface="Arial" pitchFamily="34" charset="0"/>
              <a:buChar char="•"/>
            </a:pPr>
            <a:endParaRPr lang="en-US" dirty="0" smtClean="0"/>
          </a:p>
          <a:p>
            <a:pPr>
              <a:buFont typeface="Arial" pitchFamily="34" charset="0"/>
              <a:buChar char="•"/>
            </a:pPr>
            <a:r>
              <a:rPr lang="en-US" dirty="0" smtClean="0"/>
              <a:t> Create a Repository</a:t>
            </a:r>
            <a:endParaRPr lang="en-US" dirty="0"/>
          </a:p>
        </p:txBody>
      </p:sp>
      <p:sp>
        <p:nvSpPr>
          <p:cNvPr id="3" name="Text Box 2"/>
          <p:cNvSpPr txBox="1">
            <a:spLocks noChangeArrowheads="1"/>
          </p:cNvSpPr>
          <p:nvPr/>
        </p:nvSpPr>
        <p:spPr bwMode="auto">
          <a:xfrm>
            <a:off x="2627784" y="188913"/>
            <a:ext cx="5016518" cy="584776"/>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GITHUB.COM- SETUP</a:t>
            </a:r>
            <a:endParaRPr lang="fr-FR" sz="3200" u="sng" dirty="0">
              <a:solidFill>
                <a:srgbClr val="486DA2"/>
              </a:solidFill>
            </a:endParaRPr>
          </a:p>
        </p:txBody>
      </p:sp>
    </p:spTree>
    <p:extLst>
      <p:ext uri="{BB962C8B-B14F-4D97-AF65-F5344CB8AC3E}">
        <p14:creationId xmlns:p14="http://schemas.microsoft.com/office/powerpoint/2010/main" xmlns="" val="2344691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920620"/>
            <a:ext cx="6030416" cy="4493538"/>
          </a:xfrm>
          <a:prstGeom prst="rect">
            <a:avLst/>
          </a:prstGeom>
        </p:spPr>
        <p:txBody>
          <a:bodyPr wrap="square">
            <a:spAutoFit/>
          </a:bodyPr>
          <a:lstStyle/>
          <a:p>
            <a:r>
              <a:rPr lang="en-US" b="1" dirty="0" smtClean="0">
                <a:solidFill>
                  <a:srgbClr val="486DA2"/>
                </a:solidFill>
                <a:latin typeface="Verdana" pitchFamily="34" charset="0"/>
              </a:rPr>
              <a:t>Installer Platform Assistance:</a:t>
            </a:r>
          </a:p>
          <a:p>
            <a:endParaRPr lang="en-US" b="1" dirty="0" smtClean="0"/>
          </a:p>
          <a:p>
            <a:r>
              <a:rPr lang="en-US" b="1" dirty="0" smtClean="0"/>
              <a:t>LINUX</a:t>
            </a:r>
          </a:p>
          <a:p>
            <a:r>
              <a:rPr lang="en-US" dirty="0" err="1" smtClean="0"/>
              <a:t>Git</a:t>
            </a:r>
            <a:r>
              <a:rPr lang="en-US" dirty="0" smtClean="0"/>
              <a:t> pre installed in most </a:t>
            </a:r>
            <a:r>
              <a:rPr lang="en-US" dirty="0" err="1" smtClean="0"/>
              <a:t>linux</a:t>
            </a:r>
            <a:r>
              <a:rPr lang="en-US" dirty="0" smtClean="0"/>
              <a:t> distributions</a:t>
            </a:r>
            <a:r>
              <a:rPr lang="en-US" altLang="ja-JP" dirty="0" smtClean="0"/>
              <a:t>. </a:t>
            </a:r>
          </a:p>
          <a:p>
            <a:endParaRPr lang="en-US" sz="1200" dirty="0" smtClean="0"/>
          </a:p>
          <a:p>
            <a:r>
              <a:rPr lang="en-US" b="1" dirty="0" err="1" smtClean="0"/>
              <a:t>CentOS</a:t>
            </a:r>
            <a:r>
              <a:rPr lang="en-US" b="1" dirty="0" smtClean="0"/>
              <a:t> 5 </a:t>
            </a:r>
          </a:p>
          <a:p>
            <a:r>
              <a:rPr lang="en-US" dirty="0" smtClean="0"/>
              <a:t>Configure the RPM forge repository by installing the correct </a:t>
            </a:r>
            <a:r>
              <a:rPr lang="en-US" dirty="0" err="1" smtClean="0"/>
              <a:t>RPMForge</a:t>
            </a:r>
            <a:r>
              <a:rPr lang="en-US" dirty="0" smtClean="0"/>
              <a:t> RPM from</a:t>
            </a:r>
          </a:p>
          <a:p>
            <a:r>
              <a:rPr lang="en-US" dirty="0" smtClean="0"/>
              <a:t>. </a:t>
            </a:r>
            <a:r>
              <a:rPr lang="en-US" dirty="0" smtClean="0">
                <a:hlinkClick r:id="rId3"/>
              </a:rPr>
              <a:t>http://wiki.centos.org/AdditionalResources/Repositories/RPMForge#head-5aabf02717d5b6b12d47edbc5811404998926a1b </a:t>
            </a:r>
            <a:endParaRPr lang="en-US" dirty="0" smtClean="0"/>
          </a:p>
          <a:p>
            <a:endParaRPr lang="en-US" sz="1200" dirty="0" smtClean="0"/>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sudo</a:t>
            </a:r>
            <a:r>
              <a:rPr lang="en-US" sz="1600" dirty="0" smtClean="0">
                <a:latin typeface="Courier New" pitchFamily="49" charset="0"/>
                <a:cs typeface="Courier New" pitchFamily="49" charset="0"/>
              </a:rPr>
              <a:t> yum install </a:t>
            </a:r>
            <a:r>
              <a:rPr lang="en-US" sz="1600" dirty="0" err="1" smtClean="0">
                <a:latin typeface="Courier New" pitchFamily="49" charset="0"/>
                <a:cs typeface="Courier New" pitchFamily="49" charset="0"/>
              </a:rPr>
              <a:t>git</a:t>
            </a:r>
            <a:endParaRPr lang="en-US" sz="1600" dirty="0" smtClean="0">
              <a:latin typeface="Courier New" pitchFamily="49" charset="0"/>
              <a:cs typeface="Courier New" pitchFamily="49" charset="0"/>
            </a:endParaRPr>
          </a:p>
          <a:p>
            <a:endParaRPr lang="en-US" sz="1200" dirty="0" smtClean="0"/>
          </a:p>
          <a:p>
            <a:r>
              <a:rPr lang="en-US" b="1" dirty="0" err="1" smtClean="0"/>
              <a:t>Ubuntu</a:t>
            </a:r>
            <a:r>
              <a:rPr lang="en-US" b="1" dirty="0" smtClean="0"/>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sudo</a:t>
            </a:r>
            <a:r>
              <a:rPr lang="en-US" sz="1600" dirty="0" smtClean="0">
                <a:latin typeface="Courier New" pitchFamily="49" charset="0"/>
                <a:cs typeface="Courier New" pitchFamily="49" charset="0"/>
              </a:rPr>
              <a:t> apt-get install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-core</a:t>
            </a:r>
          </a:p>
        </p:txBody>
      </p:sp>
      <p:sp>
        <p:nvSpPr>
          <p:cNvPr id="3"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Installer Platform Assistance:</a:t>
            </a:r>
          </a:p>
          <a:p>
            <a:endParaRPr lang="en-US" dirty="0" smtClean="0"/>
          </a:p>
          <a:p>
            <a:pPr lvl="1">
              <a:buFont typeface="Arial" pitchFamily="34" charset="0"/>
              <a:buChar char="•"/>
            </a:pPr>
            <a:r>
              <a:rPr lang="en-US" sz="2400" dirty="0" smtClean="0"/>
              <a:t>Mac Users</a:t>
            </a:r>
          </a:p>
          <a:p>
            <a:pPr lvl="1">
              <a:buFont typeface="Arial" pitchFamily="34" charset="0"/>
              <a:buChar char="•"/>
            </a:pPr>
            <a:r>
              <a:rPr lang="en-US" sz="2400" dirty="0" smtClean="0">
                <a:hlinkClick r:id="rId4"/>
              </a:rPr>
              <a:t>http://code.google.com/p/git-osx-installer</a:t>
            </a:r>
            <a:r>
              <a:rPr lang="en-US" sz="2400" dirty="0" smtClean="0"/>
              <a:t> </a:t>
            </a:r>
          </a:p>
          <a:p>
            <a:pPr lvl="1">
              <a:buFont typeface="Arial" pitchFamily="34" charset="0"/>
              <a:buChar char="•"/>
            </a:pPr>
            <a:endParaRPr lang="en-US" sz="2400" dirty="0" smtClean="0"/>
          </a:p>
          <a:p>
            <a:pPr lvl="1">
              <a:buFont typeface="Arial" pitchFamily="34" charset="0"/>
              <a:buChar char="•"/>
            </a:pPr>
            <a:r>
              <a:rPr lang="en-US" sz="2400" dirty="0" smtClean="0"/>
              <a:t>Windows Users  </a:t>
            </a:r>
            <a:r>
              <a:rPr lang="en-US" sz="2400" dirty="0" smtClean="0">
                <a:hlinkClick r:id="rId5"/>
              </a:rPr>
              <a:t>http://code.google.com/p/msysgit</a:t>
            </a:r>
            <a:r>
              <a:rPr lang="en-US" sz="2400" dirty="0" smtClean="0"/>
              <a:t> </a:t>
            </a:r>
          </a:p>
          <a:p>
            <a:pPr lvl="1">
              <a:buFont typeface="Arial" pitchFamily="34" charset="0"/>
              <a:buChar char="•"/>
            </a:pPr>
            <a:endParaRPr lang="en-US" sz="2400" dirty="0" smtClean="0"/>
          </a:p>
          <a:p>
            <a:endParaRPr lang="en-US" sz="2400" dirty="0" smtClean="0"/>
          </a:p>
          <a:p>
            <a:endParaRPr lang="en-US" dirty="0" smtClean="0"/>
          </a:p>
          <a:p>
            <a:endParaRPr lang="en-US" dirty="0" smtClean="0"/>
          </a:p>
          <a:p>
            <a:endParaRPr lang="en-US" sz="2000" b="1" dirty="0">
              <a:solidFill>
                <a:srgbClr val="486DA2"/>
              </a:solidFill>
              <a:latin typeface="Verdana" pitchFamily="34" charset="0"/>
            </a:endParaRP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6434775"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 - Windows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GIT Component Selection:</a:t>
            </a:r>
          </a:p>
          <a:p>
            <a:pPr>
              <a:buFont typeface="Arial" pitchFamily="34" charset="0"/>
              <a:buChar char="•"/>
            </a:pPr>
            <a:endParaRPr lang="en-US" sz="2000" b="1" dirty="0">
              <a:solidFill>
                <a:srgbClr val="486DA2"/>
              </a:solidFill>
              <a:latin typeface="Verdana" pitchFamily="34" charset="0"/>
            </a:endParaRP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62" name="Picture 2" descr="http://lostechies.com/jasonmeridth/files/2009/06/install41.png"/>
          <p:cNvPicPr>
            <a:picLocks noChangeAspect="1" noChangeArrowheads="1"/>
          </p:cNvPicPr>
          <p:nvPr/>
        </p:nvPicPr>
        <p:blipFill>
          <a:blip r:embed="rId4" cstate="print"/>
          <a:srcRect/>
          <a:stretch>
            <a:fillRect/>
          </a:stretch>
        </p:blipFill>
        <p:spPr bwMode="auto">
          <a:xfrm>
            <a:off x="2411760" y="1628800"/>
            <a:ext cx="6048672" cy="46297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4"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Adjusting PATH variables:</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986" name="Picture 2" descr="http://lostechies.com/jasonmeridth/files/2009/06/install61.png"/>
          <p:cNvPicPr>
            <a:picLocks noChangeAspect="1" noChangeArrowheads="1"/>
          </p:cNvPicPr>
          <p:nvPr/>
        </p:nvPicPr>
        <p:blipFill>
          <a:blip r:embed="rId5" cstate="print"/>
          <a:srcRect/>
          <a:stretch>
            <a:fillRect/>
          </a:stretch>
        </p:blipFill>
        <p:spPr bwMode="auto">
          <a:xfrm>
            <a:off x="2411760" y="1628800"/>
            <a:ext cx="6048672" cy="4629700"/>
          </a:xfrm>
          <a:prstGeom prst="rect">
            <a:avLst/>
          </a:prstGeom>
          <a:noFill/>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Line-ending conversion configuration:</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3010" name="Picture 2" descr="http://lostechies.com/jasonmeridth/files/2009/06/install71.png"/>
          <p:cNvPicPr>
            <a:picLocks noChangeAspect="1" noChangeArrowheads="1"/>
          </p:cNvPicPr>
          <p:nvPr/>
        </p:nvPicPr>
        <p:blipFill>
          <a:blip r:embed="rId4" cstate="print"/>
          <a:srcRect/>
          <a:stretch>
            <a:fillRect/>
          </a:stretch>
        </p:blipFill>
        <p:spPr bwMode="auto">
          <a:xfrm>
            <a:off x="2411759" y="1628800"/>
            <a:ext cx="6048673" cy="4629702"/>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494594"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Setup</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endParaRPr lang="en-US" dirty="0"/>
          </a:p>
          <a:p>
            <a:pPr>
              <a:buFont typeface="Arial" pitchFamily="34" charset="0"/>
              <a:buChar char="•"/>
            </a:pPr>
            <a:r>
              <a:rPr lang="en-US" sz="2000" b="1" dirty="0" smtClean="0">
                <a:solidFill>
                  <a:srgbClr val="486DA2"/>
                </a:solidFill>
                <a:latin typeface="Verdana" pitchFamily="34" charset="0"/>
              </a:rPr>
              <a:t>Generate SSH keys:</a:t>
            </a:r>
          </a:p>
          <a:p>
            <a:pPr>
              <a:buFont typeface="Arial" pitchFamily="34" charset="0"/>
              <a:buChar char="•"/>
            </a:pPr>
            <a:endParaRPr lang="en-US" sz="2000" b="1" dirty="0" smtClean="0">
              <a:solidFill>
                <a:srgbClr val="486DA2"/>
              </a:solidFill>
              <a:latin typeface="Verdana" pitchFamily="34" charset="0"/>
            </a:endParaRPr>
          </a:p>
          <a:p>
            <a:r>
              <a:rPr lang="de-DE" sz="1600" dirty="0" smtClean="0">
                <a:latin typeface="Courier New" pitchFamily="49" charset="0"/>
                <a:cs typeface="Courier New" pitchFamily="49" charset="0"/>
              </a:rPr>
              <a:t>$ ssh-keygen -t rsa –C “ </a:t>
            </a:r>
            <a:r>
              <a:rPr lang="en-US" sz="1600" dirty="0" smtClean="0">
                <a:latin typeface="Courier New" pitchFamily="49" charset="0"/>
                <a:cs typeface="Courier New" pitchFamily="49" charset="0"/>
                <a:hlinkClick r:id="rId4"/>
              </a:rPr>
              <a:t>userName@example.com</a:t>
            </a:r>
            <a:r>
              <a:rPr lang="en-US" sz="1600" dirty="0" smtClean="0">
                <a:latin typeface="Courier New" pitchFamily="49" charset="0"/>
                <a:cs typeface="Courier New" pitchFamily="49" charset="0"/>
              </a:rPr>
              <a:t> </a:t>
            </a:r>
            <a:r>
              <a:rPr lang="de-DE" sz="1600" dirty="0" smtClean="0">
                <a:latin typeface="Courier New" pitchFamily="49" charset="0"/>
                <a:cs typeface="Courier New" pitchFamily="49" charset="0"/>
              </a:rPr>
              <a:t>" </a:t>
            </a:r>
            <a:r>
              <a:rPr lang="de-DE" sz="1600" dirty="0" smtClean="0">
                <a:latin typeface="Courier New" pitchFamily="49" charset="0"/>
                <a:cs typeface="Courier New" pitchFamily="49" charset="0"/>
                <a:sym typeface="Wingdings 3"/>
              </a:rPr>
              <a:t>  </a:t>
            </a:r>
            <a:endParaRPr lang="en-US" dirty="0" smtClean="0"/>
          </a:p>
          <a:p>
            <a:endParaRPr lang="en-US" dirty="0" smtClean="0"/>
          </a:p>
          <a:p>
            <a:r>
              <a:rPr lang="en-US" dirty="0" smtClean="0"/>
              <a:t>(Press ‘Enter’ key thrice to skip the passphrase questions)</a:t>
            </a:r>
          </a:p>
          <a:p>
            <a:endParaRPr lang="en-US"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rPr>
              <a:t>Setup your identity:</a:t>
            </a:r>
          </a:p>
          <a:p>
            <a:pPr>
              <a:buFont typeface="Arial" pitchFamily="34" charset="0"/>
              <a:buChar char="•"/>
            </a:pPr>
            <a:endParaRPr lang="en-US" sz="2000" b="1" dirty="0" smtClean="0">
              <a:solidFill>
                <a:srgbClr val="486DA2"/>
              </a:solidFill>
              <a:latin typeface="Verdana" pitchFamily="34" charset="0"/>
            </a:endParaRP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config</a:t>
            </a:r>
            <a:r>
              <a:rPr lang="en-US" sz="1600" dirty="0" smtClean="0">
                <a:latin typeface="Courier New" pitchFamily="49" charset="0"/>
                <a:cs typeface="Courier New" pitchFamily="49" charset="0"/>
              </a:rPr>
              <a:t> --global user.name “</a:t>
            </a:r>
            <a:r>
              <a:rPr lang="en-US" sz="1600" dirty="0" err="1" smtClean="0">
                <a:latin typeface="Courier New" pitchFamily="49" charset="0"/>
                <a:cs typeface="Courier New" pitchFamily="49" charset="0"/>
              </a:rPr>
              <a:t>firstName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lastName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config</a:t>
            </a:r>
            <a:r>
              <a:rPr lang="en-US" sz="1600" dirty="0" smtClean="0">
                <a:latin typeface="Courier New" pitchFamily="49" charset="0"/>
                <a:cs typeface="Courier New" pitchFamily="49" charset="0"/>
              </a:rPr>
              <a:t> --global </a:t>
            </a:r>
            <a:r>
              <a:rPr lang="en-US" sz="1600" dirty="0" err="1" smtClean="0">
                <a:latin typeface="Courier New" pitchFamily="49" charset="0"/>
                <a:cs typeface="Courier New" pitchFamily="49" charset="0"/>
              </a:rPr>
              <a:t>user.email</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hlinkClick r:id="rId4"/>
              </a:rPr>
              <a:t>userName@example.com</a:t>
            </a:r>
            <a:endParaRPr lang="en-US" sz="1600" dirty="0" smtClean="0">
              <a:latin typeface="Courier New" pitchFamily="49" charset="0"/>
              <a:cs typeface="Courier New" pitchFamily="49" charset="0"/>
            </a:endParaRPr>
          </a:p>
          <a:p>
            <a:endParaRPr lang="en-US" sz="1600" dirty="0" smtClean="0">
              <a:latin typeface="Courier New" pitchFamily="49" charset="0"/>
              <a:cs typeface="Courier New" pitchFamily="49" charset="0"/>
            </a:endParaRPr>
          </a:p>
          <a:p>
            <a:endParaRPr lang="en-US" dirty="0" smtClean="0"/>
          </a:p>
          <a:p>
            <a:endParaRPr lang="en-US" dirty="0" smtClean="0"/>
          </a:p>
          <a:p>
            <a:r>
              <a:rPr lang="en-US" sz="2000" b="1" dirty="0" smtClean="0">
                <a:solidFill>
                  <a:srgbClr val="486DA2"/>
                </a:solidFill>
                <a:latin typeface="Verdana" pitchFamily="34" charset="0"/>
              </a:rPr>
              <a:t>Create local GIT Repositories</a:t>
            </a:r>
            <a:r>
              <a:rPr lang="en-US" sz="2000" b="1" dirty="0" smtClean="0">
                <a:solidFill>
                  <a:srgbClr val="486DA2"/>
                </a:solidFill>
                <a:latin typeface="Verdana" pitchFamily="34" charset="0"/>
              </a:rPr>
              <a:t>:</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git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config</a:t>
            </a:r>
            <a:endParaRPr lang="en-US" sz="2000" b="1" dirty="0" smtClean="0">
              <a:solidFill>
                <a:srgbClr val="486DA2"/>
              </a:solidFill>
              <a:latin typeface="Verdana" pitchFamily="34" charset="0"/>
            </a:endParaRPr>
          </a:p>
          <a:p>
            <a:endParaRPr lang="en-US" sz="2000" b="1" dirty="0" smtClean="0">
              <a:solidFill>
                <a:srgbClr val="486DA2"/>
              </a:solidFill>
              <a:latin typeface="Verdana" pitchFamily="34" charset="0"/>
            </a:endParaRPr>
          </a:p>
          <a:p>
            <a:endParaRPr lang="en-US" sz="1600"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 to VCS, Central and Distributed</a:t>
            </a:r>
          </a:p>
          <a:p>
            <a:r>
              <a:rPr lang="en-US" dirty="0" smtClean="0"/>
              <a:t>An overview of </a:t>
            </a:r>
            <a:r>
              <a:rPr lang="en-US" dirty="0" err="1" smtClean="0"/>
              <a:t>Git</a:t>
            </a:r>
            <a:r>
              <a:rPr lang="en-US" dirty="0" smtClean="0"/>
              <a:t> internals</a:t>
            </a:r>
          </a:p>
          <a:p>
            <a:r>
              <a:rPr lang="en-US" dirty="0" err="1" smtClean="0"/>
              <a:t>Git</a:t>
            </a:r>
            <a:r>
              <a:rPr lang="en-US" dirty="0" smtClean="0"/>
              <a:t>/</a:t>
            </a:r>
            <a:r>
              <a:rPr lang="en-US" dirty="0" err="1" smtClean="0"/>
              <a:t>Github</a:t>
            </a:r>
            <a:r>
              <a:rPr lang="en-US" dirty="0" smtClean="0"/>
              <a:t> setup</a:t>
            </a:r>
          </a:p>
          <a:p>
            <a:r>
              <a:rPr lang="en-US" dirty="0" smtClean="0"/>
              <a:t>Commonly used </a:t>
            </a:r>
            <a:r>
              <a:rPr lang="en-US" dirty="0" err="1" smtClean="0"/>
              <a:t>Git</a:t>
            </a:r>
            <a:r>
              <a:rPr lang="en-US" dirty="0" smtClean="0"/>
              <a:t> commands</a:t>
            </a:r>
          </a:p>
          <a:p>
            <a:r>
              <a:rPr lang="en-US" dirty="0" smtClean="0"/>
              <a:t>Special not so obvious </a:t>
            </a:r>
            <a:r>
              <a:rPr lang="en-US" dirty="0" err="1" smtClean="0"/>
              <a:t>Github</a:t>
            </a:r>
            <a:r>
              <a:rPr lang="en-US" dirty="0" smtClean="0"/>
              <a:t> tips</a:t>
            </a:r>
          </a:p>
          <a:p>
            <a:r>
              <a:rPr lang="en-US" dirty="0" smtClean="0"/>
              <a:t>Fork on </a:t>
            </a:r>
            <a:r>
              <a:rPr lang="en-US" dirty="0" err="1" smtClean="0"/>
              <a:t>Github</a:t>
            </a:r>
            <a:endParaRPr lang="en-US" dirty="0" smtClean="0"/>
          </a:p>
          <a:p>
            <a:r>
              <a:rPr lang="en-US" dirty="0" err="1" smtClean="0"/>
              <a:t>Github</a:t>
            </a:r>
            <a:r>
              <a:rPr lang="en-US" dirty="0" smtClean="0"/>
              <a:t> integrations- Jenkins and </a:t>
            </a:r>
            <a:r>
              <a:rPr lang="en-US" dirty="0" err="1" smtClean="0"/>
              <a:t>ScrumDo</a:t>
            </a:r>
            <a:endParaRPr lang="en-US" dirty="0" smtClean="0"/>
          </a:p>
          <a:p>
            <a:r>
              <a:rPr lang="en-US" dirty="0" smtClean="0"/>
              <a:t>Resources</a:t>
            </a:r>
            <a:endParaRPr lang="en-US" dirty="0"/>
          </a:p>
        </p:txBody>
      </p:sp>
    </p:spTree>
    <p:extLst>
      <p:ext uri="{BB962C8B-B14F-4D97-AF65-F5344CB8AC3E}">
        <p14:creationId xmlns:p14="http://schemas.microsoft.com/office/powerpoint/2010/main" xmlns="" val="3160812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708066"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gitignore</a:t>
            </a:r>
            <a:endParaRPr lang="en-US" sz="2000" b="1" dirty="0" smtClean="0">
              <a:solidFill>
                <a:srgbClr val="486DA2"/>
              </a:solidFill>
              <a:latin typeface="Verdana" pitchFamily="34" charset="0"/>
            </a:endParaRPr>
          </a:p>
          <a:p>
            <a:pPr>
              <a:buFont typeface="Arial" pitchFamily="34" charset="0"/>
              <a:buChar char="•"/>
            </a:pPr>
            <a:endParaRPr lang="en-US" sz="2000" b="1" dirty="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a:t>
            </a:r>
            <a:r>
              <a:rPr lang="en-US" sz="2000" b="1" dirty="0">
                <a:solidFill>
                  <a:srgbClr val="486DA2"/>
                </a:solidFill>
                <a:latin typeface="Verdana" pitchFamily="34" charset="0"/>
                <a:sym typeface="Wingdings 3"/>
              </a:rPr>
              <a:t>status</a:t>
            </a: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add</a:t>
            </a:r>
            <a:endParaRPr lang="en-US" sz="2000" b="1" dirty="0">
              <a:solidFill>
                <a:srgbClr val="486DA2"/>
              </a:solidFill>
              <a:latin typeface="Verdana" pitchFamily="34" charset="0"/>
              <a:sym typeface="Wingdings 3"/>
            </a:endParaRP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commit</a:t>
            </a:r>
          </a:p>
          <a:p>
            <a:pPr>
              <a:buFont typeface="Arial" pitchFamily="34" charset="0"/>
              <a:buChar char="•"/>
            </a:pPr>
            <a:endParaRPr lang="en-US" sz="2000" b="1" dirty="0" smtClean="0">
              <a:solidFill>
                <a:srgbClr val="486DA2"/>
              </a:solidFill>
              <a:latin typeface="Verdana" pitchFamily="34" charset="0"/>
              <a:sym typeface="Wingdings 3"/>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branch</a:t>
            </a:r>
          </a:p>
          <a:p>
            <a:r>
              <a:rPr lang="en-US" sz="2000" dirty="0" smtClean="0"/>
              <a:t>.</a:t>
            </a:r>
          </a:p>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remote</a:t>
            </a: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push</a:t>
            </a:r>
          </a:p>
          <a:p>
            <a:endParaRPr lang="en-US" sz="2000" dirty="0" smtClean="0"/>
          </a:p>
          <a:p>
            <a:pPr>
              <a:buFont typeface="Arial" pitchFamily="34" charset="0"/>
              <a:buChar char="•"/>
            </a:pPr>
            <a:endParaRPr lang="en-US" sz="2000" b="1" dirty="0">
              <a:solidFill>
                <a:srgbClr val="486DA2"/>
              </a:solidFill>
              <a:latin typeface="Verdana" pitchFamily="34" charset="0"/>
              <a:sym typeface="Wingdings 3"/>
            </a:endParaRPr>
          </a:p>
          <a:p>
            <a:endParaRPr lang="en-US" sz="2000" b="1" dirty="0">
              <a:solidFill>
                <a:srgbClr val="486DA2"/>
              </a:solidFill>
              <a:latin typeface="Verdana" pitchFamily="34" charset="0"/>
            </a:endParaRPr>
          </a:p>
          <a:p>
            <a:endParaRPr lang="en-US" dirty="0" smtClean="0"/>
          </a:p>
          <a:p>
            <a:endParaRPr lang="en-US" dirty="0" smtClean="0"/>
          </a:p>
          <a:p>
            <a:endParaRPr lang="en-US" dirty="0" smtClean="0"/>
          </a:p>
          <a:p>
            <a:endParaRPr lang="en-US" dirty="0" smtClean="0"/>
          </a:p>
          <a:p>
            <a:endParaRPr lang="en-US" dirty="0"/>
          </a:p>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708066"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checkout</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status</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commit</a:t>
            </a: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2" name="Picture 2" descr="image"/>
          <p:cNvPicPr>
            <a:picLocks noChangeAspect="1" noChangeArrowheads="1"/>
          </p:cNvPicPr>
          <p:nvPr/>
        </p:nvPicPr>
        <p:blipFill>
          <a:blip r:embed="rId4" cstate="print"/>
          <a:srcRect/>
          <a:stretch>
            <a:fillRect/>
          </a:stretch>
        </p:blipFill>
        <p:spPr bwMode="auto">
          <a:xfrm>
            <a:off x="2339752" y="1556792"/>
            <a:ext cx="6624736" cy="1279187"/>
          </a:xfrm>
          <a:prstGeom prst="rect">
            <a:avLst/>
          </a:prstGeom>
          <a:noFill/>
        </p:spPr>
      </p:pic>
      <p:pic>
        <p:nvPicPr>
          <p:cNvPr id="9" name="Picture 2" descr="image"/>
          <p:cNvPicPr>
            <a:picLocks noChangeAspect="1" noChangeArrowheads="1"/>
          </p:cNvPicPr>
          <p:nvPr/>
        </p:nvPicPr>
        <p:blipFill>
          <a:blip r:embed="rId5" cstate="print"/>
          <a:srcRect/>
          <a:stretch>
            <a:fillRect/>
          </a:stretch>
        </p:blipFill>
        <p:spPr bwMode="auto">
          <a:xfrm>
            <a:off x="2298898" y="3429000"/>
            <a:ext cx="6305550" cy="1314451"/>
          </a:xfrm>
          <a:prstGeom prst="rect">
            <a:avLst/>
          </a:prstGeom>
          <a:noFill/>
        </p:spPr>
      </p:pic>
      <p:pic>
        <p:nvPicPr>
          <p:cNvPr id="10" name="Picture 2" descr="image"/>
          <p:cNvPicPr>
            <a:picLocks noChangeAspect="1" noChangeArrowheads="1"/>
          </p:cNvPicPr>
          <p:nvPr/>
        </p:nvPicPr>
        <p:blipFill>
          <a:blip r:embed="rId6" cstate="print"/>
          <a:srcRect/>
          <a:stretch>
            <a:fillRect/>
          </a:stretch>
        </p:blipFill>
        <p:spPr bwMode="auto">
          <a:xfrm>
            <a:off x="2267744" y="5373216"/>
            <a:ext cx="6757674" cy="144016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708066"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reset</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remote</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log</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clone</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diff</a:t>
            </a: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2" descr="image"/>
          <p:cNvPicPr>
            <a:picLocks noChangeAspect="1" noChangeArrowheads="1"/>
          </p:cNvPicPr>
          <p:nvPr/>
        </p:nvPicPr>
        <p:blipFill>
          <a:blip r:embed="rId4" cstate="print"/>
          <a:srcRect/>
          <a:stretch>
            <a:fillRect/>
          </a:stretch>
        </p:blipFill>
        <p:spPr bwMode="auto">
          <a:xfrm>
            <a:off x="2267744" y="1916832"/>
            <a:ext cx="6600825" cy="14859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5736" y="1484784"/>
            <a:ext cx="6390456" cy="4801315"/>
          </a:xfrm>
          <a:prstGeom prst="rect">
            <a:avLst/>
          </a:prstGeom>
        </p:spPr>
        <p:txBody>
          <a:bodyPr wrap="square">
            <a:spAutoFit/>
          </a:bodyPr>
          <a:lstStyle/>
          <a:p>
            <a:r>
              <a:rPr lang="en-US" b="1" dirty="0"/>
              <a:t>To delete a remote branch on </a:t>
            </a:r>
            <a:r>
              <a:rPr lang="en-US" b="1" dirty="0" err="1"/>
              <a:t>github</a:t>
            </a:r>
            <a:endParaRPr lang="en-US" dirty="0"/>
          </a:p>
          <a:p>
            <a:endParaRPr lang="en-US" dirty="0"/>
          </a:p>
          <a:p>
            <a:r>
              <a:rPr lang="en-US" dirty="0" err="1"/>
              <a:t>git</a:t>
            </a:r>
            <a:r>
              <a:rPr lang="en-US" dirty="0"/>
              <a:t> push origin :</a:t>
            </a:r>
            <a:r>
              <a:rPr lang="en-US" dirty="0" err="1"/>
              <a:t>javaClient</a:t>
            </a:r>
            <a:endParaRPr lang="en-US" dirty="0"/>
          </a:p>
          <a:p>
            <a:endParaRPr lang="en-US" dirty="0"/>
          </a:p>
          <a:p>
            <a:endParaRPr lang="en-US" dirty="0"/>
          </a:p>
          <a:p>
            <a:r>
              <a:rPr lang="en-US" b="1" dirty="0"/>
              <a:t>To create a local branch </a:t>
            </a:r>
            <a:endParaRPr lang="en-US" dirty="0"/>
          </a:p>
          <a:p>
            <a:endParaRPr lang="en-US" dirty="0"/>
          </a:p>
          <a:p>
            <a:r>
              <a:rPr lang="en-US" dirty="0" err="1"/>
              <a:t>git</a:t>
            </a:r>
            <a:r>
              <a:rPr lang="en-US" dirty="0"/>
              <a:t> branch -b </a:t>
            </a:r>
            <a:r>
              <a:rPr lang="en-US" dirty="0" err="1"/>
              <a:t>javaClient</a:t>
            </a:r>
            <a:endParaRPr lang="en-US" dirty="0"/>
          </a:p>
          <a:p>
            <a:endParaRPr lang="en-US" dirty="0"/>
          </a:p>
          <a:p>
            <a:r>
              <a:rPr lang="en-US" b="1" dirty="0"/>
              <a:t>To create a tracking branch</a:t>
            </a:r>
            <a:endParaRPr lang="en-US" dirty="0"/>
          </a:p>
          <a:p>
            <a:endParaRPr lang="en-US" dirty="0"/>
          </a:p>
          <a:p>
            <a:r>
              <a:rPr lang="en-US" dirty="0" err="1"/>
              <a:t>git</a:t>
            </a:r>
            <a:r>
              <a:rPr lang="en-US" dirty="0"/>
              <a:t> branch -t </a:t>
            </a:r>
            <a:r>
              <a:rPr lang="en-US" dirty="0" err="1"/>
              <a:t>javaClient</a:t>
            </a:r>
            <a:endParaRPr lang="en-US" dirty="0"/>
          </a:p>
          <a:p>
            <a:endParaRPr lang="en-US" dirty="0"/>
          </a:p>
          <a:p>
            <a:r>
              <a:rPr lang="en-US" b="1" dirty="0"/>
              <a:t>To reflect that on </a:t>
            </a:r>
            <a:r>
              <a:rPr lang="en-US" b="1" dirty="0" err="1"/>
              <a:t>github</a:t>
            </a:r>
            <a:endParaRPr lang="en-US" dirty="0"/>
          </a:p>
          <a:p>
            <a:endParaRPr lang="en-US" dirty="0"/>
          </a:p>
          <a:p>
            <a:r>
              <a:rPr lang="en-US" dirty="0" err="1"/>
              <a:t>git</a:t>
            </a:r>
            <a:r>
              <a:rPr lang="en-US" dirty="0"/>
              <a:t> push -u origin </a:t>
            </a:r>
            <a:r>
              <a:rPr lang="en-US" dirty="0" err="1"/>
              <a:t>javaClient</a:t>
            </a:r>
            <a:endParaRPr lang="en-US" dirty="0"/>
          </a:p>
          <a:p>
            <a:endParaRPr lang="en-US" dirty="0"/>
          </a:p>
        </p:txBody>
      </p:sp>
      <p:sp>
        <p:nvSpPr>
          <p:cNvPr id="3" name="Rectangle 2"/>
          <p:cNvSpPr/>
          <p:nvPr/>
        </p:nvSpPr>
        <p:spPr>
          <a:xfrm>
            <a:off x="3563888" y="764704"/>
            <a:ext cx="3708066" cy="584775"/>
          </a:xfrm>
          <a:prstGeom prst="rect">
            <a:avLst/>
          </a:prstGeom>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spTree>
    <p:extLst>
      <p:ext uri="{BB962C8B-B14F-4D97-AF65-F5344CB8AC3E}">
        <p14:creationId xmlns:p14="http://schemas.microsoft.com/office/powerpoint/2010/main" xmlns="" val="1795653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889843"/>
            <a:ext cx="4572000" cy="3693319"/>
          </a:xfrm>
          <a:prstGeom prst="rect">
            <a:avLst/>
          </a:prstGeom>
        </p:spPr>
        <p:txBody>
          <a:bodyPr>
            <a:spAutoFit/>
          </a:bodyPr>
          <a:lstStyle/>
          <a:p>
            <a:endParaRPr lang="en-US" dirty="0"/>
          </a:p>
          <a:p>
            <a:r>
              <a:rPr lang="en-US" b="1" dirty="0"/>
              <a:t>To create a local branch that is tracking an already existing remote branch</a:t>
            </a:r>
            <a:endParaRPr lang="en-US" dirty="0"/>
          </a:p>
          <a:p>
            <a:r>
              <a:rPr lang="en-US" dirty="0" err="1"/>
              <a:t>git</a:t>
            </a:r>
            <a:r>
              <a:rPr lang="en-US" dirty="0"/>
              <a:t> fetch origin</a:t>
            </a:r>
          </a:p>
          <a:p>
            <a:r>
              <a:rPr lang="en-US" dirty="0" err="1"/>
              <a:t>git</a:t>
            </a:r>
            <a:r>
              <a:rPr lang="en-US" dirty="0"/>
              <a:t> checkout --track origin/plugin</a:t>
            </a:r>
            <a:endParaRPr lang="en-US" b="1" dirty="0"/>
          </a:p>
          <a:p>
            <a:endParaRPr lang="en-US" b="1" dirty="0"/>
          </a:p>
          <a:p>
            <a:endParaRPr lang="en-US" b="1" dirty="0"/>
          </a:p>
          <a:p>
            <a:r>
              <a:rPr lang="en-US" b="1" dirty="0"/>
              <a:t>To create a remote branch on </a:t>
            </a:r>
            <a:r>
              <a:rPr lang="en-US" b="1" dirty="0" err="1"/>
              <a:t>github</a:t>
            </a:r>
            <a:r>
              <a:rPr lang="en-US" b="1" dirty="0"/>
              <a:t> that is a replica of your local branch</a:t>
            </a:r>
          </a:p>
          <a:p>
            <a:r>
              <a:rPr lang="en-US" dirty="0" smtClean="0"/>
              <a:t>To </a:t>
            </a:r>
            <a:r>
              <a:rPr lang="en-US" dirty="0"/>
              <a:t>push all of the changes from your </a:t>
            </a:r>
            <a:r>
              <a:rPr lang="en-US" i="1" dirty="0"/>
              <a:t>plugin</a:t>
            </a:r>
            <a:r>
              <a:rPr lang="en-US" dirty="0"/>
              <a:t> branch to a </a:t>
            </a:r>
            <a:r>
              <a:rPr lang="en-US" i="1" dirty="0"/>
              <a:t>plugin</a:t>
            </a:r>
            <a:r>
              <a:rPr lang="en-US" dirty="0"/>
              <a:t> branch on the remote repository:</a:t>
            </a:r>
          </a:p>
          <a:p>
            <a:r>
              <a:rPr lang="en-US" dirty="0"/>
              <a:t>	</a:t>
            </a:r>
            <a:r>
              <a:rPr lang="en-US" dirty="0" err="1"/>
              <a:t>git</a:t>
            </a:r>
            <a:r>
              <a:rPr lang="en-US" dirty="0"/>
              <a:t> push origin plugin	</a:t>
            </a:r>
          </a:p>
        </p:txBody>
      </p:sp>
    </p:spTree>
    <p:extLst>
      <p:ext uri="{BB962C8B-B14F-4D97-AF65-F5344CB8AC3E}">
        <p14:creationId xmlns:p14="http://schemas.microsoft.com/office/powerpoint/2010/main" xmlns="" val="606890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932213"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Fork</a:t>
            </a:r>
            <a:r>
              <a:rPr lang="fr-FR" sz="3200" b="1" u="sng" dirty="0" smtClean="0">
                <a:solidFill>
                  <a:srgbClr val="486DA2"/>
                </a:solidFill>
                <a:latin typeface="Verdana" pitchFamily="34" charset="0"/>
              </a:rPr>
              <a:t> a Repo</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b="1" dirty="0" smtClean="0"/>
              <a:t>Step 1: Fork the “</a:t>
            </a:r>
            <a:r>
              <a:rPr lang="en-US" b="1" dirty="0" err="1" smtClean="0"/>
              <a:t>ScrumDo</a:t>
            </a:r>
            <a:r>
              <a:rPr lang="en-US" b="1" dirty="0" smtClean="0"/>
              <a:t>” repo available at </a:t>
            </a:r>
            <a:r>
              <a:rPr lang="en-US" dirty="0" smtClean="0">
                <a:hlinkClick r:id="rId4"/>
              </a:rPr>
              <a:t>https://github.com/ScrumDoLLC/ScrumDo</a:t>
            </a:r>
            <a:endParaRPr lang="en-US" b="1" dirty="0" smtClean="0"/>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p>
          <a:p>
            <a:endParaRPr lang="en-US" b="1" dirty="0" smtClean="0"/>
          </a:p>
          <a:p>
            <a:r>
              <a:rPr lang="en-US" b="1" dirty="0" smtClean="0"/>
              <a:t>Step 2 : Set Up Your Local Repo</a:t>
            </a:r>
          </a:p>
          <a:p>
            <a:endParaRPr lang="en-US" b="1" dirty="0" smtClean="0"/>
          </a:p>
          <a:p>
            <a:endParaRPr lang="en-US" b="1" dirty="0" smtClean="0"/>
          </a:p>
          <a:p>
            <a:r>
              <a:rPr lang="en-US" b="1" dirty="0" smtClean="0"/>
              <a:t>Step 2A: Clone the “</a:t>
            </a:r>
            <a:r>
              <a:rPr lang="en-US" b="1" dirty="0" err="1" smtClean="0"/>
              <a:t>ScrumDo</a:t>
            </a:r>
            <a:r>
              <a:rPr lang="en-US" b="1" dirty="0" smtClean="0"/>
              <a:t>” project</a:t>
            </a:r>
            <a:endParaRPr lang="en-US" dirty="0" smtClean="0"/>
          </a:p>
          <a:p>
            <a:endParaRPr lang="en-US" dirty="0" smtClean="0"/>
          </a:p>
          <a:p>
            <a:endParaRPr lang="en-US" dirty="0" smtClean="0"/>
          </a:p>
          <a:p>
            <a:r>
              <a:rPr lang="en-US" b="1" dirty="0" smtClean="0"/>
              <a:t>Step 2B: Configure remotes</a:t>
            </a:r>
            <a:endParaRPr lang="en-US" dirty="0" smtClean="0"/>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Click “Fork”"/>
          <p:cNvPicPr>
            <a:picLocks noChangeAspect="1" noChangeArrowheads="1"/>
          </p:cNvPicPr>
          <p:nvPr/>
        </p:nvPicPr>
        <p:blipFill>
          <a:blip r:embed="rId5" cstate="print"/>
          <a:srcRect/>
          <a:stretch>
            <a:fillRect/>
          </a:stretch>
        </p:blipFill>
        <p:spPr bwMode="auto">
          <a:xfrm>
            <a:off x="2627784" y="1908050"/>
            <a:ext cx="5314950" cy="1304926"/>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932213"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Fork</a:t>
            </a:r>
            <a:r>
              <a:rPr lang="fr-FR" sz="3200" b="1" u="sng" dirty="0" smtClean="0">
                <a:solidFill>
                  <a:srgbClr val="486DA2"/>
                </a:solidFill>
                <a:latin typeface="Verdana" pitchFamily="34" charset="0"/>
              </a:rPr>
              <a:t> a Repo</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b="1" dirty="0" smtClean="0"/>
              <a:t>Then…  More Things You Can Do</a:t>
            </a:r>
          </a:p>
          <a:p>
            <a:endParaRPr lang="en-US" dirty="0" smtClean="0"/>
          </a:p>
          <a:p>
            <a:pPr>
              <a:buFont typeface="Arial" pitchFamily="34" charset="0"/>
              <a:buChar char="•"/>
            </a:pPr>
            <a:r>
              <a:rPr lang="en-US" b="1" dirty="0" smtClean="0"/>
              <a:t>Push commits</a:t>
            </a:r>
          </a:p>
          <a:p>
            <a:pPr>
              <a:buFont typeface="Arial" pitchFamily="34" charset="0"/>
              <a:buChar char="•"/>
            </a:pPr>
            <a:endParaRPr lang="en-US" dirty="0" smtClean="0"/>
          </a:p>
          <a:p>
            <a:pPr>
              <a:buFont typeface="Arial" pitchFamily="34" charset="0"/>
              <a:buChar char="•"/>
            </a:pPr>
            <a:r>
              <a:rPr lang="en-US" b="1" dirty="0" smtClean="0"/>
              <a:t>Pull in upstream changes</a:t>
            </a:r>
          </a:p>
          <a:p>
            <a:endParaRPr lang="en-US" b="1" dirty="0" smtClean="0"/>
          </a:p>
          <a:p>
            <a:pPr>
              <a:buFont typeface="Arial" pitchFamily="34" charset="0"/>
              <a:buChar char="•"/>
            </a:pPr>
            <a:r>
              <a:rPr lang="en-US" b="1" dirty="0" smtClean="0"/>
              <a:t>Pull requests</a:t>
            </a:r>
          </a:p>
          <a:p>
            <a:endParaRPr lang="en-US" b="1" dirty="0" smtClean="0"/>
          </a:p>
          <a:p>
            <a:pPr>
              <a:buFont typeface="Arial" pitchFamily="34" charset="0"/>
              <a:buChar char="•"/>
            </a:pPr>
            <a:r>
              <a:rPr lang="en-US" b="1" dirty="0" smtClean="0"/>
              <a:t>Delete your fork</a:t>
            </a:r>
          </a:p>
          <a:p>
            <a:endParaRPr lang="en-US" b="1" dirty="0" smtClean="0"/>
          </a:p>
          <a:p>
            <a:endParaRPr lang="en-US" b="1" dirty="0" smtClean="0"/>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139001"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GitHub</a:t>
            </a:r>
            <a:r>
              <a:rPr lang="fr-FR" sz="3200" b="1" u="sng" dirty="0" smtClean="0">
                <a:solidFill>
                  <a:srgbClr val="486DA2"/>
                </a:solidFill>
                <a:latin typeface="Verdana" pitchFamily="34" charset="0"/>
              </a:rPr>
              <a:t> Tools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JENKINS Integration</a:t>
            </a:r>
          </a:p>
          <a:p>
            <a:r>
              <a:rPr lang="en-US" dirty="0" smtClean="0"/>
              <a:t>When there are changes checked Jenkins polls for these changes, auto build, tests and deploys.</a:t>
            </a:r>
          </a:p>
          <a:p>
            <a:endParaRPr lang="en-US" dirty="0" smtClean="0"/>
          </a:p>
          <a:p>
            <a:pPr>
              <a:buFont typeface="Arial" pitchFamily="34" charset="0"/>
              <a:buChar char="•"/>
            </a:pPr>
            <a:r>
              <a:rPr lang="en-US" b="1" dirty="0" smtClean="0">
                <a:solidFill>
                  <a:srgbClr val="486DA2"/>
                </a:solidFill>
                <a:latin typeface="Verdana" pitchFamily="34" charset="0"/>
              </a:rPr>
              <a:t> SCRUMDO Integration</a:t>
            </a:r>
          </a:p>
          <a:p>
            <a:r>
              <a:rPr lang="en-US" dirty="0" err="1" smtClean="0"/>
              <a:t>ScrumDo</a:t>
            </a:r>
            <a:r>
              <a:rPr lang="en-US" dirty="0" smtClean="0"/>
              <a:t> is a tool that allows you to easily manage your scrum projects. To learn more </a:t>
            </a:r>
            <a:r>
              <a:rPr lang="en-US" dirty="0" err="1" smtClean="0"/>
              <a:t>goto</a:t>
            </a:r>
            <a:r>
              <a:rPr lang="en-US" dirty="0" smtClean="0"/>
              <a:t>: </a:t>
            </a:r>
            <a:r>
              <a:rPr lang="en-US" dirty="0" smtClean="0">
                <a:hlinkClick r:id="rId3"/>
              </a:rPr>
              <a:t>www.scrumdo.com</a:t>
            </a:r>
            <a:endParaRPr lang="en-US" dirty="0" smtClean="0"/>
          </a:p>
          <a:p>
            <a:endParaRPr lang="en-US" b="1" dirty="0" smtClean="0">
              <a:solidFill>
                <a:srgbClr val="486DA2"/>
              </a:solidFill>
              <a:latin typeface="Verdana" pitchFamily="34" charset="0"/>
            </a:endParaRPr>
          </a:p>
          <a:p>
            <a:pPr marL="285750" indent="-285750">
              <a:buFont typeface="Arial"/>
              <a:buChar char="•"/>
            </a:pPr>
            <a:r>
              <a:rPr lang="en-US" dirty="0" smtClean="0"/>
              <a:t>Change story status with </a:t>
            </a:r>
            <a:r>
              <a:rPr lang="en-US" dirty="0" err="1" smtClean="0"/>
              <a:t>git</a:t>
            </a:r>
            <a:r>
              <a:rPr lang="en-US" dirty="0" smtClean="0"/>
              <a:t> hub commit messages</a:t>
            </a:r>
          </a:p>
          <a:p>
            <a:pPr marL="285750" indent="-285750">
              <a:buFont typeface="Arial"/>
              <a:buChar char="•"/>
            </a:pPr>
            <a:endParaRPr lang="en-US" dirty="0" smtClean="0"/>
          </a:p>
          <a:p>
            <a:pPr marL="285750" indent="-285750">
              <a:buFont typeface="Arial"/>
              <a:buChar char="•"/>
            </a:pPr>
            <a:r>
              <a:rPr lang="en-US" dirty="0" err="1" smtClean="0"/>
              <a:t>Github</a:t>
            </a:r>
            <a:r>
              <a:rPr lang="en-US" dirty="0" smtClean="0"/>
              <a:t> issues</a:t>
            </a:r>
          </a:p>
          <a:p>
            <a:pPr marL="285750" indent="-285750">
              <a:buFont typeface="Arial"/>
              <a:buChar char="•"/>
            </a:pPr>
            <a:endParaRPr lang="en-US" dirty="0" smtClean="0"/>
          </a:p>
          <a:p>
            <a:pPr marL="285750" indent="-285750">
              <a:buFont typeface="Arial"/>
              <a:buChar char="•"/>
            </a:pPr>
            <a:r>
              <a:rPr lang="en-US" dirty="0" smtClean="0"/>
              <a:t>Commit messages to scrum log</a:t>
            </a:r>
            <a:endParaRPr lang="en-US" b="1" dirty="0" smtClean="0"/>
          </a:p>
          <a:p>
            <a:pPr marL="285750" indent="-285750">
              <a:buFont typeface="Arial"/>
              <a:buChar char="•"/>
            </a:pPr>
            <a:endParaRPr lang="en-US" b="1" dirty="0" smtClean="0"/>
          </a:p>
          <a:p>
            <a:pPr>
              <a:buFont typeface="Arial" pitchFamily="34" charset="0"/>
              <a:buChar char="•"/>
            </a:pPr>
            <a:r>
              <a:rPr lang="en-US" b="1" dirty="0">
                <a:solidFill>
                  <a:srgbClr val="486DA2"/>
                </a:solidFill>
                <a:latin typeface="Verdana" pitchFamily="34" charset="0"/>
              </a:rPr>
              <a:t> </a:t>
            </a:r>
            <a:r>
              <a:rPr lang="en-US" b="1" dirty="0" err="1">
                <a:solidFill>
                  <a:srgbClr val="486DA2"/>
                </a:solidFill>
                <a:latin typeface="Verdana" pitchFamily="34" charset="0"/>
              </a:rPr>
              <a:t>ScrumDo</a:t>
            </a:r>
            <a:r>
              <a:rPr lang="en-US" b="1" dirty="0">
                <a:solidFill>
                  <a:srgbClr val="486DA2"/>
                </a:solidFill>
                <a:latin typeface="Verdana" pitchFamily="34" charset="0"/>
              </a:rPr>
              <a:t> integration with </a:t>
            </a:r>
            <a:r>
              <a:rPr lang="en-US" b="1" dirty="0" err="1">
                <a:solidFill>
                  <a:srgbClr val="486DA2"/>
                </a:solidFill>
                <a:latin typeface="Verdana" pitchFamily="34" charset="0"/>
              </a:rPr>
              <a:t>GitHub</a:t>
            </a:r>
            <a:r>
              <a:rPr lang="en-US" b="1" dirty="0">
                <a:solidFill>
                  <a:srgbClr val="486DA2"/>
                </a:solidFill>
                <a:latin typeface="Verdana" pitchFamily="34" charset="0"/>
              </a:rPr>
              <a:t> video link: </a:t>
            </a:r>
            <a:r>
              <a:rPr lang="en-US" dirty="0">
                <a:hlinkClick r:id="rId4"/>
              </a:rPr>
              <a:t>http://www.youtube.com/watch?v=Xsjk31wH0A4&amp;feature=youtu.be</a:t>
            </a:r>
            <a:endParaRPr lang="en-US" dirty="0">
              <a:hlinkClick r:id="rId5"/>
            </a:endParaRPr>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292889"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Resource</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For more information on the GIT commands and all the available options visit:  </a:t>
            </a:r>
            <a:r>
              <a:rPr lang="en-US" dirty="0" smtClean="0">
                <a:hlinkClick r:id="rId3"/>
              </a:rPr>
              <a:t>http://progit.org/book/</a:t>
            </a:r>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Clients</a:t>
            </a:r>
          </a:p>
          <a:p>
            <a:endParaRPr lang="en-US" b="1" u="sng" dirty="0" smtClean="0">
              <a:solidFill>
                <a:srgbClr val="486DA2"/>
              </a:solidFill>
              <a:latin typeface="Verdana" pitchFamily="34" charset="0"/>
            </a:endParaRPr>
          </a:p>
          <a:p>
            <a:r>
              <a:rPr lang="en-US" b="1" u="sng" dirty="0" smtClean="0">
                <a:solidFill>
                  <a:srgbClr val="486DA2"/>
                </a:solidFill>
                <a:latin typeface="Verdana" pitchFamily="34" charset="0"/>
              </a:rPr>
              <a:t>MAC</a:t>
            </a:r>
            <a:endParaRPr lang="en-US" b="1" dirty="0" smtClean="0">
              <a:solidFill>
                <a:srgbClr val="486DA2"/>
              </a:solidFill>
              <a:latin typeface="Verdana" pitchFamily="34" charset="0"/>
            </a:endParaRPr>
          </a:p>
          <a:p>
            <a:r>
              <a:rPr lang="en-US" b="1" dirty="0" err="1" smtClean="0">
                <a:solidFill>
                  <a:srgbClr val="486DA2"/>
                </a:solidFill>
                <a:latin typeface="Verdana" pitchFamily="34" charset="0"/>
              </a:rPr>
              <a:t>Gitti</a:t>
            </a:r>
            <a:r>
              <a:rPr lang="en-US" b="1" dirty="0" smtClean="0">
                <a:solidFill>
                  <a:srgbClr val="486DA2"/>
                </a:solidFill>
                <a:latin typeface="Verdana" pitchFamily="34" charset="0"/>
              </a:rPr>
              <a:t> - </a:t>
            </a:r>
            <a:r>
              <a:rPr lang="en-US" dirty="0" smtClean="0">
                <a:hlinkClick r:id="rId4"/>
              </a:rPr>
              <a:t>http://www.gittiapp.com/</a:t>
            </a:r>
            <a:endParaRPr lang="en-US" b="1" dirty="0" smtClean="0">
              <a:solidFill>
                <a:srgbClr val="486DA2"/>
              </a:solidFill>
              <a:latin typeface="Verdana" pitchFamily="34" charset="0"/>
            </a:endParaRPr>
          </a:p>
          <a:p>
            <a:r>
              <a:rPr lang="en-US" b="1" dirty="0" err="1" smtClean="0">
                <a:solidFill>
                  <a:srgbClr val="486DA2"/>
                </a:solidFill>
                <a:latin typeface="Verdana" pitchFamily="34" charset="0"/>
              </a:rPr>
              <a:t>Atlassian</a:t>
            </a:r>
            <a:r>
              <a:rPr lang="en-US" b="1" dirty="0" smtClean="0">
                <a:solidFill>
                  <a:srgbClr val="486DA2"/>
                </a:solidFill>
                <a:latin typeface="Verdana" pitchFamily="34" charset="0"/>
              </a:rPr>
              <a:t> Source Tree - </a:t>
            </a:r>
            <a:r>
              <a:rPr lang="en-US" b="1" dirty="0" smtClean="0">
                <a:solidFill>
                  <a:srgbClr val="486DA2"/>
                </a:solidFill>
                <a:latin typeface="Verdana" pitchFamily="34" charset="0"/>
                <a:hlinkClick r:id="rId5"/>
              </a:rPr>
              <a:t>www.sourcetreeapp.com</a:t>
            </a:r>
            <a:endParaRPr lang="en-US" b="1" dirty="0" smtClean="0">
              <a:solidFill>
                <a:srgbClr val="486DA2"/>
              </a:solidFill>
              <a:latin typeface="Verdana" pitchFamily="34" charset="0"/>
            </a:endParaRPr>
          </a:p>
          <a:p>
            <a:r>
              <a:rPr lang="en-US" b="1" dirty="0" smtClean="0">
                <a:solidFill>
                  <a:srgbClr val="486DA2"/>
                </a:solidFill>
                <a:latin typeface="Verdana" pitchFamily="34" charset="0"/>
              </a:rPr>
              <a:t>Tower (Commercial) - </a:t>
            </a:r>
            <a:r>
              <a:rPr lang="en-US" dirty="0" smtClean="0">
                <a:hlinkClick r:id="rId6"/>
              </a:rPr>
              <a:t>http://www.git-tower.com/</a:t>
            </a:r>
            <a:endParaRPr lang="en-US" dirty="0" smtClean="0"/>
          </a:p>
          <a:p>
            <a:r>
              <a:rPr lang="en-US" b="1" dirty="0" smtClean="0">
                <a:solidFill>
                  <a:srgbClr val="486DA2"/>
                </a:solidFill>
                <a:latin typeface="Verdana" pitchFamily="34" charset="0"/>
              </a:rPr>
              <a:t>Smart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(Commercial) - </a:t>
            </a:r>
            <a:r>
              <a:rPr lang="en-US" dirty="0" smtClean="0">
                <a:hlinkClick r:id="rId7"/>
              </a:rPr>
              <a:t>http://www.syntevo.com/smartgit/index.html</a:t>
            </a:r>
            <a:endParaRPr lang="en-US" dirty="0" smtClean="0"/>
          </a:p>
          <a:p>
            <a:r>
              <a:rPr lang="en-US" b="1" dirty="0" err="1" smtClean="0">
                <a:solidFill>
                  <a:srgbClr val="486DA2"/>
                </a:solidFill>
                <a:latin typeface="Verdana" pitchFamily="34" charset="0"/>
              </a:rPr>
              <a:t>GitX</a:t>
            </a:r>
            <a:r>
              <a:rPr lang="en-US" b="1" dirty="0" smtClean="0">
                <a:solidFill>
                  <a:srgbClr val="486DA2"/>
                </a:solidFill>
                <a:latin typeface="Verdana" pitchFamily="34" charset="0"/>
              </a:rPr>
              <a:t> - </a:t>
            </a:r>
            <a:r>
              <a:rPr lang="en-US" dirty="0" smtClean="0">
                <a:hlinkClick r:id="rId8"/>
              </a:rPr>
              <a:t>http://gitx.frim.nl/</a:t>
            </a:r>
            <a:endParaRPr lang="en-US" b="1" dirty="0" smtClean="0">
              <a:solidFill>
                <a:srgbClr val="486DA2"/>
              </a:solidFill>
              <a:latin typeface="Verdana" pitchFamily="34" charset="0"/>
            </a:endParaRPr>
          </a:p>
          <a:p>
            <a:endParaRPr lang="en-US" b="1" u="sng" dirty="0" smtClean="0">
              <a:solidFill>
                <a:srgbClr val="486DA2"/>
              </a:solidFill>
              <a:latin typeface="Verdana" pitchFamily="34" charset="0"/>
            </a:endParaRPr>
          </a:p>
          <a:p>
            <a:r>
              <a:rPr lang="en-US" b="1" u="sng" dirty="0" smtClean="0">
                <a:solidFill>
                  <a:srgbClr val="486DA2"/>
                </a:solidFill>
                <a:latin typeface="Verdana" pitchFamily="34" charset="0"/>
              </a:rPr>
              <a:t>Windows</a:t>
            </a:r>
          </a:p>
          <a:p>
            <a:r>
              <a:rPr lang="en-US" b="1" dirty="0" smtClean="0">
                <a:solidFill>
                  <a:srgbClr val="486DA2"/>
                </a:solidFill>
                <a:latin typeface="Verdana" pitchFamily="34" charset="0"/>
              </a:rPr>
              <a:t>Tortoise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 </a:t>
            </a:r>
            <a:r>
              <a:rPr lang="en-US" dirty="0" smtClean="0">
                <a:hlinkClick r:id="rId9"/>
              </a:rPr>
              <a:t>http://code.google.com/p/tortoisegit/</a:t>
            </a:r>
            <a:endParaRPr lang="en-US" dirty="0" smtClean="0"/>
          </a:p>
          <a:p>
            <a:r>
              <a:rPr lang="en-US" b="1" dirty="0" err="1" smtClean="0">
                <a:solidFill>
                  <a:srgbClr val="486DA2"/>
                </a:solidFill>
                <a:latin typeface="Verdana" pitchFamily="34" charset="0"/>
              </a:rPr>
              <a:t>Git</a:t>
            </a:r>
            <a:r>
              <a:rPr lang="en-US" b="1" dirty="0" smtClean="0">
                <a:solidFill>
                  <a:srgbClr val="486DA2"/>
                </a:solidFill>
                <a:latin typeface="Verdana" pitchFamily="34" charset="0"/>
              </a:rPr>
              <a:t> Extension - </a:t>
            </a:r>
            <a:r>
              <a:rPr lang="en-US" dirty="0" smtClean="0">
                <a:hlinkClick r:id="rId10"/>
              </a:rPr>
              <a:t>http://code.google.com/p/gitextensions/</a:t>
            </a:r>
            <a:endParaRPr lang="en-US" dirty="0" smtClean="0"/>
          </a:p>
          <a:p>
            <a:r>
              <a:rPr lang="en-US" b="1" dirty="0" smtClean="0">
                <a:solidFill>
                  <a:srgbClr val="486DA2"/>
                </a:solidFill>
                <a:latin typeface="Verdana" pitchFamily="34" charset="0"/>
              </a:rPr>
              <a:t>Smart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(Commercial) - </a:t>
            </a:r>
            <a:r>
              <a:rPr lang="en-US" dirty="0" smtClean="0">
                <a:hlinkClick r:id="rId7"/>
              </a:rPr>
              <a:t>http://www.syntevo.com/smartgit/index.html</a:t>
            </a:r>
            <a:endParaRPr lang="en-US" dirty="0" smtClean="0"/>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 Box 25"/>
          <p:cNvSpPr txBox="1">
            <a:spLocks noChangeArrowheads="1"/>
          </p:cNvSpPr>
          <p:nvPr/>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2"/>
              </a:rPr>
              <a:t>Powerpoint Templates</a:t>
            </a:r>
            <a:endParaRPr lang="fr-FR"/>
          </a:p>
        </p:txBody>
      </p:sp>
      <p:pic>
        <p:nvPicPr>
          <p:cNvPr id="2072" name="Picture 24" descr="4"/>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054" name="Text Box 6"/>
          <p:cNvSpPr txBox="1">
            <a:spLocks noChangeArrowheads="1"/>
          </p:cNvSpPr>
          <p:nvPr/>
        </p:nvSpPr>
        <p:spPr bwMode="auto">
          <a:xfrm>
            <a:off x="3491880" y="3140968"/>
            <a:ext cx="5256584" cy="3195060"/>
          </a:xfrm>
          <a:prstGeom prst="rect">
            <a:avLst/>
          </a:prstGeom>
          <a:noFill/>
          <a:ln w="9525">
            <a:noFill/>
            <a:miter lim="800000"/>
            <a:headEnd/>
            <a:tailEnd/>
          </a:ln>
          <a:effectLst/>
        </p:spPr>
        <p:txBody>
          <a:bodyPr wrap="square" lIns="180000" tIns="180000" rIns="180000" bIns="180000">
            <a:spAutoFit/>
          </a:bodyPr>
          <a:lstStyle/>
          <a:p>
            <a:pPr algn="ctr"/>
            <a:r>
              <a:rPr lang="fr-FR" sz="2800" b="1" i="1" dirty="0" err="1" smtClean="0">
                <a:solidFill>
                  <a:srgbClr val="486DA2"/>
                </a:solidFill>
                <a:latin typeface="Verdana" pitchFamily="34" charset="0"/>
              </a:rPr>
              <a:t>Thank</a:t>
            </a:r>
            <a:r>
              <a:rPr lang="fr-FR" sz="2800" b="1" i="1" dirty="0" smtClean="0">
                <a:solidFill>
                  <a:srgbClr val="486DA2"/>
                </a:solidFill>
                <a:latin typeface="Verdana" pitchFamily="34" charset="0"/>
              </a:rPr>
              <a:t> </a:t>
            </a:r>
            <a:r>
              <a:rPr lang="fr-FR" sz="2800" b="1" i="1" dirty="0" err="1" smtClean="0">
                <a:solidFill>
                  <a:srgbClr val="486DA2"/>
                </a:solidFill>
                <a:latin typeface="Verdana" pitchFamily="34" charset="0"/>
              </a:rPr>
              <a:t>you</a:t>
            </a:r>
            <a:endParaRPr lang="fr-FR" sz="2800" b="1" i="1" dirty="0" smtClean="0">
              <a:solidFill>
                <a:srgbClr val="486DA2"/>
              </a:solidFill>
              <a:latin typeface="Verdana" pitchFamily="34" charset="0"/>
            </a:endParaRPr>
          </a:p>
          <a:p>
            <a:pPr algn="ctr"/>
            <a:endParaRPr lang="fr-FR" sz="2800" b="1" i="1" dirty="0" smtClean="0">
              <a:solidFill>
                <a:srgbClr val="486DA2"/>
              </a:solidFill>
              <a:latin typeface="Verdana" pitchFamily="34" charset="0"/>
            </a:endParaRP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rPr>
              <a:t>For questions and information contact:</a:t>
            </a:r>
          </a:p>
          <a:p>
            <a:pPr algn="ctr"/>
            <a:endParaRPr lang="fr-FR"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rPr>
              <a:t>Ajay Reddy</a:t>
            </a: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hlinkClick r:id="rId4"/>
              </a:rPr>
              <a:t>aj@codegenesys.com</a:t>
            </a:r>
            <a:endParaRPr lang="fr-FR"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r>
              <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hlinkClick r:id="rId5"/>
              </a:rPr>
              <a:t>www.codegenesys.com</a:t>
            </a:r>
            <a:endPar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endPar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endParaRPr>
          </a:p>
        </p:txBody>
      </p:sp>
      <p:pic>
        <p:nvPicPr>
          <p:cNvPr id="2075" name="Picture 27" descr="octocat.png (512×512)"/>
          <p:cNvPicPr>
            <a:picLocks noChangeAspect="1" noChangeArrowheads="1"/>
          </p:cNvPicPr>
          <p:nvPr/>
        </p:nvPicPr>
        <p:blipFill>
          <a:blip r:embed="rId6" cstate="print"/>
          <a:srcRect/>
          <a:stretch>
            <a:fillRect/>
          </a:stretch>
        </p:blipFill>
        <p:spPr bwMode="auto">
          <a:xfrm>
            <a:off x="0" y="908720"/>
            <a:ext cx="1656184" cy="1656184"/>
          </a:xfrm>
          <a:prstGeom prst="rect">
            <a:avLst/>
          </a:prstGeom>
          <a:noFill/>
        </p:spPr>
      </p:pic>
      <p:pic>
        <p:nvPicPr>
          <p:cNvPr id="6" name="Picture 15" descr="http://www.camilleroux.com/wp-content/uploads/2010/10/github_logo.png?119d5e"/>
          <p:cNvPicPr>
            <a:picLocks noChangeAspect="1" noChangeArrowheads="1"/>
          </p:cNvPicPr>
          <p:nvPr/>
        </p:nvPicPr>
        <p:blipFill>
          <a:blip r:embed="rId7" cstate="print"/>
          <a:srcRect/>
          <a:stretch>
            <a:fillRect/>
          </a:stretch>
        </p:blipFill>
        <p:spPr bwMode="auto">
          <a:xfrm>
            <a:off x="11755" y="2276872"/>
            <a:ext cx="2808312" cy="875258"/>
          </a:xfrm>
          <a:prstGeom prst="rect">
            <a:avLst/>
          </a:prstGeom>
          <a:noFill/>
        </p:spPr>
      </p:pic>
      <p:pic>
        <p:nvPicPr>
          <p:cNvPr id="41986" name="Picture 2"/>
          <p:cNvPicPr>
            <a:picLocks noChangeAspect="1" noChangeArrowheads="1"/>
          </p:cNvPicPr>
          <p:nvPr/>
        </p:nvPicPr>
        <p:blipFill>
          <a:blip r:embed="rId8" cstate="print"/>
          <a:srcRect/>
          <a:stretch>
            <a:fillRect/>
          </a:stretch>
        </p:blipFill>
        <p:spPr bwMode="auto">
          <a:xfrm>
            <a:off x="27388" y="5229200"/>
            <a:ext cx="3312368" cy="720080"/>
          </a:xfrm>
          <a:prstGeom prst="rect">
            <a:avLst/>
          </a:prstGeom>
          <a:noFill/>
          <a:ln w="9525">
            <a:noFill/>
            <a:miter lim="800000"/>
            <a:headEnd/>
            <a:tailEnd/>
          </a:ln>
        </p:spPr>
      </p:pic>
      <p:sp>
        <p:nvSpPr>
          <p:cNvPr id="8" name="Rectangle 7"/>
          <p:cNvSpPr/>
          <p:nvPr/>
        </p:nvSpPr>
        <p:spPr>
          <a:xfrm>
            <a:off x="2699792" y="6608385"/>
            <a:ext cx="4211960" cy="276999"/>
          </a:xfrm>
          <a:prstGeom prst="rect">
            <a:avLst/>
          </a:prstGeom>
        </p:spPr>
        <p:txBody>
          <a:bodyPr wrap="square">
            <a:spAutoFit/>
          </a:bodyPr>
          <a:lstStyle/>
          <a:p>
            <a:r>
              <a:rPr lang="en-US" sz="1200" dirty="0" smtClean="0"/>
              <a:t>Copyright ©2010 Code </a:t>
            </a:r>
            <a:r>
              <a:rPr lang="en-US" sz="1200" dirty="0" err="1" smtClean="0"/>
              <a:t>Genesys</a:t>
            </a:r>
            <a:r>
              <a:rPr lang="en-US" sz="1200" dirty="0" smtClean="0"/>
              <a:t>, LLC. All Rights Reserved.</a:t>
            </a:r>
            <a:endParaRPr lang="en-US" sz="1200" dirty="0"/>
          </a:p>
        </p:txBody>
      </p:sp>
      <p:pic>
        <p:nvPicPr>
          <p:cNvPr id="9" name="Picture 8" descr="ScrumDo_Ad Tile.jpg"/>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79512" y="3645024"/>
            <a:ext cx="2232248" cy="119584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3803650" y="188913"/>
            <a:ext cx="3097323"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Introduction</a:t>
            </a:r>
            <a:endParaRPr lang="fr-FR" sz="3200" u="sng" dirty="0">
              <a:solidFill>
                <a:srgbClr val="486DA2"/>
              </a:solidFill>
            </a:endParaRPr>
          </a:p>
        </p:txBody>
      </p:sp>
      <p:sp>
        <p:nvSpPr>
          <p:cNvPr id="3080"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endParaRPr lang="fr-FR" sz="2000" b="1" dirty="0" smtClean="0">
              <a:solidFill>
                <a:srgbClr val="486DA2"/>
              </a:solidFill>
              <a:latin typeface="Verdana" pitchFamily="34" charset="0"/>
            </a:endParaRPr>
          </a:p>
          <a:p>
            <a:pPr algn="just"/>
            <a:r>
              <a:rPr lang="fr-FR" sz="2000" b="1" dirty="0" err="1" smtClean="0">
                <a:solidFill>
                  <a:srgbClr val="486DA2"/>
                </a:solidFill>
                <a:latin typeface="Verdana" pitchFamily="34" charset="0"/>
              </a:rPr>
              <a:t>What</a:t>
            </a:r>
            <a:r>
              <a:rPr lang="fr-FR" sz="2000" b="1" dirty="0" smtClean="0">
                <a:solidFill>
                  <a:srgbClr val="486DA2"/>
                </a:solidFill>
                <a:latin typeface="Verdana" pitchFamily="34" charset="0"/>
              </a:rPr>
              <a:t> </a:t>
            </a:r>
            <a:r>
              <a:rPr lang="fr-FR" sz="2000" b="1" dirty="0" err="1" smtClean="0">
                <a:solidFill>
                  <a:srgbClr val="486DA2"/>
                </a:solidFill>
                <a:latin typeface="Verdana" pitchFamily="34" charset="0"/>
              </a:rPr>
              <a:t>is</a:t>
            </a:r>
            <a:r>
              <a:rPr lang="fr-FR" sz="2000" b="1" dirty="0" smtClean="0">
                <a:solidFill>
                  <a:srgbClr val="486DA2"/>
                </a:solidFill>
                <a:latin typeface="Verdana" pitchFamily="34" charset="0"/>
              </a:rPr>
              <a:t> Version Control?</a:t>
            </a:r>
          </a:p>
          <a:p>
            <a:pPr algn="just"/>
            <a:endParaRPr lang="fr-FR" sz="2000" b="1" dirty="0" smtClean="0">
              <a:solidFill>
                <a:srgbClr val="486DA2"/>
              </a:solidFill>
              <a:latin typeface="Verdana" pitchFamily="34" charset="0"/>
            </a:endParaRPr>
          </a:p>
          <a:p>
            <a:pPr algn="just"/>
            <a:endParaRPr lang="fr-FR" sz="2000" b="1" dirty="0" smtClean="0">
              <a:solidFill>
                <a:srgbClr val="486DA2"/>
              </a:solidFill>
              <a:latin typeface="Verdana" pitchFamily="34" charset="0"/>
            </a:endParaRPr>
          </a:p>
          <a:p>
            <a:pPr algn="just"/>
            <a:endParaRPr lang="fr-FR" sz="2000" b="1" dirty="0">
              <a:solidFill>
                <a:srgbClr val="486DA2"/>
              </a:solidFill>
              <a:latin typeface="Verdana" pitchFamily="34" charset="0"/>
            </a:endParaRPr>
          </a:p>
          <a:p>
            <a:pPr algn="just"/>
            <a:endParaRPr lang="en-US" sz="2000" b="1" dirty="0" smtClean="0">
              <a:solidFill>
                <a:srgbClr val="486DA2"/>
              </a:solidFill>
              <a:latin typeface="Verdana" pitchFamily="34" charset="0"/>
            </a:endParaRPr>
          </a:p>
        </p:txBody>
      </p:sp>
      <p:pic>
        <p:nvPicPr>
          <p:cNvPr id="3091"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Local Version Control Systems - </a:t>
            </a:r>
          </a:p>
        </p:txBody>
      </p:sp>
      <p:pic>
        <p:nvPicPr>
          <p:cNvPr id="21509" name="Picture 5" descr="http://progit.org/figures/ch1/18333fig0101-tn.png"/>
          <p:cNvPicPr>
            <a:picLocks noChangeAspect="1" noChangeArrowheads="1"/>
          </p:cNvPicPr>
          <p:nvPr/>
        </p:nvPicPr>
        <p:blipFill>
          <a:blip r:embed="rId3" cstate="print"/>
          <a:srcRect/>
          <a:stretch>
            <a:fillRect/>
          </a:stretch>
        </p:blipFill>
        <p:spPr bwMode="auto">
          <a:xfrm>
            <a:off x="2771800" y="1916832"/>
            <a:ext cx="4968552" cy="4173587"/>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Centralized Version Control Systems -</a:t>
            </a:r>
            <a:endParaRPr lang="fr-FR" sz="2000" b="1" dirty="0" smtClean="0">
              <a:solidFill>
                <a:srgbClr val="486DA2"/>
              </a:solidFill>
              <a:latin typeface="Verdana" pitchFamily="34" charset="0"/>
            </a:endParaRPr>
          </a:p>
        </p:txBody>
      </p:sp>
      <p:pic>
        <p:nvPicPr>
          <p:cNvPr id="21511" name="Picture 7" descr="http://progit.org/figures/ch1/18333fig0102-tn.png"/>
          <p:cNvPicPr>
            <a:picLocks noChangeAspect="1" noChangeArrowheads="1"/>
          </p:cNvPicPr>
          <p:nvPr/>
        </p:nvPicPr>
        <p:blipFill>
          <a:blip r:embed="rId3" cstate="print"/>
          <a:srcRect/>
          <a:stretch>
            <a:fillRect/>
          </a:stretch>
        </p:blipFill>
        <p:spPr bwMode="auto">
          <a:xfrm>
            <a:off x="2627784" y="1844824"/>
            <a:ext cx="5472608" cy="429052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Distributed Version Control Systems - </a:t>
            </a:r>
            <a:endParaRPr lang="fr-FR" sz="2000" b="1" dirty="0" smtClean="0">
              <a:solidFill>
                <a:srgbClr val="486DA2"/>
              </a:solidFill>
              <a:latin typeface="Verdana" pitchFamily="34" charset="0"/>
            </a:endParaRPr>
          </a:p>
        </p:txBody>
      </p:sp>
      <p:pic>
        <p:nvPicPr>
          <p:cNvPr id="21513" name="Picture 9" descr="http://progit.org/figures/ch1/18333fig0103-tn.png"/>
          <p:cNvPicPr>
            <a:picLocks noChangeAspect="1" noChangeArrowheads="1"/>
          </p:cNvPicPr>
          <p:nvPr/>
        </p:nvPicPr>
        <p:blipFill>
          <a:blip r:embed="rId3" cstate="print"/>
          <a:srcRect/>
          <a:stretch>
            <a:fillRect/>
          </a:stretch>
        </p:blipFill>
        <p:spPr bwMode="auto">
          <a:xfrm>
            <a:off x="3203848" y="1700808"/>
            <a:ext cx="4248472" cy="478378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3803650" y="188913"/>
            <a:ext cx="3797835"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Bird's-Eye</a:t>
            </a:r>
            <a:r>
              <a:rPr lang="fr-FR" sz="3200" b="1" u="sng" dirty="0" smtClean="0">
                <a:solidFill>
                  <a:srgbClr val="486DA2"/>
                </a:solidFill>
                <a:latin typeface="Verdana" pitchFamily="34" charset="0"/>
              </a:rPr>
              <a:t> </a:t>
            </a:r>
            <a:r>
              <a:rPr lang="fr-FR" sz="3200" b="1" u="sng" dirty="0" err="1" smtClean="0">
                <a:solidFill>
                  <a:srgbClr val="486DA2"/>
                </a:solidFill>
                <a:latin typeface="Verdana" pitchFamily="34" charset="0"/>
              </a:rPr>
              <a:t>View</a:t>
            </a:r>
            <a:endParaRPr lang="fr-FR" sz="3200" u="sng" dirty="0">
              <a:solidFill>
                <a:srgbClr val="486DA2"/>
              </a:solidFill>
            </a:endParaRPr>
          </a:p>
        </p:txBody>
      </p:sp>
      <p:sp>
        <p:nvSpPr>
          <p:cNvPr id="3080"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What's GIT?</a:t>
            </a: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And why </a:t>
            </a:r>
            <a:r>
              <a:rPr lang="en-US" sz="2000" b="1" dirty="0" err="1" smtClean="0">
                <a:solidFill>
                  <a:srgbClr val="486DA2"/>
                </a:solidFill>
                <a:latin typeface="Verdana" pitchFamily="34" charset="0"/>
              </a:rPr>
              <a:t>GITHub</a:t>
            </a:r>
            <a:r>
              <a:rPr lang="en-US" sz="2000" b="1" dirty="0" smtClean="0">
                <a:solidFill>
                  <a:srgbClr val="486DA2"/>
                </a:solidFill>
                <a:latin typeface="Verdana" pitchFamily="34" charset="0"/>
              </a:rPr>
              <a:t>?</a:t>
            </a:r>
          </a:p>
          <a:p>
            <a:pPr algn="just"/>
            <a:endParaRPr lang="en-US" sz="2000" b="1" dirty="0" smtClean="0">
              <a:solidFill>
                <a:srgbClr val="486DA2"/>
              </a:solidFill>
              <a:latin typeface="Verdana" pitchFamily="34" charset="0"/>
            </a:endParaRPr>
          </a:p>
        </p:txBody>
      </p:sp>
      <p:pic>
        <p:nvPicPr>
          <p:cNvPr id="3091"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621230"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Basics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Other VCSs</a:t>
            </a:r>
          </a:p>
          <a:p>
            <a:pPr algn="just"/>
            <a:endParaRPr lang="en-US" sz="2000" dirty="0"/>
          </a:p>
          <a:p>
            <a:pPr algn="just"/>
            <a:endParaRPr lang="en-US" sz="2000" b="1" dirty="0">
              <a:solidFill>
                <a:srgbClr val="486DA2"/>
              </a:solidFill>
              <a:latin typeface="Verdana" pitchFamily="34" charset="0"/>
            </a:endParaRPr>
          </a:p>
          <a:p>
            <a:pPr algn="just"/>
            <a:endParaRPr lang="en-US" sz="2000" b="1" dirty="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GIT VCS</a:t>
            </a:r>
          </a:p>
        </p:txBody>
      </p:sp>
      <p:pic>
        <p:nvPicPr>
          <p:cNvPr id="33794" name="Picture 2" descr="http://progit.org/figures/ch1/18333fig0104-tn.png"/>
          <p:cNvPicPr>
            <a:picLocks noChangeAspect="1" noChangeArrowheads="1"/>
          </p:cNvPicPr>
          <p:nvPr/>
        </p:nvPicPr>
        <p:blipFill>
          <a:blip r:embed="rId4" cstate="print"/>
          <a:srcRect/>
          <a:stretch>
            <a:fillRect/>
          </a:stretch>
        </p:blipFill>
        <p:spPr bwMode="auto">
          <a:xfrm>
            <a:off x="2987824" y="1412776"/>
            <a:ext cx="4843587" cy="2160240"/>
          </a:xfrm>
          <a:prstGeom prst="rect">
            <a:avLst/>
          </a:prstGeom>
          <a:noFill/>
        </p:spPr>
      </p:pic>
      <p:pic>
        <p:nvPicPr>
          <p:cNvPr id="33796" name="Picture 4" descr="http://progit.org/figures/ch1/18333fig0105-tn.png"/>
          <p:cNvPicPr>
            <a:picLocks noChangeAspect="1" noChangeArrowheads="1"/>
          </p:cNvPicPr>
          <p:nvPr/>
        </p:nvPicPr>
        <p:blipFill>
          <a:blip r:embed="rId5" cstate="print"/>
          <a:srcRect/>
          <a:stretch>
            <a:fillRect/>
          </a:stretch>
        </p:blipFill>
        <p:spPr bwMode="auto">
          <a:xfrm>
            <a:off x="2987824" y="4221088"/>
            <a:ext cx="4865406" cy="216024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621230"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Basics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 Nearly Every Operation Is Local</a:t>
            </a:r>
          </a:p>
          <a:p>
            <a:endParaRPr lang="en-US" dirty="0" smtClean="0"/>
          </a:p>
          <a:p>
            <a:pPr>
              <a:buFontTx/>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Has Integrity</a:t>
            </a:r>
          </a:p>
          <a:p>
            <a:endParaRPr lang="en-US" sz="2000" b="1" dirty="0" smtClean="0">
              <a:solidFill>
                <a:srgbClr val="486DA2"/>
              </a:solidFill>
              <a:latin typeface="Verdana" pitchFamily="34" charset="0"/>
            </a:endParaRPr>
          </a:p>
          <a:p>
            <a:pPr>
              <a:buFontTx/>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Generally Only Adds Data</a:t>
            </a:r>
          </a:p>
          <a:p>
            <a:pPr>
              <a:buFontTx/>
              <a:buChar char="-"/>
            </a:pPr>
            <a:endParaRPr lang="en-US" sz="2000" b="1" dirty="0" smtClean="0">
              <a:solidFill>
                <a:srgbClr val="486DA2"/>
              </a:solidFill>
              <a:latin typeface="Verdana" pitchFamily="34" charset="0"/>
            </a:endParaRPr>
          </a:p>
          <a:p>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3-State Model</a:t>
            </a:r>
          </a:p>
          <a:p>
            <a:endParaRPr lang="en-US" sz="2000" dirty="0" smtClean="0"/>
          </a:p>
        </p:txBody>
      </p:sp>
      <p:pic>
        <p:nvPicPr>
          <p:cNvPr id="5" name="Picture 2" descr="http://progit.org/figures/ch1/18333fig0106-tn.png"/>
          <p:cNvPicPr>
            <a:picLocks noChangeAspect="1" noChangeArrowheads="1"/>
          </p:cNvPicPr>
          <p:nvPr/>
        </p:nvPicPr>
        <p:blipFill>
          <a:blip r:embed="rId4" cstate="print"/>
          <a:srcRect/>
          <a:stretch>
            <a:fillRect/>
          </a:stretch>
        </p:blipFill>
        <p:spPr bwMode="auto">
          <a:xfrm>
            <a:off x="3275856" y="3495246"/>
            <a:ext cx="3528392" cy="3246122"/>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3850</TotalTime>
  <Words>2696</Words>
  <Application>Microsoft Office PowerPoint</Application>
  <PresentationFormat>On-screen Show (4:3)</PresentationFormat>
  <Paragraphs>552</Paragraphs>
  <Slides>29</Slides>
  <Notes>19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Modèle par défaut</vt:lpstr>
      <vt:lpstr>Slide 1</vt:lpstr>
      <vt:lpstr>Agenda</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Side Arrows Background</dc:title>
  <dc:creator>www.powerpointstyles.com</dc:creator>
  <cp:lastModifiedBy>rohith</cp:lastModifiedBy>
  <cp:revision>241</cp:revision>
  <dcterms:created xsi:type="dcterms:W3CDTF">2009-03-23T15:23:24Z</dcterms:created>
  <dcterms:modified xsi:type="dcterms:W3CDTF">2012-03-20T01:55:22Z</dcterms:modified>
</cp:coreProperties>
</file>