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ms-office.activeX"/>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activeX/activeX1.xml" ContentType="application/vnd.ms-office.activeX+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58" r:id="rId4"/>
    <p:sldId id="259" r:id="rId5"/>
    <p:sldId id="260" r:id="rId6"/>
    <p:sldId id="257" r:id="rId7"/>
    <p:sldId id="261" r:id="rId8"/>
    <p:sldId id="262" r:id="rId9"/>
    <p:sldId id="281" r:id="rId10"/>
    <p:sldId id="282" r:id="rId11"/>
    <p:sldId id="264" r:id="rId12"/>
    <p:sldId id="265" r:id="rId13"/>
    <p:sldId id="267" r:id="rId14"/>
    <p:sldId id="268" r:id="rId15"/>
    <p:sldId id="266" r:id="rId16"/>
    <p:sldId id="271" r:id="rId17"/>
    <p:sldId id="270" r:id="rId18"/>
    <p:sldId id="274" r:id="rId19"/>
    <p:sldId id="276" r:id="rId20"/>
    <p:sldId id="285" r:id="rId21"/>
    <p:sldId id="288" r:id="rId22"/>
    <p:sldId id="290" r:id="rId23"/>
    <p:sldId id="289" r:id="rId24"/>
    <p:sldId id="279" r:id="rId25"/>
    <p:sldId id="284" r:id="rId2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77052" autoAdjust="0"/>
  </p:normalViewPr>
  <p:slideViewPr>
    <p:cSldViewPr>
      <p:cViewPr varScale="1">
        <p:scale>
          <a:sx n="49" d="100"/>
          <a:sy n="49" d="100"/>
        </p:scale>
        <p:origin x="-18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t>13-Mar-12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mailto:git@github.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github.co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octocat/Spoon-Knif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mailto:git@github.com:username/Spoon-Knife.gi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wiki.centos.org/AdditionalResources/Repositories/RPMForge#head-5aabf02717d5b6b12d47edbc5811404998926a1b" TargetMode="External"/><Relationship Id="rId4"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pPr>
              <a:buFont typeface="Arial" pitchFamily="34" charset="0"/>
              <a:buChar char="•"/>
            </a:pPr>
            <a:r>
              <a:rPr lang="en-US" sz="1100" b="1" dirty="0" smtClean="0">
                <a:solidFill>
                  <a:srgbClr val="486DA2"/>
                </a:solidFill>
                <a:latin typeface="Verdana" pitchFamily="34" charset="0"/>
              </a:rPr>
              <a:t>GIT Branch</a:t>
            </a:r>
          </a:p>
          <a:p>
            <a:r>
              <a:rPr lang="en-US" sz="1100" dirty="0" smtClean="0"/>
              <a:t>You can run “</a:t>
            </a:r>
            <a:r>
              <a:rPr lang="en-US" sz="1100" b="1" dirty="0" err="1" smtClean="0"/>
              <a:t>git</a:t>
            </a:r>
            <a:r>
              <a:rPr lang="en-US" sz="1100" b="1" dirty="0" smtClean="0"/>
              <a:t> branch</a:t>
            </a:r>
            <a:r>
              <a:rPr lang="en-US" sz="1100" dirty="0" smtClean="0"/>
              <a:t>” to see what branch you’re on, but </a:t>
            </a:r>
            <a:r>
              <a:rPr lang="en-US" sz="1100" dirty="0" err="1" smtClean="0"/>
              <a:t>msysgit</a:t>
            </a:r>
            <a:r>
              <a:rPr lang="en-US" sz="1100" dirty="0" smtClean="0"/>
              <a:t> let’s you know via the end of your bash prompt “(master)”. [For more information go </a:t>
            </a:r>
            <a:r>
              <a:rPr lang="en-US" sz="1100" dirty="0" smtClean="0">
                <a:hlinkClick r:id="rId3" action="ppaction://hlinksldjump"/>
              </a:rPr>
              <a:t>here</a:t>
            </a:r>
            <a:r>
              <a:rPr lang="en-US" sz="1100" dirty="0" smtClean="0"/>
              <a:t>]</a:t>
            </a:r>
          </a:p>
          <a:p>
            <a:r>
              <a:rPr lang="en-US" sz="1100" dirty="0" smtClean="0"/>
              <a:t>The branch name with the asterisk (*) next to it is the active branch.  In this case I only have the one branch, master.</a:t>
            </a: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4"/>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4"/>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p>
          <a:p>
            <a:pPr marL="228600" indent="-228600">
              <a:buNone/>
            </a:pPr>
            <a:endParaRPr lang="en-US" dirty="0" smtClean="0"/>
          </a:p>
          <a:p>
            <a:pPr>
              <a:buFont typeface="Arial" pitchFamily="34" charset="0"/>
              <a:buChar char="•"/>
            </a:pPr>
            <a:r>
              <a:rPr lang="en-US" b="1" dirty="0" smtClean="0">
                <a:solidFill>
                  <a:srgbClr val="486DA2"/>
                </a:solidFill>
                <a:latin typeface="Verdana" pitchFamily="34" charset="0"/>
              </a:rPr>
              <a:t> GIT Commit</a:t>
            </a:r>
          </a:p>
          <a:p>
            <a:r>
              <a:rPr lang="en-US" dirty="0" smtClean="0"/>
              <a:t>Example of running “</a:t>
            </a:r>
            <a:r>
              <a:rPr lang="en-US" b="1" dirty="0" err="1" smtClean="0"/>
              <a:t>git</a:t>
            </a:r>
            <a:r>
              <a:rPr lang="en-US" b="1" dirty="0" smtClean="0"/>
              <a:t> commit …</a:t>
            </a:r>
            <a:r>
              <a:rPr lang="en-US" dirty="0" smtClean="0"/>
              <a:t>” without adding files to the staging area:</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the </a:t>
            </a:r>
            <a:r>
              <a:rPr lang="en-US" dirty="0" smtClean="0">
                <a:hlinkClick r:id="rId3"/>
              </a:rPr>
              <a:t>Spoon-Knife</a:t>
            </a:r>
            <a:r>
              <a:rPr lang="en-US" dirty="0" smtClean="0"/>
              <a:t> project.</a:t>
            </a:r>
          </a:p>
          <a:p>
            <a:endParaRPr lang="en-US" b="1" dirty="0" smtClean="0">
              <a:solidFill>
                <a:srgbClr val="486DA2"/>
              </a:solidFill>
              <a:latin typeface="Verdana" pitchFamily="34" charset="0"/>
            </a:endParaRPr>
          </a:p>
          <a:p>
            <a:r>
              <a:rPr lang="en-US" b="1" dirty="0" smtClean="0"/>
              <a:t>Step 1: Fork the “Spoon-Knife ”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Spoon-Knife 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“Spoon-Knife” 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/Spoon-Knife.git</a:t>
            </a: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Spoon-Knife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git://github.com/octocat/Spoon-Knife.git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4"/>
            </a:endParaRPr>
          </a:p>
          <a:p>
            <a:r>
              <a:rPr lang="en-US" dirty="0" smtClean="0"/>
              <a:t>You’ve successfully forked a repo!</a:t>
            </a:r>
          </a:p>
          <a:p>
            <a:endParaRPr lang="en-US" dirty="0" smtClean="0">
              <a:sym typeface="Wingdings 3"/>
              <a:hlinkClick r:id="rId4"/>
            </a:endParaRPr>
          </a:p>
          <a:p>
            <a:endParaRPr lang="en-US" dirty="0" smtClean="0">
              <a:sym typeface="Wingdings 3"/>
              <a:hlinkClick r:id="rId4"/>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5"/>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owerpointstyles.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code.google.com/p/msysgit" TargetMode="External"/><Relationship Id="rId4" Type="http://schemas.openxmlformats.org/officeDocument/2006/relationships/hyperlink" Target="http://code.google.com/p/git-osx-install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mailto:userName@example.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www.github.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hyperlink" Target="http://www.scrumdo.com/"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progit.org/book/"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www.youtube.com/watch?v=Xsjk31wH0A4&amp;feature=youtu.b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7.png"/><Relationship Id="rId4" Type="http://schemas.openxmlformats.org/officeDocument/2006/relationships/hyperlink" Target="mailto:ajay@codegenesy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9952" y="4722829"/>
            <a:ext cx="5004048" cy="794403"/>
          </a:xfrm>
          <a:prstGeom prst="rect">
            <a:avLst/>
          </a:prstGeom>
          <a:noFill/>
          <a:ln w="9525">
            <a:noFill/>
            <a:miter lim="800000"/>
            <a:headEnd/>
            <a:tailEnd/>
          </a:ln>
          <a:effectLst/>
        </p:spPr>
        <p:txBody>
          <a:bodyPr wrap="square" lIns="180000" tIns="180000" rIns="180000" bIns="180000">
            <a:spAutoFit/>
          </a:bodyPr>
          <a:lstStyle/>
          <a:p>
            <a:pPr algn="ctr"/>
            <a:r>
              <a:rPr lang="fr-FR" sz="2800" b="1" i="1" dirty="0">
                <a:solidFill>
                  <a:srgbClr val="486DA2"/>
                </a:solidFill>
                <a:latin typeface="Verdana" pitchFamily="34" charset="0"/>
              </a:rPr>
              <a:t>B</a:t>
            </a:r>
            <a:r>
              <a:rPr lang="fr-FR" sz="2800" b="1" i="1" dirty="0" smtClean="0">
                <a:solidFill>
                  <a:srgbClr val="486DA2"/>
                </a:solidFill>
                <a:latin typeface="Verdana" pitchFamily="34" charset="0"/>
              </a:rPr>
              <a:t>y </a:t>
            </a:r>
            <a:r>
              <a:rPr lang="fr-FR" sz="2800" b="1" i="1" dirty="0" smtClean="0">
                <a:solidFill>
                  <a:srgbClr val="486DA2"/>
                </a:solidFill>
                <a:latin typeface="Verdana" pitchFamily="34" charset="0"/>
              </a:rPr>
              <a:t>Bala Rathakrishnan</a:t>
            </a:r>
            <a:endParaRPr lang="fr-FR" sz="2800" i="1" dirty="0">
              <a:solidFill>
                <a:srgbClr val="486DA2"/>
              </a:solidFill>
            </a:endParaRPr>
          </a:p>
        </p:txBody>
      </p:sp>
      <p:pic>
        <p:nvPicPr>
          <p:cNvPr id="2075" name="Picture 27" descr="octocat.png (512×512)"/>
          <p:cNvPicPr>
            <a:picLocks noChangeAspect="1" noChangeArrowheads="1"/>
          </p:cNvPicPr>
          <p:nvPr/>
        </p:nvPicPr>
        <p:blipFill>
          <a:blip r:embed="rId4" cstate="print"/>
          <a:srcRect/>
          <a:stretch>
            <a:fillRect/>
          </a:stretch>
        </p:blipFill>
        <p:spPr bwMode="auto">
          <a:xfrm>
            <a:off x="35496" y="177281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5" cstate="print"/>
          <a:srcRect/>
          <a:stretch>
            <a:fillRect/>
          </a:stretch>
        </p:blipFill>
        <p:spPr bwMode="auto">
          <a:xfrm>
            <a:off x="3635896" y="3212976"/>
            <a:ext cx="4680520" cy="1458763"/>
          </a:xfrm>
          <a:prstGeom prst="rect">
            <a:avLst/>
          </a:prstGeom>
          <a:noFill/>
        </p:spPr>
      </p:pic>
      <p:pic>
        <p:nvPicPr>
          <p:cNvPr id="7" name="Picture 2"/>
          <p:cNvPicPr>
            <a:picLocks noChangeAspect="1" noChangeArrowheads="1"/>
          </p:cNvPicPr>
          <p:nvPr/>
        </p:nvPicPr>
        <p:blipFill>
          <a:blip r:embed="rId6" cstate="print"/>
          <a:srcRect/>
          <a:stretch>
            <a:fillRect/>
          </a:stretch>
        </p:blipFill>
        <p:spPr bwMode="auto">
          <a:xfrm>
            <a:off x="5652120" y="5517232"/>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a:t>
            </a:r>
            <a:r>
              <a:rPr lang="en-US" sz="2000" b="1" dirty="0" smtClean="0">
                <a:solidFill>
                  <a:srgbClr val="486DA2"/>
                </a:solidFill>
                <a:latin typeface="Verdana" pitchFamily="34" charset="0"/>
              </a:rPr>
              <a:t>Platform Assistance:</a:t>
            </a:r>
            <a:endParaRPr lang="en-US" sz="2000" b="1" dirty="0" smtClean="0">
              <a:solidFill>
                <a:srgbClr val="486DA2"/>
              </a:solidFill>
              <a:latin typeface="Verdana" pitchFamily="34" charset="0"/>
            </a:endParaRP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a:t>
            </a:r>
            <a:r>
              <a:rPr lang="en-US" sz="2400" dirty="0" smtClean="0">
                <a:hlinkClick r:id="rId4"/>
              </a:rPr>
              <a:t>://code.google.com/p/git-osx-installer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a:t>
            </a:r>
            <a:r>
              <a:rPr lang="en-US" sz="2400" dirty="0" smtClean="0">
                <a:hlinkClick r:id="rId5"/>
              </a:rPr>
              <a:t>://code.google.com/p/msysgit</a:t>
            </a:r>
            <a:r>
              <a:rPr lang="en-US" sz="2400" dirty="0" smtClean="0"/>
              <a:t> </a:t>
            </a:r>
            <a:endParaRPr lang="en-US" sz="2400" dirty="0" smtClean="0"/>
          </a:p>
          <a:p>
            <a:pPr lvl="1">
              <a:buFont typeface="Arial" pitchFamily="34" charset="0"/>
              <a:buChar char="•"/>
            </a:pPr>
            <a:endParaRPr lang="en-US" sz="2400" dirty="0" smtClean="0"/>
          </a:p>
          <a:p>
            <a:pPr lvl="1">
              <a:buFont typeface="Arial" pitchFamily="34" charset="0"/>
              <a:buChar char="•"/>
            </a:pPr>
            <a:r>
              <a:rPr lang="en-US" sz="2400" dirty="0" smtClean="0"/>
              <a:t>Linux Users</a:t>
            </a:r>
          </a:p>
          <a:p>
            <a:pPr lvl="1">
              <a:buFont typeface="Arial" pitchFamily="34" charset="0"/>
              <a:buChar char="•"/>
            </a:pPr>
            <a:endParaRPr lang="en-US" sz="2400" dirty="0" smtClean="0"/>
          </a:p>
          <a:p>
            <a:pPr lvl="1">
              <a:buFont typeface="Arial" pitchFamily="34" charset="0"/>
              <a:buChar char="•"/>
            </a:pPr>
            <a:r>
              <a:rPr lang="en-US" sz="2400" dirty="0" err="1" smtClean="0"/>
              <a:t>CentOS</a:t>
            </a:r>
            <a:r>
              <a:rPr lang="en-US" sz="2400" dirty="0" smtClean="0"/>
              <a:t> 5 Users</a:t>
            </a:r>
          </a:p>
          <a:p>
            <a:pPr lvl="1">
              <a:buFont typeface="Arial" pitchFamily="34" charset="0"/>
              <a:buChar char="•"/>
            </a:pPr>
            <a:endParaRPr lang="en-US" sz="2400" dirty="0" smtClean="0"/>
          </a:p>
          <a:p>
            <a:pPr lvl="1">
              <a:buFont typeface="Arial" pitchFamily="34" charset="0"/>
              <a:buChar char="•"/>
            </a:pPr>
            <a:r>
              <a:rPr lang="en-US" sz="2400" dirty="0" err="1" smtClean="0"/>
              <a:t>Ubuntu</a:t>
            </a:r>
            <a:r>
              <a:rPr lang="en-US" sz="2400" dirty="0" smtClean="0"/>
              <a:t> Users</a:t>
            </a:r>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smtClean="0">
                <a:solidFill>
                  <a:srgbClr val="486DA2"/>
                </a:solidFill>
                <a:latin typeface="Verdana" pitchFamily="34" charset="0"/>
              </a:rPr>
              <a:t>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b="1" dirty="0" smtClean="0">
                <a:solidFill>
                  <a:srgbClr val="486DA2"/>
                </a:solidFill>
                <a:latin typeface="Verdana" pitchFamily="34" charset="0"/>
              </a:rPr>
              <a:t> </a:t>
            </a:r>
            <a:r>
              <a:rPr lang="en-US" sz="2000" b="1" dirty="0" smtClean="0">
                <a:solidFill>
                  <a:srgbClr val="486DA2"/>
                </a:solidFill>
                <a:latin typeface="Verdana" pitchFamily="34" charset="0"/>
              </a:rPr>
              <a:t>Setup your identity</a:t>
            </a:r>
            <a:r>
              <a:rPr lang="en-US" sz="2000" b="1" dirty="0" smtClean="0">
                <a:solidFill>
                  <a:srgbClr val="486DA2"/>
                </a:solidFill>
                <a:latin typeface="Verdana" pitchFamily="34" charset="0"/>
              </a:rPr>
              <a:t>:</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dirty="0" smtClean="0"/>
          </a:p>
          <a:p>
            <a:endParaRPr lang="en-US" dirty="0" smtClean="0"/>
          </a:p>
          <a:p>
            <a:pPr>
              <a:buFont typeface="Arial" pitchFamily="34" charset="0"/>
              <a:buChar char="•"/>
            </a:pPr>
            <a:r>
              <a:rPr lang="en-US" sz="2000" b="1" dirty="0" smtClean="0">
                <a:solidFill>
                  <a:srgbClr val="486DA2"/>
                </a:solidFill>
                <a:latin typeface="Verdana" pitchFamily="34" charset="0"/>
              </a:rPr>
              <a:t> </a:t>
            </a:r>
            <a:r>
              <a:rPr lang="en-US" sz="2000" b="1" dirty="0" smtClean="0">
                <a:solidFill>
                  <a:srgbClr val="486DA2"/>
                </a:solidFill>
                <a:latin typeface="Verdana" pitchFamily="34" charset="0"/>
              </a:rPr>
              <a:t>Generate SSH keys</a:t>
            </a:r>
            <a:r>
              <a:rPr lang="en-US" sz="2000" b="1" dirty="0" smtClean="0">
                <a:solidFill>
                  <a:srgbClr val="486DA2"/>
                </a:solidFill>
                <a:latin typeface="Verdana" pitchFamily="34" charset="0"/>
              </a:rPr>
              <a:t>:</a:t>
            </a:r>
          </a:p>
          <a:p>
            <a:pPr>
              <a:buFont typeface="Arial" pitchFamily="34" charset="0"/>
              <a:buChar char="•"/>
            </a:pPr>
            <a:endParaRPr lang="en-US" sz="2000" b="1" dirty="0" smtClean="0">
              <a:solidFill>
                <a:srgbClr val="486DA2"/>
              </a:solidFill>
              <a:latin typeface="Verdana" pitchFamily="34" charset="0"/>
            </a:endParaRPr>
          </a:p>
          <a:p>
            <a:r>
              <a:rPr lang="de-DE" sz="1600" dirty="0">
                <a:latin typeface="Courier New" pitchFamily="49" charset="0"/>
                <a:cs typeface="Courier New" pitchFamily="49" charset="0"/>
              </a:rPr>
              <a:t>$ </a:t>
            </a:r>
            <a:r>
              <a:rPr lang="de-DE" sz="1600" dirty="0" smtClean="0">
                <a:latin typeface="Courier New" pitchFamily="49" charset="0"/>
                <a:cs typeface="Courier New" pitchFamily="49" charset="0"/>
              </a:rPr>
              <a:t>ssh-keygen </a:t>
            </a:r>
            <a:r>
              <a:rPr lang="de-DE" sz="1600" dirty="0">
                <a:latin typeface="Courier New" pitchFamily="49" charset="0"/>
                <a:cs typeface="Courier New" pitchFamily="49" charset="0"/>
              </a:rPr>
              <a:t>-t rsa </a:t>
            </a:r>
            <a:r>
              <a:rPr lang="de-DE" sz="1600" dirty="0" smtClean="0">
                <a:latin typeface="Courier New" pitchFamily="49" charset="0"/>
                <a:cs typeface="Courier New" pitchFamily="49" charset="0"/>
              </a:rPr>
              <a:t>–C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r>
              <a:rPr lang="de-DE" sz="1600" dirty="0" smtClean="0">
                <a:latin typeface="Courier New" pitchFamily="49" charset="0"/>
                <a:cs typeface="Courier New" pitchFamily="49" charset="0"/>
                <a:sym typeface="Wingdings 3"/>
              </a:rPr>
              <a:t></a:t>
            </a:r>
            <a:endParaRPr lang="en-US" dirty="0" smtClean="0"/>
          </a:p>
          <a:p>
            <a:endParaRPr lang="en-US" dirty="0" smtClean="0"/>
          </a:p>
          <a:p>
            <a:r>
              <a:rPr lang="en-US" dirty="0" smtClean="0"/>
              <a:t>(</a:t>
            </a:r>
            <a:r>
              <a:rPr lang="en-US" dirty="0" smtClean="0"/>
              <a:t>Press ‘Enter’ key thrice to skip the passphrase questions)</a:t>
            </a:r>
          </a:p>
          <a:p>
            <a:pPr>
              <a:buFontTx/>
              <a:buChar char="-"/>
            </a:pPr>
            <a:endParaRPr lang="en-US" dirty="0" smtClean="0"/>
          </a:p>
          <a:p>
            <a:pPr>
              <a:buFontTx/>
              <a:buChar char="-"/>
            </a:pPr>
            <a:endParaRPr lang="en-US" dirty="0" smtClean="0"/>
          </a:p>
          <a:p>
            <a:r>
              <a:rPr lang="en-US" sz="2000" b="1" dirty="0" smtClean="0">
                <a:solidFill>
                  <a:srgbClr val="486DA2"/>
                </a:solidFill>
                <a:latin typeface="Verdana" pitchFamily="34" charset="0"/>
              </a:rPr>
              <a:t>Create local GIT Repositories:</a:t>
            </a: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p>
          <a:p>
            <a:endParaRPr lang="en-US" dirty="0" smtClean="0"/>
          </a:p>
          <a:p>
            <a:r>
              <a:rPr lang="en-US" dirty="0" smtClean="0"/>
              <a:t>You will need to create an account here in order to create your repository on this web space.</a:t>
            </a:r>
          </a:p>
          <a:p>
            <a:endParaRPr lang="en-US" dirty="0" smtClean="0"/>
          </a:p>
          <a:p>
            <a:r>
              <a:rPr lang="en-US" dirty="0" smtClean="0"/>
              <a:t>Follow these steps:</a:t>
            </a:r>
          </a:p>
          <a:p>
            <a:endParaRPr lang="en-US" dirty="0" smtClean="0"/>
          </a:p>
          <a:p>
            <a:pPr>
              <a:buFont typeface="Arial" pitchFamily="34" charset="0"/>
              <a:buChar char="•"/>
            </a:pPr>
            <a:r>
              <a:rPr lang="en-US" dirty="0" smtClean="0"/>
              <a:t> </a:t>
            </a:r>
            <a:r>
              <a:rPr lang="en-US" dirty="0" err="1" smtClean="0"/>
              <a:t>Goto</a:t>
            </a:r>
            <a:r>
              <a:rPr lang="en-US" dirty="0" smtClean="0"/>
              <a:t> </a:t>
            </a:r>
            <a:r>
              <a:rPr lang="en-US" dirty="0" smtClean="0">
                <a:hlinkClick r:id="rId4"/>
              </a:rPr>
              <a:t>www.github.com</a:t>
            </a:r>
            <a:r>
              <a:rPr lang="en-US" dirty="0" smtClean="0"/>
              <a:t> and click the “Signup and Pricing ” link.</a:t>
            </a:r>
          </a:p>
          <a:p>
            <a:pPr>
              <a:buFont typeface="Arial" pitchFamily="34" charset="0"/>
              <a:buChar char="•"/>
            </a:pPr>
            <a:r>
              <a:rPr lang="en-US" dirty="0" smtClean="0"/>
              <a:t> Then click on “Create a free account” (Once you get comfortable, upgrading is easy)</a:t>
            </a:r>
          </a:p>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github.com.</a:t>
            </a:r>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pPr>
              <a:buFont typeface="Arial" pitchFamily="34" charset="0"/>
              <a:buChar char="•"/>
            </a:pPr>
            <a:endParaRPr lang="en-US" sz="2000" b="1" dirty="0" smtClean="0">
              <a:solidFill>
                <a:srgbClr val="486DA2"/>
              </a:solidFill>
              <a:latin typeface="Verdana" pitchFamily="34" charset="0"/>
              <a:sym typeface="Wingdings 3"/>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branch</a:t>
            </a:r>
            <a:endParaRPr lang="en-US" sz="2000" b="1" dirty="0" smtClean="0">
              <a:solidFill>
                <a:srgbClr val="486DA2"/>
              </a:solidFill>
              <a:latin typeface="Verdana" pitchFamily="34" charset="0"/>
              <a:sym typeface="Wingdings 3"/>
            </a:endParaRPr>
          </a:p>
          <a:p>
            <a:r>
              <a:rPr lang="en-US" sz="2000" dirty="0" smtClean="0"/>
              <a:t>.</a:t>
            </a:r>
            <a:endParaRPr lang="en-US" sz="2000" dirty="0" smtClean="0"/>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endParaRPr lang="en-US" sz="2000" b="1" dirty="0" smtClean="0">
              <a:solidFill>
                <a:srgbClr val="486DA2"/>
              </a:solidFill>
              <a:latin typeface="Verdana" pitchFamily="34" charset="0"/>
            </a:endParaRP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checkout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status</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commit</a:t>
            </a:r>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2" name="Picture 2" descr="image"/>
          <p:cNvPicPr>
            <a:picLocks noChangeAspect="1" noChangeArrowheads="1"/>
          </p:cNvPicPr>
          <p:nvPr/>
        </p:nvPicPr>
        <p:blipFill>
          <a:blip r:embed="rId4" cstate="print"/>
          <a:srcRect/>
          <a:stretch>
            <a:fillRect/>
          </a:stretch>
        </p:blipFill>
        <p:spPr bwMode="auto">
          <a:xfrm>
            <a:off x="2339752" y="1556792"/>
            <a:ext cx="6624736" cy="1279187"/>
          </a:xfrm>
          <a:prstGeom prst="rect">
            <a:avLst/>
          </a:prstGeom>
          <a:noFill/>
        </p:spPr>
      </p:pic>
      <p:pic>
        <p:nvPicPr>
          <p:cNvPr id="9" name="Picture 2" descr="image"/>
          <p:cNvPicPr>
            <a:picLocks noChangeAspect="1" noChangeArrowheads="1"/>
          </p:cNvPicPr>
          <p:nvPr/>
        </p:nvPicPr>
        <p:blipFill>
          <a:blip r:embed="rId5" cstate="print"/>
          <a:srcRect/>
          <a:stretch>
            <a:fillRect/>
          </a:stretch>
        </p:blipFill>
        <p:spPr bwMode="auto">
          <a:xfrm>
            <a:off x="2298898" y="3429000"/>
            <a:ext cx="6305550" cy="1314451"/>
          </a:xfrm>
          <a:prstGeom prst="rect">
            <a:avLst/>
          </a:prstGeom>
          <a:noFill/>
        </p:spPr>
      </p:pic>
      <p:pic>
        <p:nvPicPr>
          <p:cNvPr id="10" name="Picture 2" descr="image"/>
          <p:cNvPicPr>
            <a:picLocks noChangeAspect="1" noChangeArrowheads="1"/>
          </p:cNvPicPr>
          <p:nvPr/>
        </p:nvPicPr>
        <p:blipFill>
          <a:blip r:embed="rId6" cstate="print"/>
          <a:srcRect/>
          <a:stretch>
            <a:fillRect/>
          </a:stretch>
        </p:blipFill>
        <p:spPr bwMode="auto">
          <a:xfrm>
            <a:off x="2267744" y="5373216"/>
            <a:ext cx="6757674" cy="144016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add</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endParaRPr lang="en-US" b="1" dirty="0" smtClean="0">
              <a:solidFill>
                <a:srgbClr val="486DA2"/>
              </a:solidFill>
              <a:latin typeface="Verdana" pitchFamily="34" charset="0"/>
            </a:endParaRP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endParaRPr lang="en-US" b="1" dirty="0" smtClean="0">
              <a:solidFill>
                <a:srgbClr val="486DA2"/>
              </a:solidFill>
              <a:latin typeface="Verdana" pitchFamily="34" charset="0"/>
            </a:endParaRP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endParaRPr lang="en-US" b="1" dirty="0" smtClean="0">
              <a:solidFill>
                <a:srgbClr val="486DA2"/>
              </a:solidFill>
              <a:latin typeface="Verdana" pitchFamily="34" charset="0"/>
            </a:endParaRP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6" name="Picture 4" descr="image"/>
          <p:cNvPicPr>
            <a:picLocks noChangeAspect="1" noChangeArrowheads="1"/>
          </p:cNvPicPr>
          <p:nvPr/>
        </p:nvPicPr>
        <p:blipFill>
          <a:blip r:embed="rId4" cstate="print"/>
          <a:srcRect/>
          <a:stretch>
            <a:fillRect/>
          </a:stretch>
        </p:blipFill>
        <p:spPr bwMode="auto">
          <a:xfrm>
            <a:off x="2232248" y="1570541"/>
            <a:ext cx="6804248" cy="490307"/>
          </a:xfrm>
          <a:prstGeom prst="rect">
            <a:avLst/>
          </a:prstGeom>
          <a:noFill/>
        </p:spPr>
      </p:pic>
      <p:pic>
        <p:nvPicPr>
          <p:cNvPr id="10" name="Picture 2" descr="image"/>
          <p:cNvPicPr>
            <a:picLocks noChangeAspect="1" noChangeArrowheads="1"/>
          </p:cNvPicPr>
          <p:nvPr/>
        </p:nvPicPr>
        <p:blipFill>
          <a:blip r:embed="rId5" cstate="print"/>
          <a:srcRect/>
          <a:stretch>
            <a:fillRect/>
          </a:stretch>
        </p:blipFill>
        <p:spPr bwMode="auto">
          <a:xfrm>
            <a:off x="2267744" y="2663180"/>
            <a:ext cx="6600825" cy="14859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r>
              <a:rPr lang="fr-FR" sz="2000" b="1" dirty="0" smtClean="0">
                <a:solidFill>
                  <a:srgbClr val="486DA2"/>
                </a:solidFill>
                <a:latin typeface="Verdana" pitchFamily="34" charset="0"/>
              </a:rPr>
              <a:t>?</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a:t>
            </a:r>
            <a:r>
              <a:rPr lang="en-US" b="1" dirty="0" smtClean="0"/>
              <a:t>1: Fork the “Spoon-Knife ” </a:t>
            </a:r>
            <a:r>
              <a:rPr lang="en-US" b="1" dirty="0" smtClean="0"/>
              <a:t>repo</a:t>
            </a: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a:t>
            </a:r>
            <a:r>
              <a:rPr lang="en-US" b="1" dirty="0" smtClean="0"/>
              <a:t>2 : Set Up Your Local </a:t>
            </a:r>
            <a:r>
              <a:rPr lang="en-US" b="1" dirty="0" smtClean="0"/>
              <a:t>Repo</a:t>
            </a:r>
          </a:p>
          <a:p>
            <a:endParaRPr lang="en-US" b="1" dirty="0" smtClean="0"/>
          </a:p>
          <a:p>
            <a:endParaRPr lang="en-US" b="1" dirty="0" smtClean="0"/>
          </a:p>
          <a:p>
            <a:r>
              <a:rPr lang="en-US" b="1" dirty="0" smtClean="0"/>
              <a:t>Step 2A: Clone the “Spoon-Knife” 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4" cstate="print"/>
          <a:srcRect/>
          <a:stretch>
            <a:fillRect/>
          </a:stretch>
        </p:blipFill>
        <p:spPr bwMode="auto">
          <a:xfrm>
            <a:off x="2627784" y="1908050"/>
            <a:ext cx="5314950" cy="130492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a:t>
            </a:r>
            <a:r>
              <a:rPr lang="en-US" b="1" dirty="0" smtClean="0"/>
              <a:t>commits</a:t>
            </a:r>
            <a:endParaRPr lang="en-US" b="1" dirty="0" smtClean="0"/>
          </a:p>
          <a:p>
            <a:pPr>
              <a:buFont typeface="Arial" pitchFamily="34" charset="0"/>
              <a:buChar char="•"/>
            </a:pPr>
            <a:endParaRPr lang="en-US" dirty="0" smtClean="0"/>
          </a:p>
          <a:p>
            <a:pPr>
              <a:buFont typeface="Arial" pitchFamily="34" charset="0"/>
              <a:buChar char="•"/>
            </a:pPr>
            <a:r>
              <a:rPr lang="en-US" b="1" dirty="0" smtClean="0"/>
              <a:t>Pull in upstream </a:t>
            </a:r>
            <a:r>
              <a:rPr lang="en-US" b="1" dirty="0" smtClean="0"/>
              <a:t>changes</a:t>
            </a:r>
            <a:endParaRPr lang="en-US" b="1" dirty="0" smtClean="0"/>
          </a:p>
          <a:p>
            <a:pPr>
              <a:buFont typeface="Arial" pitchFamily="34" charset="0"/>
              <a:buChar char="•"/>
            </a:pPr>
            <a:endParaRPr lang="en-US" dirty="0" smtClean="0"/>
          </a:p>
          <a:p>
            <a:pPr>
              <a:buFont typeface="Arial" pitchFamily="34" charset="0"/>
              <a:buChar char="•"/>
            </a:pPr>
            <a:r>
              <a:rPr lang="en-US" b="1" dirty="0" smtClean="0"/>
              <a:t>Work with </a:t>
            </a:r>
            <a:r>
              <a:rPr lang="en-US" b="1" dirty="0" smtClean="0"/>
              <a:t>branches</a:t>
            </a:r>
          </a:p>
          <a:p>
            <a:pPr>
              <a:buFont typeface="Arial" pitchFamily="34" charset="0"/>
              <a:buChar char="•"/>
            </a:pPr>
            <a:endParaRPr lang="en-US" b="1" dirty="0" smtClean="0"/>
          </a:p>
          <a:p>
            <a:pPr>
              <a:buFont typeface="Arial" pitchFamily="34" charset="0"/>
              <a:buChar char="•"/>
            </a:pPr>
            <a:r>
              <a:rPr lang="en-US" b="1" dirty="0" smtClean="0"/>
              <a:t>Pull </a:t>
            </a:r>
            <a:r>
              <a:rPr lang="en-US" b="1" dirty="0" smtClean="0"/>
              <a:t>requests</a:t>
            </a:r>
            <a:endParaRPr lang="en-US" b="1" dirty="0" smtClean="0"/>
          </a:p>
          <a:p>
            <a:pPr>
              <a:buFont typeface="Arial" pitchFamily="34" charset="0"/>
              <a:buChar char="•"/>
            </a:pPr>
            <a:endParaRPr lang="en-US" b="1" dirty="0" smtClean="0"/>
          </a:p>
          <a:p>
            <a:pPr>
              <a:buFont typeface="Arial" pitchFamily="34" charset="0"/>
              <a:buChar char="•"/>
            </a:pPr>
            <a:r>
              <a:rPr lang="en-US" b="1" dirty="0" err="1" smtClean="0"/>
              <a:t>Unwatch</a:t>
            </a:r>
            <a:r>
              <a:rPr lang="en-US" b="1" dirty="0" smtClean="0"/>
              <a:t> the main </a:t>
            </a:r>
            <a:r>
              <a:rPr lang="en-US" b="1" dirty="0" smtClean="0"/>
              <a:t>repo</a:t>
            </a: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r>
              <a:rPr lang="en-US" b="1" dirty="0" smtClean="0"/>
              <a:t>Delete your </a:t>
            </a:r>
            <a:r>
              <a:rPr lang="en-US" b="1" dirty="0" smtClean="0"/>
              <a:t>fork</a:t>
            </a:r>
            <a:endParaRPr lang="en-US" b="1" dirty="0" smtClean="0"/>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2" descr="Click “Unwatch”"/>
          <p:cNvPicPr>
            <a:picLocks noChangeAspect="1" noChangeArrowheads="1"/>
          </p:cNvPicPr>
          <p:nvPr/>
        </p:nvPicPr>
        <p:blipFill>
          <a:blip r:embed="rId4" cstate="print"/>
          <a:srcRect/>
          <a:stretch>
            <a:fillRect/>
          </a:stretch>
        </p:blipFill>
        <p:spPr bwMode="auto">
          <a:xfrm>
            <a:off x="2857450" y="4356322"/>
            <a:ext cx="5314950" cy="130492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smtClean="0">
                <a:solidFill>
                  <a:srgbClr val="486DA2"/>
                </a:solidFill>
                <a:latin typeface="Verdana" pitchFamily="34" charset="0"/>
              </a:rPr>
              <a:t>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a:t>
            </a:r>
            <a:r>
              <a:rPr lang="en-US" dirty="0" smtClean="0"/>
              <a:t>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a:t>
            </a:r>
            <a:r>
              <a:rPr lang="en-US" dirty="0" smtClean="0"/>
              <a:t>issues</a:t>
            </a:r>
          </a:p>
          <a:p>
            <a:pPr marL="285750" indent="-285750">
              <a:buFont typeface="Arial"/>
              <a:buChar char="•"/>
            </a:pPr>
            <a:endParaRPr lang="en-US" dirty="0" smtClean="0"/>
          </a:p>
          <a:p>
            <a:pPr marL="285750" indent="-285750">
              <a:buFont typeface="Arial"/>
              <a:buChar char="•"/>
            </a:pPr>
            <a:r>
              <a:rPr lang="en-US" dirty="0" smtClean="0"/>
              <a:t>Commit messages to scrum </a:t>
            </a:r>
            <a:r>
              <a:rPr lang="en-US" dirty="0" smtClean="0"/>
              <a:t>log</a:t>
            </a:r>
            <a:endParaRPr lang="en-US" b="1" dirty="0" smtClean="0"/>
          </a:p>
          <a:p>
            <a:pPr marL="285750" indent="-285750">
              <a:buFont typeface="Arial"/>
              <a:buChar char="•"/>
            </a:pPr>
            <a:endParaRPr lang="en-US" b="1" dirty="0" smtClean="0"/>
          </a:p>
          <a:p>
            <a:endParaRPr lang="en-US" b="1" dirty="0" smtClean="0"/>
          </a:p>
          <a:p>
            <a:endParaRPr lang="en-US" b="1" dirty="0" smtClean="0"/>
          </a:p>
          <a:p>
            <a:r>
              <a:rPr lang="en-US" b="1" dirty="0" smtClean="0"/>
              <a:t>Let’s see how to integrate </a:t>
            </a:r>
            <a:r>
              <a:rPr lang="en-US" b="1" dirty="0" err="1" smtClean="0"/>
              <a:t>ScrumDo</a:t>
            </a:r>
            <a:r>
              <a:rPr lang="en-US" b="1" dirty="0" smtClean="0"/>
              <a:t> with the </a:t>
            </a:r>
            <a:r>
              <a:rPr lang="en-US" b="1" dirty="0" err="1" smtClean="0"/>
              <a:t>GitHub</a:t>
            </a:r>
            <a:r>
              <a:rPr lang="en-US" b="1" dirty="0" smtClean="0"/>
              <a:t> in our video tutorial…</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ontrols>
      <p:control spid="47106" name="ShockwaveFlash1" r:id="rId2" imgW="9144000" imgH="6858000"/>
    </p:controls>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3"/>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ScrumDo</a:t>
            </a:r>
            <a:r>
              <a:rPr lang="en-US" b="1" dirty="0" smtClean="0">
                <a:solidFill>
                  <a:srgbClr val="486DA2"/>
                </a:solidFill>
                <a:latin typeface="Verdana" pitchFamily="34" charset="0"/>
              </a:rPr>
              <a:t> integration with </a:t>
            </a:r>
            <a:r>
              <a:rPr lang="en-US" b="1" dirty="0" err="1" smtClean="0">
                <a:solidFill>
                  <a:srgbClr val="486DA2"/>
                </a:solidFill>
                <a:latin typeface="Verdana" pitchFamily="34" charset="0"/>
              </a:rPr>
              <a:t>GitHub</a:t>
            </a:r>
            <a:r>
              <a:rPr lang="en-US" b="1" dirty="0" smtClean="0">
                <a:solidFill>
                  <a:srgbClr val="486DA2"/>
                </a:solidFill>
                <a:latin typeface="Verdana" pitchFamily="34" charset="0"/>
              </a:rPr>
              <a:t> video link: </a:t>
            </a:r>
            <a:r>
              <a:rPr lang="en-US" dirty="0" smtClean="0">
                <a:hlinkClick r:id="rId4"/>
              </a:rPr>
              <a:t>http://www.youtube.com/watch?v=Xsjk31wH0A4&amp;feature=youtu.be</a:t>
            </a:r>
            <a:endParaRPr lang="en-US" dirty="0" smtClean="0">
              <a:hlinkClick r:id="rId3"/>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2764173"/>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ajay@codegenesys.com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2075" name="Picture 27" descr="octocat.png (512×512)"/>
          <p:cNvPicPr>
            <a:picLocks noChangeAspect="1" noChangeArrowheads="1"/>
          </p:cNvPicPr>
          <p:nvPr/>
        </p:nvPicPr>
        <p:blipFill>
          <a:blip r:embed="rId5" cstate="print"/>
          <a:srcRect/>
          <a:stretch>
            <a:fillRect/>
          </a:stretch>
        </p:blipFill>
        <p:spPr bwMode="auto">
          <a:xfrm>
            <a:off x="395536" y="3429000"/>
            <a:ext cx="1656184" cy="1656184"/>
          </a:xfrm>
          <a:prstGeom prst="rect">
            <a:avLst/>
          </a:prstGeom>
          <a:noFill/>
        </p:spPr>
      </p:pic>
      <p:pic>
        <p:nvPicPr>
          <p:cNvPr id="6" name="Picture 15" descr="http://www.camilleroux.com/wp-content/uploads/2010/10/github_logo.png?119d5e"/>
          <p:cNvPicPr>
            <a:picLocks noChangeAspect="1" noChangeArrowheads="1"/>
          </p:cNvPicPr>
          <p:nvPr/>
        </p:nvPicPr>
        <p:blipFill>
          <a:blip r:embed="rId6" cstate="print"/>
          <a:srcRect/>
          <a:stretch>
            <a:fillRect/>
          </a:stretch>
        </p:blipFill>
        <p:spPr bwMode="auto">
          <a:xfrm>
            <a:off x="251520" y="5013176"/>
            <a:ext cx="2808312" cy="875258"/>
          </a:xfrm>
          <a:prstGeom prst="rect">
            <a:avLst/>
          </a:prstGeom>
          <a:noFill/>
        </p:spPr>
      </p:pic>
      <p:pic>
        <p:nvPicPr>
          <p:cNvPr id="41986" name="Picture 2"/>
          <p:cNvPicPr>
            <a:picLocks noChangeAspect="1" noChangeArrowheads="1"/>
          </p:cNvPicPr>
          <p:nvPr/>
        </p:nvPicPr>
        <p:blipFill>
          <a:blip r:embed="rId7" cstate="print"/>
          <a:srcRect/>
          <a:stretch>
            <a:fillRect/>
          </a:stretch>
        </p:blipFill>
        <p:spPr bwMode="auto">
          <a:xfrm>
            <a:off x="4572000" y="558924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3" cstate="print"/>
          <a:srcRect/>
          <a:stretch>
            <a:fillRect/>
          </a:stretch>
        </p:blipFill>
        <p:spPr bwMode="auto">
          <a:xfrm>
            <a:off x="2771800" y="1916832"/>
            <a:ext cx="4968552" cy="417358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a:t>
            </a:r>
            <a:r>
              <a:rPr lang="en-US" sz="2000" b="1" dirty="0" smtClean="0">
                <a:solidFill>
                  <a:srgbClr val="486DA2"/>
                </a:solidFill>
                <a:latin typeface="Verdana" pitchFamily="34" charset="0"/>
              </a:rPr>
              <a:t>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3" cstate="print"/>
          <a:srcRect/>
          <a:stretch>
            <a:fillRect/>
          </a:stretch>
        </p:blipFill>
        <p:spPr bwMode="auto">
          <a:xfrm>
            <a:off x="3203848" y="1700808"/>
            <a:ext cx="4248472" cy="478378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a:t>
            </a:r>
            <a:r>
              <a:rPr lang="en-US" sz="2000" b="1" dirty="0" smtClean="0">
                <a:solidFill>
                  <a:srgbClr val="486DA2"/>
                </a:solidFill>
                <a:latin typeface="Verdana" pitchFamily="34" charset="0"/>
              </a:rPr>
              <a:t>GIT</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a:t>
            </a:r>
            <a:r>
              <a:rPr lang="en-US" sz="2000" b="1" dirty="0" smtClean="0">
                <a:solidFill>
                  <a:srgbClr val="486DA2"/>
                </a:solidFill>
                <a:latin typeface="Verdana" pitchFamily="34" charset="0"/>
              </a:rPr>
              <a:t>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endParaRPr lang="en-US" sz="2000" b="1" dirty="0" smtClean="0">
              <a:solidFill>
                <a:srgbClr val="486DA2"/>
              </a:solidFill>
              <a:latin typeface="Verdana" pitchFamily="34" charset="0"/>
            </a:endParaRP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a:t>
            </a:r>
            <a:r>
              <a:rPr lang="en-US" sz="2000" b="1" dirty="0" smtClean="0">
                <a:solidFill>
                  <a:srgbClr val="486DA2"/>
                </a:solidFill>
                <a:latin typeface="Verdana" pitchFamily="34" charset="0"/>
              </a:rPr>
              <a:t>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a:t>
            </a:r>
            <a:r>
              <a:rPr lang="en-US" sz="2000" b="1" dirty="0" smtClean="0">
                <a:solidFill>
                  <a:srgbClr val="486DA2"/>
                </a:solidFill>
                <a:latin typeface="Verdana" pitchFamily="34" charset="0"/>
              </a:rPr>
              <a:t>Generally Only Adds </a:t>
            </a:r>
            <a:r>
              <a:rPr lang="en-US" sz="2000" b="1" dirty="0" smtClean="0">
                <a:solidFill>
                  <a:srgbClr val="486DA2"/>
                </a:solidFill>
                <a:latin typeface="Verdana" pitchFamily="34" charset="0"/>
              </a:rPr>
              <a:t>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a:t>
            </a:r>
            <a:r>
              <a:rPr lang="en-US" sz="2000" b="1" dirty="0" smtClean="0">
                <a:solidFill>
                  <a:srgbClr val="486DA2"/>
                </a:solidFill>
                <a:latin typeface="Verdana" pitchFamily="34" charset="0"/>
              </a:rPr>
              <a:t>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3275856" y="3495246"/>
            <a:ext cx="3528392" cy="324612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2560</TotalTime>
  <Words>2281</Words>
  <Application>Microsoft Office PowerPoint</Application>
  <PresentationFormat>On-screen Show (4:3)</PresentationFormat>
  <Paragraphs>484</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Modèle par défaut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Mervyn Anthony</cp:lastModifiedBy>
  <cp:revision>205</cp:revision>
  <dcterms:created xsi:type="dcterms:W3CDTF">2009-03-23T15:23:24Z</dcterms:created>
  <dcterms:modified xsi:type="dcterms:W3CDTF">2012-03-14T02:33:33Z</dcterms:modified>
</cp:coreProperties>
</file>