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4" r:id="rId22"/>
    <p:sldId id="276" r:id="rId23"/>
    <p:sldId id="293" r:id="rId24"/>
    <p:sldId id="294" r:id="rId25"/>
    <p:sldId id="285" r:id="rId26"/>
    <p:sldId id="288" r:id="rId27"/>
    <p:sldId id="290" r:id="rId28"/>
    <p:sldId id="279" r:id="rId29"/>
    <p:sldId id="284"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58837" autoAdjust="0"/>
  </p:normalViewPr>
  <p:slideViewPr>
    <p:cSldViewPr>
      <p:cViewPr varScale="1">
        <p:scale>
          <a:sx n="64" d="100"/>
          <a:sy n="64" d="100"/>
        </p:scale>
        <p:origin x="-23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git@github.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github.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git@github.com:username/Spoon-Knife.gi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pPr>
              <a:buFont typeface="Arial" pitchFamily="34" charset="0"/>
              <a:buChar char="•"/>
            </a:pPr>
            <a:r>
              <a:rPr lang="en-US" sz="1100" b="1" dirty="0" smtClean="0">
                <a:solidFill>
                  <a:srgbClr val="486DA2"/>
                </a:solidFill>
                <a:latin typeface="Verdana" pitchFamily="34" charset="0"/>
              </a:rPr>
              <a:t>GIT Branch</a:t>
            </a:r>
          </a:p>
          <a:p>
            <a:r>
              <a:rPr lang="en-US" sz="1100" dirty="0" smtClean="0"/>
              <a:t>You can run “</a:t>
            </a:r>
            <a:r>
              <a:rPr lang="en-US" sz="1100" b="1" dirty="0" err="1" smtClean="0"/>
              <a:t>git</a:t>
            </a:r>
            <a:r>
              <a:rPr lang="en-US" sz="1100" b="1" dirty="0" smtClean="0"/>
              <a:t> branch</a:t>
            </a:r>
            <a:r>
              <a:rPr lang="en-US" sz="1100" dirty="0" smtClean="0"/>
              <a:t>” to see what branch you’re on, but </a:t>
            </a:r>
            <a:r>
              <a:rPr lang="en-US" sz="1100" dirty="0" err="1" smtClean="0"/>
              <a:t>msysgit</a:t>
            </a:r>
            <a:r>
              <a:rPr lang="en-US" sz="1100" dirty="0" smtClean="0"/>
              <a:t> let’s you know via the end of your bash prompt “(master)”. [For more information go </a:t>
            </a:r>
            <a:r>
              <a:rPr lang="en-US" sz="1100" dirty="0" smtClean="0">
                <a:hlinkClick r:id="rId3" action="ppaction://hlinksldjump"/>
              </a:rPr>
              <a:t>here</a:t>
            </a:r>
            <a:r>
              <a:rPr lang="en-US" sz="1100" dirty="0" smtClean="0"/>
              <a:t>]</a:t>
            </a:r>
          </a:p>
          <a:p>
            <a:r>
              <a:rPr lang="en-US" sz="1100" dirty="0" smtClean="0"/>
              <a:t>The branch name with the asterisk (*) next to it is the active branch.  In this case I only have the one branch, master.</a:t>
            </a: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4"/>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4"/>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pPr marL="228600" indent="-228600">
              <a:buNone/>
            </a:pPr>
            <a:endParaRPr lang="en-US" dirty="0" smtClean="0"/>
          </a:p>
          <a:p>
            <a:pPr>
              <a:buFont typeface="Arial" pitchFamily="34" charset="0"/>
              <a:buChar char="•"/>
            </a:pPr>
            <a:r>
              <a:rPr lang="en-US" b="1" dirty="0" smtClean="0">
                <a:solidFill>
                  <a:srgbClr val="486DA2"/>
                </a:solidFill>
                <a:latin typeface="Verdana" pitchFamily="34" charset="0"/>
              </a:rPr>
              <a:t> GIT Commit</a:t>
            </a:r>
          </a:p>
          <a:p>
            <a:r>
              <a:rPr lang="en-US" dirty="0" smtClean="0"/>
              <a:t>Example of running “</a:t>
            </a:r>
            <a:r>
              <a:rPr lang="en-US" b="1" dirty="0" err="1" smtClean="0"/>
              <a:t>git</a:t>
            </a:r>
            <a:r>
              <a:rPr lang="en-US" b="1" dirty="0" smtClean="0"/>
              <a:t> commit …</a:t>
            </a:r>
            <a:r>
              <a:rPr lang="en-US" dirty="0" smtClean="0"/>
              <a:t>” without adding files to the staging area:</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a:t>
            </a:r>
            <a:r>
              <a:rPr lang="en-US" dirty="0" smtClean="0"/>
              <a:t>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“Spoon-Knife”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 xmlns:p14="http://schemas.microsoft.com/office/powerpoint/2010/main" val="13435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setup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code.google.com/p/msysgit" TargetMode="External"/><Relationship Id="rId4" Type="http://schemas.openxmlformats.org/officeDocument/2006/relationships/hyperlink" Target="http://code.google.com/p/git-osx-install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mailto:userName@examp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hyperlink" Target="https://github.com/ScrumDoLLC/ScrumD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scrumdo.com/"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progit.org/book/" TargetMode="External"/><Relationship Id="rId4" Type="http://schemas.openxmlformats.org/officeDocument/2006/relationships/hyperlink" Target="http://www.youtube.com/watch?v=Xsjk31wH0A4&amp;feature=youtu.be"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hyperlink" Target="http://progit.org/book/" TargetMode="External"/><Relationship Id="rId7" Type="http://schemas.openxmlformats.org/officeDocument/2006/relationships/hyperlink" Target="http://www.syntevo.com/smartgit/index.html"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www.git-tower.com/" TargetMode="External"/><Relationship Id="rId5" Type="http://schemas.openxmlformats.org/officeDocument/2006/relationships/hyperlink" Target="http://www.sourcetreeapp.com/" TargetMode="External"/><Relationship Id="rId10" Type="http://schemas.openxmlformats.org/officeDocument/2006/relationships/hyperlink" Target="http://code.google.com/p/gitextensions/" TargetMode="External"/><Relationship Id="rId4" Type="http://schemas.openxmlformats.org/officeDocument/2006/relationships/hyperlink" Target="http://www.gittiapp.com/" TargetMode="External"/><Relationship Id="rId9" Type="http://schemas.openxmlformats.org/officeDocument/2006/relationships/hyperlink" Target="http://code.google.com/p/tortoisegit/"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www.codegenesys.com" TargetMode="External"/><Relationship Id="rId4" Type="http://schemas.openxmlformats.org/officeDocument/2006/relationships/hyperlink" Target="mailto:ajay@codegenesys.com" TargetMode="Externa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a:t>
            </a:r>
            <a:r>
              <a:rPr lang="fr-FR" sz="2000" b="1" i="1" dirty="0" smtClean="0">
                <a:solidFill>
                  <a:srgbClr val="486DA2"/>
                </a:solidFill>
                <a:latin typeface="Verdana" pitchFamily="34" charset="0"/>
              </a:rPr>
              <a:t>team</a:t>
            </a:r>
          </a:p>
          <a:p>
            <a:pPr algn="ctr"/>
            <a:r>
              <a:rPr lang="fr-FR" sz="2000" b="1" i="1" dirty="0" smtClean="0">
                <a:solidFill>
                  <a:srgbClr val="486DA2"/>
                </a:solidFill>
                <a:latin typeface="Verdana" pitchFamily="34" charset="0"/>
                <a:hlinkClick r:id="rId4"/>
              </a:rPr>
              <a:t>http://</a:t>
            </a:r>
            <a:r>
              <a:rPr lang="fr-FR" sz="2000" b="1" i="1" dirty="0" smtClean="0">
                <a:solidFill>
                  <a:srgbClr val="486DA2"/>
                </a:solidFill>
                <a:latin typeface="Verdana" pitchFamily="34" charset="0"/>
                <a:hlinkClick r:id="rId4"/>
              </a:rPr>
              <a:t>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5" cstate="print"/>
          <a:srcRect/>
          <a:stretch>
            <a:fillRect/>
          </a:stretch>
        </p:blipFill>
        <p:spPr bwMode="auto">
          <a:xfrm>
            <a:off x="35496" y="177281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6"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7" cstate="print"/>
          <a:srcRect/>
          <a:stretch>
            <a:fillRect/>
          </a:stretch>
        </p:blipFill>
        <p:spPr bwMode="auto">
          <a:xfrm>
            <a:off x="2627784" y="5805264"/>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23528" y="5445225"/>
            <a:ext cx="1872208" cy="100296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open </a:t>
            </a:r>
            <a:r>
              <a:rPr lang="en-US" dirty="0" err="1" smtClean="0"/>
              <a:t>souce</a:t>
            </a:r>
            <a:r>
              <a:rPr lang="en-US" dirty="0" smtClean="0"/>
              <a:t> 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318206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spTree>
    <p:extLst>
      <p:ext uri="{BB962C8B-B14F-4D97-AF65-F5344CB8AC3E}">
        <p14:creationId xmlns="" xmlns:p14="http://schemas.microsoft.com/office/powerpoint/2010/main" val="234469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r>
              <a:rPr lang="en-US" dirty="0" smtClean="0"/>
              <a:t>)</a:t>
            </a:r>
          </a:p>
          <a:p>
            <a:endParaRPr lang="en-US" dirty="0" smtClean="0"/>
          </a:p>
          <a:p>
            <a:r>
              <a:rPr lang="en-US" b="1" dirty="0" smtClean="0">
                <a:solidFill>
                  <a:srgbClr val="486DA2"/>
                </a:solidFill>
                <a:latin typeface="Verdana" pitchFamily="34" charset="0"/>
              </a:rPr>
              <a:t> </a:t>
            </a:r>
          </a:p>
          <a:p>
            <a:pPr>
              <a:buFont typeface="Arial" pitchFamily="34" charset="0"/>
              <a:buChar char="•"/>
            </a:pPr>
            <a:r>
              <a:rPr lang="en-US" sz="2000" b="1" dirty="0" smtClean="0">
                <a:solidFill>
                  <a:srgbClr val="486DA2"/>
                </a:solidFill>
                <a:latin typeface="Verdana" pitchFamily="34" charset="0"/>
              </a:rPr>
              <a:t>Setup </a:t>
            </a:r>
            <a:r>
              <a:rPr lang="en-US" sz="2000" b="1" dirty="0" smtClean="0">
                <a:solidFill>
                  <a:srgbClr val="486DA2"/>
                </a:solidFill>
                <a:latin typeface="Verdana" pitchFamily="34" charset="0"/>
              </a:rPr>
              <a:t>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github.user</a:t>
            </a: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username</a:t>
            </a:r>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spTree>
    <p:extLst>
      <p:ext uri="{BB962C8B-B14F-4D97-AF65-F5344CB8AC3E}">
        <p14:creationId xmlns="" xmlns:p14="http://schemas.microsoft.com/office/powerpoint/2010/main" val="31608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pPr>
              <a:buFont typeface="Arial" pitchFamily="34" charset="0"/>
              <a:buChar char="•"/>
            </a:pPr>
            <a:endParaRPr lang="en-US" sz="2000" b="1" dirty="0" smtClean="0">
              <a:solidFill>
                <a:srgbClr val="486DA2"/>
              </a:solidFill>
              <a:latin typeface="Verdana" pitchFamily="34" charset="0"/>
              <a:sym typeface="Wingdings 3"/>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branch</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checkout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status</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commit</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descr="image"/>
          <p:cNvPicPr>
            <a:picLocks noChangeAspect="1" noChangeArrowheads="1"/>
          </p:cNvPicPr>
          <p:nvPr/>
        </p:nvPicPr>
        <p:blipFill>
          <a:blip r:embed="rId4" cstate="print"/>
          <a:srcRect/>
          <a:stretch>
            <a:fillRect/>
          </a:stretch>
        </p:blipFill>
        <p:spPr bwMode="auto">
          <a:xfrm>
            <a:off x="2339752" y="1556792"/>
            <a:ext cx="6624736" cy="1279187"/>
          </a:xfrm>
          <a:prstGeom prst="rect">
            <a:avLst/>
          </a:prstGeom>
          <a:noFill/>
        </p:spPr>
      </p:pic>
      <p:pic>
        <p:nvPicPr>
          <p:cNvPr id="9" name="Picture 2" descr="image"/>
          <p:cNvPicPr>
            <a:picLocks noChangeAspect="1" noChangeArrowheads="1"/>
          </p:cNvPicPr>
          <p:nvPr/>
        </p:nvPicPr>
        <p:blipFill>
          <a:blip r:embed="rId5" cstate="print"/>
          <a:srcRect/>
          <a:stretch>
            <a:fillRect/>
          </a:stretch>
        </p:blipFill>
        <p:spPr bwMode="auto">
          <a:xfrm>
            <a:off x="2298898" y="3429000"/>
            <a:ext cx="6305550" cy="1314451"/>
          </a:xfrm>
          <a:prstGeom prst="rect">
            <a:avLst/>
          </a:prstGeom>
          <a:noFill/>
        </p:spPr>
      </p:pic>
      <p:pic>
        <p:nvPicPr>
          <p:cNvPr id="10" name="Picture 2" descr="image"/>
          <p:cNvPicPr>
            <a:picLocks noChangeAspect="1" noChangeArrowheads="1"/>
          </p:cNvPicPr>
          <p:nvPr/>
        </p:nvPicPr>
        <p:blipFill>
          <a:blip r:embed="rId6" cstate="print"/>
          <a:srcRect/>
          <a:stretch>
            <a:fillRect/>
          </a:stretch>
        </p:blipFill>
        <p:spPr bwMode="auto">
          <a:xfrm>
            <a:off x="2267744" y="5373216"/>
            <a:ext cx="6757674" cy="144016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add</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6" name="Picture 4" descr="image"/>
          <p:cNvPicPr>
            <a:picLocks noChangeAspect="1" noChangeArrowheads="1"/>
          </p:cNvPicPr>
          <p:nvPr/>
        </p:nvPicPr>
        <p:blipFill>
          <a:blip r:embed="rId4" cstate="print"/>
          <a:srcRect/>
          <a:stretch>
            <a:fillRect/>
          </a:stretch>
        </p:blipFill>
        <p:spPr bwMode="auto">
          <a:xfrm>
            <a:off x="2232248" y="1570541"/>
            <a:ext cx="6804248" cy="490307"/>
          </a:xfrm>
          <a:prstGeom prst="rect">
            <a:avLst/>
          </a:prstGeom>
          <a:noFill/>
        </p:spPr>
      </p:pic>
      <p:pic>
        <p:nvPicPr>
          <p:cNvPr id="10" name="Picture 2" descr="image"/>
          <p:cNvPicPr>
            <a:picLocks noChangeAspect="1" noChangeArrowheads="1"/>
          </p:cNvPicPr>
          <p:nvPr/>
        </p:nvPicPr>
        <p:blipFill>
          <a:blip r:embed="rId5" cstate="print"/>
          <a:srcRect/>
          <a:stretch>
            <a:fillRect/>
          </a:stretch>
        </p:blipFill>
        <p:spPr bwMode="auto">
          <a:xfrm>
            <a:off x="2267744" y="2663180"/>
            <a:ext cx="6600825" cy="14859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4801315"/>
          </a:xfrm>
          <a:prstGeom prst="rect">
            <a:avLst/>
          </a:prstGeom>
        </p:spPr>
        <p:txBody>
          <a:bodyPr wrap="square">
            <a:spAutoFit/>
          </a:bodyPr>
          <a:lstStyle/>
          <a:p>
            <a:r>
              <a:rPr lang="en-US" b="1" dirty="0"/>
              <a:t>To delete a remote branch on </a:t>
            </a:r>
            <a:r>
              <a:rPr lang="en-US" b="1" dirty="0" err="1"/>
              <a:t>github</a:t>
            </a:r>
            <a:endParaRPr lang="en-US" dirty="0"/>
          </a:p>
          <a:p>
            <a:endParaRPr lang="en-US" dirty="0"/>
          </a:p>
          <a:p>
            <a:r>
              <a:rPr lang="en-US" dirty="0" err="1"/>
              <a:t>git</a:t>
            </a:r>
            <a:r>
              <a:rPr lang="en-US" dirty="0"/>
              <a:t> push origin :</a:t>
            </a:r>
            <a:r>
              <a:rPr lang="en-US" dirty="0" err="1"/>
              <a:t>javaClient</a:t>
            </a:r>
            <a:endParaRPr lang="en-US" dirty="0"/>
          </a:p>
          <a:p>
            <a:endParaRPr lang="en-US" dirty="0"/>
          </a:p>
          <a:p>
            <a:endParaRPr lang="en-US" dirty="0"/>
          </a:p>
          <a:p>
            <a:r>
              <a:rPr lang="en-US" b="1" dirty="0"/>
              <a:t>To create a local branch </a:t>
            </a:r>
            <a:endParaRPr lang="en-US" dirty="0"/>
          </a:p>
          <a:p>
            <a:endParaRPr lang="en-US" dirty="0"/>
          </a:p>
          <a:p>
            <a:r>
              <a:rPr lang="en-US" dirty="0" err="1"/>
              <a:t>git</a:t>
            </a:r>
            <a:r>
              <a:rPr lang="en-US" dirty="0"/>
              <a:t> branch -b </a:t>
            </a:r>
            <a:r>
              <a:rPr lang="en-US" dirty="0" err="1"/>
              <a:t>javaClient</a:t>
            </a:r>
            <a:endParaRPr lang="en-US" dirty="0"/>
          </a:p>
          <a:p>
            <a:endParaRPr lang="en-US" dirty="0"/>
          </a:p>
          <a:p>
            <a:r>
              <a:rPr lang="en-US" b="1" dirty="0"/>
              <a:t>To create a tracking branch</a:t>
            </a:r>
            <a:endParaRPr lang="en-US" dirty="0"/>
          </a:p>
          <a:p>
            <a:endParaRPr lang="en-US" dirty="0"/>
          </a:p>
          <a:p>
            <a:r>
              <a:rPr lang="en-US" dirty="0" err="1"/>
              <a:t>git</a:t>
            </a:r>
            <a:r>
              <a:rPr lang="en-US" dirty="0"/>
              <a:t> branch -t </a:t>
            </a:r>
            <a:r>
              <a:rPr lang="en-US" dirty="0" err="1"/>
              <a:t>javaClient</a:t>
            </a:r>
            <a:endParaRPr lang="en-US" dirty="0"/>
          </a:p>
          <a:p>
            <a:endParaRPr lang="en-US" dirty="0"/>
          </a:p>
          <a:p>
            <a:r>
              <a:rPr lang="en-US" b="1" dirty="0"/>
              <a:t>To reflect that on </a:t>
            </a:r>
            <a:r>
              <a:rPr lang="en-US" b="1" dirty="0" err="1"/>
              <a:t>github</a:t>
            </a:r>
            <a:endParaRPr lang="en-US" dirty="0"/>
          </a:p>
          <a:p>
            <a:endParaRPr lang="en-US" dirty="0"/>
          </a:p>
          <a:p>
            <a:r>
              <a:rPr lang="en-US" dirty="0" err="1"/>
              <a:t>git</a:t>
            </a:r>
            <a:r>
              <a:rPr lang="en-US" dirty="0"/>
              <a:t> push -u origin </a:t>
            </a:r>
            <a:r>
              <a:rPr lang="en-US" dirty="0" err="1"/>
              <a:t>javaClient</a:t>
            </a:r>
            <a:endParaRPr lang="en-US" dirty="0"/>
          </a:p>
          <a:p>
            <a:endParaRPr lang="en-US" dirty="0"/>
          </a:p>
        </p:txBody>
      </p:sp>
      <p:sp>
        <p:nvSpPr>
          <p:cNvPr id="3" name="Rectangle 2"/>
          <p:cNvSpPr/>
          <p:nvPr/>
        </p:nvSpPr>
        <p:spPr>
          <a:xfrm>
            <a:off x="3563888" y="764704"/>
            <a:ext cx="3708066" cy="584775"/>
          </a:xfrm>
          <a:prstGeom prst="rect">
            <a:avLst/>
          </a:prstGeom>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spTree>
    <p:extLst>
      <p:ext uri="{BB962C8B-B14F-4D97-AF65-F5344CB8AC3E}">
        <p14:creationId xmlns="" xmlns:p14="http://schemas.microsoft.com/office/powerpoint/2010/main" val="179565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4572000" cy="3693319"/>
          </a:xfrm>
          <a:prstGeom prst="rect">
            <a:avLst/>
          </a:prstGeom>
        </p:spPr>
        <p:txBody>
          <a:bodyPr>
            <a:spAutoFit/>
          </a:bodyPr>
          <a:lstStyle/>
          <a:p>
            <a:endParaRPr lang="en-US" dirty="0"/>
          </a:p>
          <a:p>
            <a:r>
              <a:rPr lang="en-US" b="1" dirty="0"/>
              <a:t>To 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r>
              <a:rPr lang="en-US" b="1" dirty="0"/>
              <a:t>To create a remote branch on </a:t>
            </a:r>
            <a:r>
              <a:rPr lang="en-US" b="1" dirty="0" err="1"/>
              <a:t>github</a:t>
            </a:r>
            <a:r>
              <a:rPr lang="en-US" b="1" dirty="0"/>
              <a:t> that is a replica of your local branch</a:t>
            </a:r>
          </a:p>
          <a:p>
            <a:r>
              <a:rPr lang="en-US" dirty="0" smtClean="0"/>
              <a:t>To </a:t>
            </a:r>
            <a:r>
              <a:rPr lang="en-US" dirty="0"/>
              <a:t>push all of the changes from your </a:t>
            </a:r>
            <a:r>
              <a:rPr lang="en-US" i="1" dirty="0"/>
              <a:t>plugin</a:t>
            </a:r>
            <a:r>
              <a:rPr lang="en-US" dirty="0"/>
              <a:t> branch to a </a:t>
            </a:r>
            <a:r>
              <a:rPr lang="en-US" i="1" dirty="0"/>
              <a:t>plugin</a:t>
            </a:r>
            <a:r>
              <a:rPr lang="en-US" dirty="0"/>
              <a:t> branch on the remote repository:</a:t>
            </a:r>
          </a:p>
          <a:p>
            <a:r>
              <a:rPr lang="en-US" dirty="0"/>
              <a:t>	</a:t>
            </a:r>
            <a:r>
              <a:rPr lang="en-US" dirty="0" err="1"/>
              <a:t>git</a:t>
            </a:r>
            <a:r>
              <a:rPr lang="en-US" dirty="0"/>
              <a:t> push origin plugin	</a:t>
            </a:r>
          </a:p>
        </p:txBody>
      </p:sp>
    </p:spTree>
    <p:extLst>
      <p:ext uri="{BB962C8B-B14F-4D97-AF65-F5344CB8AC3E}">
        <p14:creationId xmlns="" xmlns:p14="http://schemas.microsoft.com/office/powerpoint/2010/main" val="60689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pPr>
              <a:buFont typeface="Arial" pitchFamily="34" charset="0"/>
              <a:buChar char="•"/>
            </a:pPr>
            <a:endParaRPr lang="en-US" dirty="0" smtClean="0"/>
          </a:p>
          <a:p>
            <a:pPr>
              <a:buFont typeface="Arial" pitchFamily="34" charset="0"/>
              <a:buChar char="•"/>
            </a:pPr>
            <a:r>
              <a:rPr lang="en-US" b="1" dirty="0" smtClean="0"/>
              <a:t>Work with branches</a:t>
            </a:r>
          </a:p>
          <a:p>
            <a:pPr>
              <a:buFont typeface="Arial" pitchFamily="34" charset="0"/>
              <a:buChar char="•"/>
            </a:pPr>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3"/>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a:t>
            </a:r>
            <a:r>
              <a:rPr lang="en-US" sz="2000" b="1" dirty="0" smtClean="0">
                <a:solidFill>
                  <a:srgbClr val="486DA2"/>
                </a:solidFill>
                <a:latin typeface="Verdana" pitchFamily="34" charset="0"/>
              </a:rPr>
              <a:t>Clients</a:t>
            </a:r>
            <a:endParaRPr lang="en-US" sz="2000"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4"/>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a:t>
            </a:r>
            <a:r>
              <a:rPr lang="en-US" b="1" dirty="0" smtClean="0">
                <a:solidFill>
                  <a:srgbClr val="486DA2"/>
                </a:solidFill>
                <a:latin typeface="Verdana" pitchFamily="34" charset="0"/>
              </a:rPr>
              <a:t>Source Tree - </a:t>
            </a:r>
            <a:r>
              <a:rPr lang="en-US" b="1" dirty="0" smtClean="0">
                <a:solidFill>
                  <a:srgbClr val="486DA2"/>
                </a:solidFill>
                <a:latin typeface="Verdana" pitchFamily="34" charset="0"/>
                <a:hlinkClick r:id="rId5"/>
              </a:rPr>
              <a:t>www.sourcetreeapp.com</a:t>
            </a:r>
            <a:endParaRPr lang="en-US" b="1" dirty="0" smtClean="0">
              <a:solidFill>
                <a:srgbClr val="486DA2"/>
              </a:solidFill>
              <a:latin typeface="Verdana" pitchFamily="34" charset="0"/>
            </a:endParaRPr>
          </a:p>
          <a:p>
            <a:r>
              <a:rPr lang="en-US" b="1" dirty="0" smtClean="0">
                <a:solidFill>
                  <a:srgbClr val="486DA2"/>
                </a:solidFill>
                <a:latin typeface="Verdana" pitchFamily="34" charset="0"/>
              </a:rPr>
              <a:t>Tower (Commercial) - </a:t>
            </a:r>
            <a:r>
              <a:rPr lang="en-US" dirty="0" smtClean="0">
                <a:hlinkClick r:id="rId6"/>
              </a:rPr>
              <a:t>http://www.git-tower.com</a:t>
            </a:r>
            <a:r>
              <a:rPr lang="en-US" dirty="0" smtClean="0">
                <a:hlinkClick r:id="rId6"/>
              </a:rPr>
              <a:t>/</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a:t>
            </a:r>
            <a:r>
              <a:rPr lang="en-US" dirty="0" smtClean="0">
                <a:hlinkClick r:id="rId7"/>
              </a:rPr>
              <a:t>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8"/>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9"/>
              </a:rPr>
              <a:t>http://code.google.com/p/tortoisegit</a:t>
            </a:r>
            <a:r>
              <a:rPr lang="en-US" dirty="0" smtClean="0">
                <a:hlinkClick r:id="rId9"/>
              </a:rPr>
              <a: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0"/>
              </a:rPr>
              <a:t>http://code.google.com/p/gitextensions</a:t>
            </a:r>
            <a:r>
              <a:rPr lang="en-US" dirty="0" smtClean="0">
                <a:hlinkClick r:id="rId10"/>
              </a:rPr>
              <a:t>/</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7"/>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0" y="908720"/>
            <a:ext cx="1656184" cy="1656184"/>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11755" y="2276872"/>
            <a:ext cx="2808312" cy="875258"/>
          </a:xfrm>
          <a:prstGeom prst="rect">
            <a:avLst/>
          </a:prstGeom>
          <a:noFill/>
        </p:spPr>
      </p:pic>
      <p:pic>
        <p:nvPicPr>
          <p:cNvPr id="41986" name="Picture 2"/>
          <p:cNvPicPr>
            <a:picLocks noChangeAspect="1" noChangeArrowheads="1"/>
          </p:cNvPicPr>
          <p:nvPr/>
        </p:nvPicPr>
        <p:blipFill>
          <a:blip r:embed="rId8"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79512" y="3645024"/>
            <a:ext cx="2232248" cy="119584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3" cstate="print"/>
          <a:srcRect/>
          <a:stretch>
            <a:fillRect/>
          </a:stretch>
        </p:blipFill>
        <p:spPr bwMode="auto">
          <a:xfrm>
            <a:off x="2771800" y="1916832"/>
            <a:ext cx="4968552" cy="417358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3" cstate="print"/>
          <a:srcRect/>
          <a:stretch>
            <a:fillRect/>
          </a:stretch>
        </p:blipFill>
        <p:spPr bwMode="auto">
          <a:xfrm>
            <a:off x="3203848" y="1700808"/>
            <a:ext cx="4248472" cy="47837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3275856" y="3495246"/>
            <a:ext cx="3528392" cy="324612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3822</TotalTime>
  <Words>2698</Words>
  <Application>Microsoft Office PowerPoint</Application>
  <PresentationFormat>On-screen Show (4:3)</PresentationFormat>
  <Paragraphs>558</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Modèle par défaut</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rohith</cp:lastModifiedBy>
  <cp:revision>236</cp:revision>
  <dcterms:created xsi:type="dcterms:W3CDTF">2009-03-23T15:23:24Z</dcterms:created>
  <dcterms:modified xsi:type="dcterms:W3CDTF">2012-03-19T21:36:48Z</dcterms:modified>
</cp:coreProperties>
</file>