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3" r:id="rId9"/>
    <p:sldId id="261" r:id="rId10"/>
    <p:sldId id="265" r:id="rId11"/>
    <p:sldId id="266" r:id="rId12"/>
    <p:sldId id="270" r:id="rId13"/>
    <p:sldId id="267"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B1EFF4-5213-4496-9A26-ACFB7F93ADA0}">
          <p14:sldIdLst>
            <p14:sldId id="256"/>
            <p14:sldId id="257"/>
            <p14:sldId id="258"/>
            <p14:sldId id="259"/>
            <p14:sldId id="264"/>
            <p14:sldId id="260"/>
            <p14:sldId id="262"/>
            <p14:sldId id="263"/>
            <p14:sldId id="261"/>
            <p14:sldId id="265"/>
            <p14:sldId id="266"/>
            <p14:sldId id="270"/>
          </p14:sldIdLst>
        </p14:section>
        <p14:section name="Architecture Diagram" id="{FFA496CB-DFEE-44BD-9576-052282BE0FAC}">
          <p14:sldIdLst>
            <p14:sldId id="267"/>
            <p14:sldId id="268"/>
            <p14:sldId id="269"/>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5F63-40E1-BF1A-B2F5-A673CBB30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522B92-C7D4-497C-DAD6-2F0920578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86BE5E-E7B3-0C9D-38B9-67BC2B3643E2}"/>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5" name="Footer Placeholder 4">
            <a:extLst>
              <a:ext uri="{FF2B5EF4-FFF2-40B4-BE49-F238E27FC236}">
                <a16:creationId xmlns:a16="http://schemas.microsoft.com/office/drawing/2014/main" id="{03BD7730-2D21-B9C3-C0EF-101D65462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279EC-76A5-4EB9-7C5E-A3861935117F}"/>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38716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9C7F-8901-9570-95E7-B9CB41C6DB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007F06-5A8F-C56B-DA6F-753C93D737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C46D6-A598-AA5A-D0B7-A46EB75BB859}"/>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5" name="Footer Placeholder 4">
            <a:extLst>
              <a:ext uri="{FF2B5EF4-FFF2-40B4-BE49-F238E27FC236}">
                <a16:creationId xmlns:a16="http://schemas.microsoft.com/office/drawing/2014/main" id="{85CDCFC1-0946-8B5F-FB16-6C5987AEC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31051-65F8-950B-B2AE-37856BBAED05}"/>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350429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233EB-2018-E255-7393-792D19C8E4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F579B-C9FC-34F1-700D-2B8975AA3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CFB22-B494-F262-4D15-EB9AB0164E81}"/>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5" name="Footer Placeholder 4">
            <a:extLst>
              <a:ext uri="{FF2B5EF4-FFF2-40B4-BE49-F238E27FC236}">
                <a16:creationId xmlns:a16="http://schemas.microsoft.com/office/drawing/2014/main" id="{1C44AF8E-4EF3-9673-B86B-E76FA357A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F4CC21-7BCD-9BF0-B4F9-00C583BAF5F1}"/>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44129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176C-0876-B07A-F159-C8DE94907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694916-3A9A-55BB-A384-6FA30CC90E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405F6-F80A-77C8-4ED8-7C9615A24656}"/>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5" name="Footer Placeholder 4">
            <a:extLst>
              <a:ext uri="{FF2B5EF4-FFF2-40B4-BE49-F238E27FC236}">
                <a16:creationId xmlns:a16="http://schemas.microsoft.com/office/drawing/2014/main" id="{C058308D-14B8-6351-5A30-BE46A9CE4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0D58B-6458-7669-C889-66F12A04E474}"/>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2440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D821-00D2-0A07-927B-62D0CCF550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3F31FE-FC7D-192C-2592-47D0B1EE5B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861B-C6EE-29F1-16C4-A874AD56D9F3}"/>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5" name="Footer Placeholder 4">
            <a:extLst>
              <a:ext uri="{FF2B5EF4-FFF2-40B4-BE49-F238E27FC236}">
                <a16:creationId xmlns:a16="http://schemas.microsoft.com/office/drawing/2014/main" id="{8855E0FC-C590-7ADA-F83B-8E2583E1F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A4F1B-D2F6-3B97-61B2-2FF2253BA8B2}"/>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165067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E51B-A8BA-5833-CFD3-27F3B078CD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B71431-D2F9-D59C-7A2C-7C5D647C9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A5B8DB-F5EA-3C6D-A3F4-E7593B0693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B7D8D7-8966-E1FF-A2F7-2F9ECEEA29BF}"/>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6" name="Footer Placeholder 5">
            <a:extLst>
              <a:ext uri="{FF2B5EF4-FFF2-40B4-BE49-F238E27FC236}">
                <a16:creationId xmlns:a16="http://schemas.microsoft.com/office/drawing/2014/main" id="{F5C13AA7-9FBC-30BA-BE20-A84EFFEB48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4996A-1A61-E015-43DF-8FE461C8A4A8}"/>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43125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4A76-9EA9-98DB-3349-DB5491DE5A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4CDEC2-DC44-4A6D-9FFC-873868475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B172B-B81F-DAF7-8333-5DFB04681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028F38-086D-6472-3369-ECFBC1798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5A7F0-53D7-4342-527F-60B224D65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8633F5-C648-3175-D719-45A00231E39D}"/>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8" name="Footer Placeholder 7">
            <a:extLst>
              <a:ext uri="{FF2B5EF4-FFF2-40B4-BE49-F238E27FC236}">
                <a16:creationId xmlns:a16="http://schemas.microsoft.com/office/drawing/2014/main" id="{F50B84DA-6301-E2CF-9AE8-D50C17BDB5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D423DE-1B46-6596-1F99-C76D00B61487}"/>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378551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9F72-0BD8-2C14-2817-BAAFF73EE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D1F60B-A7B6-FCED-405B-A35D35E8C8E4}"/>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4" name="Footer Placeholder 3">
            <a:extLst>
              <a:ext uri="{FF2B5EF4-FFF2-40B4-BE49-F238E27FC236}">
                <a16:creationId xmlns:a16="http://schemas.microsoft.com/office/drawing/2014/main" id="{484AB446-1825-F8E6-DE9D-57D27205E9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0FBAA1-6F68-1EB0-ED38-4A475D67ED4E}"/>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117721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C34A0-6D58-C7A1-3BE9-1EE405A7377C}"/>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3" name="Footer Placeholder 2">
            <a:extLst>
              <a:ext uri="{FF2B5EF4-FFF2-40B4-BE49-F238E27FC236}">
                <a16:creationId xmlns:a16="http://schemas.microsoft.com/office/drawing/2014/main" id="{194A8D43-BDB4-56C9-87A1-4A6137E08F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BED4B8-A602-CB42-A667-C8C0A37D9791}"/>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126690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3723-998E-9B37-89A1-C4D6D8488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76B4D5-7F89-199A-40B4-604BCEFAA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27E7D8-33C4-B543-1B88-446B968B6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37236-DDDA-39AB-73B7-43D1F7C03B37}"/>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6" name="Footer Placeholder 5">
            <a:extLst>
              <a:ext uri="{FF2B5EF4-FFF2-40B4-BE49-F238E27FC236}">
                <a16:creationId xmlns:a16="http://schemas.microsoft.com/office/drawing/2014/main" id="{F04404E7-0A77-218D-C65C-43F0B8780E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FEB09-A994-6B4B-BE2A-4D86B3CAD0D6}"/>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3098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DA0D-4342-FDA2-315A-2FFDA3AFD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FA6A22-8A0D-77D7-B8A4-FC2C5AEBD6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7F2126-BCFC-C360-A935-8788117B7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FBF9F-405F-65D0-13D1-FE04AAE46D12}"/>
              </a:ext>
            </a:extLst>
          </p:cNvPr>
          <p:cNvSpPr>
            <a:spLocks noGrp="1"/>
          </p:cNvSpPr>
          <p:nvPr>
            <p:ph type="dt" sz="half" idx="10"/>
          </p:nvPr>
        </p:nvSpPr>
        <p:spPr/>
        <p:txBody>
          <a:bodyPr/>
          <a:lstStyle/>
          <a:p>
            <a:fld id="{1946F5EF-FDB1-46B4-8937-CE745D20B42C}" type="datetimeFigureOut">
              <a:rPr lang="en-IN" smtClean="0"/>
              <a:t>17-01-2025</a:t>
            </a:fld>
            <a:endParaRPr lang="en-IN"/>
          </a:p>
        </p:txBody>
      </p:sp>
      <p:sp>
        <p:nvSpPr>
          <p:cNvPr id="6" name="Footer Placeholder 5">
            <a:extLst>
              <a:ext uri="{FF2B5EF4-FFF2-40B4-BE49-F238E27FC236}">
                <a16:creationId xmlns:a16="http://schemas.microsoft.com/office/drawing/2014/main" id="{5F2B3933-7509-407C-6019-8C05A9AF5D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191F7-6307-418B-DF00-2D32B0CC4F41}"/>
              </a:ext>
            </a:extLst>
          </p:cNvPr>
          <p:cNvSpPr>
            <a:spLocks noGrp="1"/>
          </p:cNvSpPr>
          <p:nvPr>
            <p:ph type="sldNum" sz="quarter" idx="12"/>
          </p:nvPr>
        </p:nvSpPr>
        <p:spPr/>
        <p:txBody>
          <a:bodyPr/>
          <a:lstStyle/>
          <a:p>
            <a:fld id="{B2290638-206E-47E6-90A3-A08F0FA58564}" type="slidenum">
              <a:rPr lang="en-IN" smtClean="0"/>
              <a:t>‹#›</a:t>
            </a:fld>
            <a:endParaRPr lang="en-IN"/>
          </a:p>
        </p:txBody>
      </p:sp>
    </p:spTree>
    <p:extLst>
      <p:ext uri="{BB962C8B-B14F-4D97-AF65-F5344CB8AC3E}">
        <p14:creationId xmlns:p14="http://schemas.microsoft.com/office/powerpoint/2010/main" val="28030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FEF27-F741-5F63-7194-DD0AE66AA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AAC4E-0B45-3C51-7773-B0D446D62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F2A14-71B3-6D69-F889-2FA5B432D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46F5EF-FDB1-46B4-8937-CE745D20B42C}" type="datetimeFigureOut">
              <a:rPr lang="en-IN" smtClean="0"/>
              <a:t>17-01-2025</a:t>
            </a:fld>
            <a:endParaRPr lang="en-IN"/>
          </a:p>
        </p:txBody>
      </p:sp>
      <p:sp>
        <p:nvSpPr>
          <p:cNvPr id="5" name="Footer Placeholder 4">
            <a:extLst>
              <a:ext uri="{FF2B5EF4-FFF2-40B4-BE49-F238E27FC236}">
                <a16:creationId xmlns:a16="http://schemas.microsoft.com/office/drawing/2014/main" id="{039F7100-5F61-C11B-0A60-1DF32A708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FCA5F6-2E0E-2FEB-E0FE-F10E57C82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90638-206E-47E6-90A3-A08F0FA58564}" type="slidenum">
              <a:rPr lang="en-IN" smtClean="0"/>
              <a:t>‹#›</a:t>
            </a:fld>
            <a:endParaRPr lang="en-IN"/>
          </a:p>
        </p:txBody>
      </p:sp>
    </p:spTree>
    <p:extLst>
      <p:ext uri="{BB962C8B-B14F-4D97-AF65-F5344CB8AC3E}">
        <p14:creationId xmlns:p14="http://schemas.microsoft.com/office/powerpoint/2010/main" val="150160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D977-4956-6A0A-27F3-86D02C8E500B}"/>
              </a:ext>
            </a:extLst>
          </p:cNvPr>
          <p:cNvSpPr>
            <a:spLocks noGrp="1"/>
          </p:cNvSpPr>
          <p:nvPr>
            <p:ph type="ctrTitle"/>
          </p:nvPr>
        </p:nvSpPr>
        <p:spPr>
          <a:xfrm>
            <a:off x="1524000" y="1122363"/>
            <a:ext cx="9144000" cy="2479674"/>
          </a:xfrm>
        </p:spPr>
        <p:txBody>
          <a:bodyPr>
            <a:normAutofit fontScale="90000"/>
          </a:bodyPr>
          <a:lstStyle/>
          <a:p>
            <a:r>
              <a:rPr lang="en-US" dirty="0"/>
              <a:t>Movie Censorship Assistance </a:t>
            </a:r>
            <a:br>
              <a:rPr lang="en-US" dirty="0"/>
            </a:br>
            <a:r>
              <a:rPr lang="en-US" dirty="0"/>
              <a:t>Using ML/DL Techniques</a:t>
            </a:r>
            <a:br>
              <a:rPr lang="en-US" dirty="0"/>
            </a:br>
            <a:endParaRPr lang="en-IN" dirty="0"/>
          </a:p>
        </p:txBody>
      </p:sp>
      <p:sp>
        <p:nvSpPr>
          <p:cNvPr id="3" name="Subtitle 2">
            <a:extLst>
              <a:ext uri="{FF2B5EF4-FFF2-40B4-BE49-F238E27FC236}">
                <a16:creationId xmlns:a16="http://schemas.microsoft.com/office/drawing/2014/main" id="{786D0E34-9DC6-DE41-DED6-2B4E1C27BB49}"/>
              </a:ext>
            </a:extLst>
          </p:cNvPr>
          <p:cNvSpPr>
            <a:spLocks noGrp="1"/>
          </p:cNvSpPr>
          <p:nvPr>
            <p:ph type="subTitle" idx="1"/>
          </p:nvPr>
        </p:nvSpPr>
        <p:spPr>
          <a:xfrm>
            <a:off x="461913" y="3602037"/>
            <a:ext cx="11528981" cy="2789335"/>
          </a:xfrm>
        </p:spPr>
        <p:txBody>
          <a:bodyPr>
            <a:normAutofit/>
          </a:bodyPr>
          <a:lstStyle/>
          <a:p>
            <a:r>
              <a:rPr lang="en-US" dirty="0"/>
              <a:t> Project Category : Research</a:t>
            </a:r>
          </a:p>
          <a:p>
            <a:r>
              <a:rPr lang="en-US" dirty="0"/>
              <a:t>                                                       TO YOU BY:</a:t>
            </a:r>
          </a:p>
          <a:p>
            <a:r>
              <a:rPr lang="en-US" dirty="0"/>
              <a:t>                                                                                       MOHAMMED NOWFAL[RA2111047010032]</a:t>
            </a:r>
          </a:p>
          <a:p>
            <a:r>
              <a:rPr lang="en-US" dirty="0"/>
              <a:t>                                                                                                                    BALA.S[RA2111047010021]</a:t>
            </a:r>
          </a:p>
          <a:p>
            <a:pPr algn="just"/>
            <a:r>
              <a:rPr lang="en-US" dirty="0"/>
              <a:t>Guide Name: </a:t>
            </a:r>
            <a:r>
              <a:rPr lang="en-US" dirty="0" err="1"/>
              <a:t>Dr.Gopinath</a:t>
            </a:r>
            <a:endParaRPr lang="en-US" dirty="0"/>
          </a:p>
          <a:p>
            <a:pPr algn="just"/>
            <a:r>
              <a:rPr lang="en-US" dirty="0"/>
              <a:t>Department :CINTEL</a:t>
            </a:r>
          </a:p>
        </p:txBody>
      </p:sp>
      <p:pic>
        <p:nvPicPr>
          <p:cNvPr id="4" name="object 5">
            <a:extLst>
              <a:ext uri="{FF2B5EF4-FFF2-40B4-BE49-F238E27FC236}">
                <a16:creationId xmlns:a16="http://schemas.microsoft.com/office/drawing/2014/main" id="{E5B8AE64-6FD1-1D01-8E3C-D32CD16B085F}"/>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334934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FAD9-B9AB-3A3F-DF8C-D8DAB50BB89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Limitations from Literature Survey</a:t>
            </a:r>
            <a:endParaRPr lang="en-IN" dirty="0"/>
          </a:p>
        </p:txBody>
      </p:sp>
      <p:sp>
        <p:nvSpPr>
          <p:cNvPr id="4" name="Rectangle 1">
            <a:extLst>
              <a:ext uri="{FF2B5EF4-FFF2-40B4-BE49-F238E27FC236}">
                <a16:creationId xmlns:a16="http://schemas.microsoft.com/office/drawing/2014/main" id="{AC75C4BB-C9CB-04F5-7CAD-0EBB85D40329}"/>
              </a:ext>
            </a:extLst>
          </p:cNvPr>
          <p:cNvSpPr>
            <a:spLocks noGrp="1" noChangeArrowheads="1"/>
          </p:cNvSpPr>
          <p:nvPr>
            <p:ph idx="1"/>
          </p:nvPr>
        </p:nvSpPr>
        <p:spPr bwMode="auto">
          <a:xfrm>
            <a:off x="838200" y="2016135"/>
            <a:ext cx="109206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Contextual Sensitivity</a:t>
            </a:r>
            <a:r>
              <a:rPr kumimoji="0" lang="en-US" altLang="en-US" b="0" i="0" u="none" strike="noStrike" cap="none" normalizeH="0" baseline="0" dirty="0">
                <a:ln>
                  <a:noFill/>
                </a:ln>
                <a:solidFill>
                  <a:schemeClr val="tx1"/>
                </a:solidFill>
                <a:effectLst/>
                <a:latin typeface="Arial" panose="020B0604020202020204" pitchFamily="34" charset="0"/>
              </a:rPr>
              <a:t>: Struggles with detecting nuanced content, potentially leading to over-censorship or missed sensitive material.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Creative Impact</a:t>
            </a:r>
            <a:r>
              <a:rPr kumimoji="0" lang="en-US" altLang="en-US" b="0" i="0" u="none" strike="noStrike" cap="none" normalizeH="0" baseline="0" dirty="0">
                <a:ln>
                  <a:noFill/>
                </a:ln>
                <a:solidFill>
                  <a:schemeClr val="tx1"/>
                </a:solidFill>
                <a:effectLst/>
                <a:latin typeface="Arial" panose="020B0604020202020204" pitchFamily="34" charset="0"/>
              </a:rPr>
              <a:t>: May diminish the emotional and narrative value by rigidly excluding scenes, affecting the creator's intent.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Synchronization Issues</a:t>
            </a:r>
            <a:r>
              <a:rPr kumimoji="0" lang="en-US" altLang="en-US" b="0" i="0" u="none" strike="noStrike" cap="none" normalizeH="0" baseline="0" dirty="0">
                <a:ln>
                  <a:noFill/>
                </a:ln>
                <a:solidFill>
                  <a:schemeClr val="tx1"/>
                </a:solidFill>
                <a:effectLst/>
                <a:latin typeface="Arial" panose="020B0604020202020204" pitchFamily="34" charset="0"/>
              </a:rPr>
              <a:t>: Combining audio and visual analysis requires precise synchronization, and any misalignment could result in inaccurate censorship.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Human Dependency</a:t>
            </a:r>
            <a:r>
              <a:rPr kumimoji="0" lang="en-US" altLang="en-US" b="0" i="0" u="none" strike="noStrike" cap="none" normalizeH="0" baseline="0" dirty="0">
                <a:ln>
                  <a:noFill/>
                </a:ln>
                <a:solidFill>
                  <a:schemeClr val="tx1"/>
                </a:solidFill>
                <a:effectLst/>
                <a:latin typeface="Arial" panose="020B0604020202020204" pitchFamily="34" charset="0"/>
              </a:rPr>
              <a:t>: Final content decisions still rely on human judgment, leading to potential inconsistency in censorship practices</a:t>
            </a:r>
          </a:p>
        </p:txBody>
      </p:sp>
      <p:pic>
        <p:nvPicPr>
          <p:cNvPr id="5" name="object 5">
            <a:extLst>
              <a:ext uri="{FF2B5EF4-FFF2-40B4-BE49-F238E27FC236}">
                <a16:creationId xmlns:a16="http://schemas.microsoft.com/office/drawing/2014/main" id="{F2AF4838-86DF-3364-111D-F8E74B25EE49}"/>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91202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6D57-4EBB-36C3-9148-913F20FED7CA}"/>
              </a:ext>
            </a:extLst>
          </p:cNvPr>
          <p:cNvSpPr>
            <a:spLocks noGrp="1"/>
          </p:cNvSpPr>
          <p:nvPr>
            <p:ph type="title"/>
          </p:nvPr>
        </p:nvSpPr>
        <p:spPr>
          <a:xfrm>
            <a:off x="831850" y="1066550"/>
            <a:ext cx="10515600" cy="856999"/>
          </a:xfrm>
        </p:spPr>
        <p:txBody>
          <a:bodyPr>
            <a:normAutofit fontScale="90000"/>
          </a:bodyPr>
          <a:lstStyle/>
          <a:p>
            <a:r>
              <a:rPr lang="en-US" dirty="0">
                <a:latin typeface="Cambria" panose="02040503050406030204" pitchFamily="18" charset="0"/>
                <a:ea typeface="Cambria" panose="02040503050406030204" pitchFamily="18" charset="0"/>
              </a:rPr>
              <a:t>Research Objectives</a:t>
            </a:r>
            <a:endParaRPr lang="en-IN" dirty="0"/>
          </a:p>
        </p:txBody>
      </p:sp>
      <p:sp>
        <p:nvSpPr>
          <p:cNvPr id="3" name="Text Placeholder 2">
            <a:extLst>
              <a:ext uri="{FF2B5EF4-FFF2-40B4-BE49-F238E27FC236}">
                <a16:creationId xmlns:a16="http://schemas.microsoft.com/office/drawing/2014/main" id="{20A05919-32D5-4C54-7A32-38A45C01B9E6}"/>
              </a:ext>
            </a:extLst>
          </p:cNvPr>
          <p:cNvSpPr>
            <a:spLocks noGrp="1"/>
          </p:cNvSpPr>
          <p:nvPr>
            <p:ph type="body" idx="1"/>
          </p:nvPr>
        </p:nvSpPr>
        <p:spPr>
          <a:xfrm>
            <a:off x="831850" y="1923549"/>
            <a:ext cx="10515600" cy="4477251"/>
          </a:xfrm>
        </p:spPr>
        <p:txBody>
          <a:bodyPr>
            <a:normAutofit/>
          </a:bodyPr>
          <a:lstStyle/>
          <a:p>
            <a:r>
              <a:rPr lang="en-US" sz="2200" b="1" dirty="0">
                <a:solidFill>
                  <a:schemeClr val="bg2">
                    <a:lumMod val="10000"/>
                  </a:schemeClr>
                </a:solidFill>
              </a:rPr>
              <a:t>Module 1: Introduction and Background</a:t>
            </a:r>
          </a:p>
          <a:p>
            <a:r>
              <a:rPr lang="en-US" sz="2200" dirty="0">
                <a:solidFill>
                  <a:schemeClr val="bg2">
                    <a:lumMod val="10000"/>
                  </a:schemeClr>
                </a:solidFill>
              </a:rPr>
              <a:t>This model introduces the need for automated film censorship and rating, moving beyond traditional manual methods. It reviews current content moderation techniques, identifying their limitations, and sets the objective to create an AI-driven solution.</a:t>
            </a:r>
          </a:p>
          <a:p>
            <a:r>
              <a:rPr lang="en-US" sz="2200" b="1" dirty="0">
                <a:solidFill>
                  <a:schemeClr val="bg2">
                    <a:lumMod val="10000"/>
                  </a:schemeClr>
                </a:solidFill>
              </a:rPr>
              <a:t>Module 2: Methodology</a:t>
            </a:r>
          </a:p>
          <a:p>
            <a:r>
              <a:rPr lang="en-US" sz="2200" dirty="0">
                <a:solidFill>
                  <a:schemeClr val="bg2">
                    <a:lumMod val="10000"/>
                  </a:schemeClr>
                </a:solidFill>
              </a:rPr>
              <a:t>This model outlines the system architecture, focusing on using deep learning models like CNN LSTM  OR GRU for analyzing visual and audio content. It details how features like violence, blood, and profanity are detected through feature extraction.</a:t>
            </a:r>
          </a:p>
          <a:p>
            <a:r>
              <a:rPr lang="en-US" sz="2200" b="1" dirty="0">
                <a:solidFill>
                  <a:schemeClr val="bg2">
                    <a:lumMod val="10000"/>
                  </a:schemeClr>
                </a:solidFill>
              </a:rPr>
              <a:t>Module 3: Implementation and Results</a:t>
            </a:r>
          </a:p>
          <a:p>
            <a:r>
              <a:rPr lang="en-US" sz="2200" dirty="0">
                <a:solidFill>
                  <a:schemeClr val="bg2">
                    <a:lumMod val="10000"/>
                  </a:schemeClr>
                </a:solidFill>
              </a:rPr>
              <a:t>This model summarizes the tools and processes used to build the AFC system, addressing any implementation challenges. It presents the setup for testing and evaluates the system's performance, highlighting its accuracy and effectiveness compared to existing methods.</a:t>
            </a:r>
          </a:p>
          <a:p>
            <a:endParaRPr lang="en-IN" dirty="0"/>
          </a:p>
        </p:txBody>
      </p:sp>
      <p:pic>
        <p:nvPicPr>
          <p:cNvPr id="4" name="object 5">
            <a:extLst>
              <a:ext uri="{FF2B5EF4-FFF2-40B4-BE49-F238E27FC236}">
                <a16:creationId xmlns:a16="http://schemas.microsoft.com/office/drawing/2014/main" id="{4965BEFA-B7DB-33A3-519B-6CC8A9EFC630}"/>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325192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fficeArt object" descr="Picture 2">
            <a:extLst>
              <a:ext uri="{FF2B5EF4-FFF2-40B4-BE49-F238E27FC236}">
                <a16:creationId xmlns:a16="http://schemas.microsoft.com/office/drawing/2014/main" id="{49232B17-0E0E-5545-45A1-063C0F7A4BED}"/>
              </a:ext>
            </a:extLst>
          </p:cNvPr>
          <p:cNvPicPr/>
          <p:nvPr/>
        </p:nvPicPr>
        <p:blipFill>
          <a:blip r:embed="rId2"/>
          <a:stretch>
            <a:fillRect/>
          </a:stretch>
        </p:blipFill>
        <p:spPr>
          <a:xfrm>
            <a:off x="1772239" y="1557607"/>
            <a:ext cx="7975076" cy="3742785"/>
          </a:xfrm>
          <a:prstGeom prst="rect">
            <a:avLst/>
          </a:prstGeom>
          <a:ln w="12700" cap="flat">
            <a:noFill/>
            <a:miter lim="400000"/>
          </a:ln>
          <a:effectLst/>
        </p:spPr>
      </p:pic>
      <p:sp>
        <p:nvSpPr>
          <p:cNvPr id="4" name="TextBox 3">
            <a:extLst>
              <a:ext uri="{FF2B5EF4-FFF2-40B4-BE49-F238E27FC236}">
                <a16:creationId xmlns:a16="http://schemas.microsoft.com/office/drawing/2014/main" id="{8DABDAE1-2BEE-E4F3-E02C-90B1F250CC38}"/>
              </a:ext>
            </a:extLst>
          </p:cNvPr>
          <p:cNvSpPr txBox="1"/>
          <p:nvPr/>
        </p:nvSpPr>
        <p:spPr>
          <a:xfrm>
            <a:off x="1448585" y="631596"/>
            <a:ext cx="4760536" cy="646331"/>
          </a:xfrm>
          <a:prstGeom prst="rect">
            <a:avLst/>
          </a:prstGeom>
          <a:noFill/>
        </p:spPr>
        <p:txBody>
          <a:bodyPr wrap="square" rtlCol="0">
            <a:spAutoFit/>
          </a:bodyPr>
          <a:lstStyle/>
          <a:p>
            <a:r>
              <a:rPr lang="en-US" sz="3600" dirty="0"/>
              <a:t>Architecture Diagram</a:t>
            </a:r>
            <a:endParaRPr lang="en-IN" sz="3600" dirty="0"/>
          </a:p>
        </p:txBody>
      </p:sp>
    </p:spTree>
    <p:extLst>
      <p:ext uri="{BB962C8B-B14F-4D97-AF65-F5344CB8AC3E}">
        <p14:creationId xmlns:p14="http://schemas.microsoft.com/office/powerpoint/2010/main" val="2636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F626-0DEC-01DE-B97D-AB841D62D2D7}"/>
              </a:ext>
            </a:extLst>
          </p:cNvPr>
          <p:cNvSpPr>
            <a:spLocks noGrp="1"/>
          </p:cNvSpPr>
          <p:nvPr>
            <p:ph type="title"/>
          </p:nvPr>
        </p:nvSpPr>
        <p:spPr>
          <a:xfrm>
            <a:off x="838200" y="-21374"/>
            <a:ext cx="10515600" cy="939064"/>
          </a:xfrm>
        </p:spPr>
        <p:txBody>
          <a:bodyPr>
            <a:normAutofit fontScale="90000"/>
          </a:bodyPr>
          <a:lstStyle/>
          <a:p>
            <a:r>
              <a:rPr lang="en-US" dirty="0"/>
              <a:t>Architecture Diagram </a:t>
            </a:r>
            <a:br>
              <a:rPr lang="en-US" dirty="0"/>
            </a:br>
            <a:r>
              <a:rPr lang="en-US" sz="3100" dirty="0"/>
              <a:t>Representing the whole idea of Censorship Assistance</a:t>
            </a:r>
            <a:endParaRPr lang="en-IN" sz="3100" dirty="0"/>
          </a:p>
        </p:txBody>
      </p:sp>
      <p:sp>
        <p:nvSpPr>
          <p:cNvPr id="3" name="Rectangle 2">
            <a:extLst>
              <a:ext uri="{FF2B5EF4-FFF2-40B4-BE49-F238E27FC236}">
                <a16:creationId xmlns:a16="http://schemas.microsoft.com/office/drawing/2014/main" id="{4D574940-694F-2983-EF79-F1EB9041841E}"/>
              </a:ext>
            </a:extLst>
          </p:cNvPr>
          <p:cNvSpPr/>
          <p:nvPr/>
        </p:nvSpPr>
        <p:spPr>
          <a:xfrm>
            <a:off x="5920612" y="887749"/>
            <a:ext cx="1583703" cy="7729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20000"/>
                    <a:lumOff val="80000"/>
                  </a:schemeClr>
                </a:solidFill>
              </a:rPr>
              <a:t>Censorship</a:t>
            </a:r>
          </a:p>
          <a:p>
            <a:pPr algn="ctr"/>
            <a:r>
              <a:rPr lang="en-US" dirty="0">
                <a:solidFill>
                  <a:schemeClr val="tx2">
                    <a:lumMod val="20000"/>
                    <a:lumOff val="80000"/>
                  </a:schemeClr>
                </a:solidFill>
              </a:rPr>
              <a:t>Assistance</a:t>
            </a:r>
            <a:endParaRPr lang="en-IN" dirty="0">
              <a:solidFill>
                <a:schemeClr val="tx2">
                  <a:lumMod val="20000"/>
                  <a:lumOff val="80000"/>
                </a:schemeClr>
              </a:solidFill>
            </a:endParaRPr>
          </a:p>
        </p:txBody>
      </p:sp>
      <p:sp>
        <p:nvSpPr>
          <p:cNvPr id="7" name="Arrow: Down 6">
            <a:extLst>
              <a:ext uri="{FF2B5EF4-FFF2-40B4-BE49-F238E27FC236}">
                <a16:creationId xmlns:a16="http://schemas.microsoft.com/office/drawing/2014/main" id="{F298AF0A-468F-EDAC-44F8-F2D63BC9E05C}"/>
              </a:ext>
            </a:extLst>
          </p:cNvPr>
          <p:cNvSpPr/>
          <p:nvPr/>
        </p:nvSpPr>
        <p:spPr>
          <a:xfrm>
            <a:off x="6479854" y="1671819"/>
            <a:ext cx="465221" cy="772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20000"/>
                    <a:lumOff val="80000"/>
                  </a:schemeClr>
                </a:solidFill>
              </a:rPr>
              <a:t>video</a:t>
            </a:r>
            <a:endParaRPr lang="en-IN" sz="900" dirty="0">
              <a:solidFill>
                <a:schemeClr val="tx2">
                  <a:lumMod val="20000"/>
                  <a:lumOff val="80000"/>
                </a:schemeClr>
              </a:solidFill>
            </a:endParaRPr>
          </a:p>
        </p:txBody>
      </p:sp>
      <p:cxnSp>
        <p:nvCxnSpPr>
          <p:cNvPr id="11" name="Straight Connector 10">
            <a:extLst>
              <a:ext uri="{FF2B5EF4-FFF2-40B4-BE49-F238E27FC236}">
                <a16:creationId xmlns:a16="http://schemas.microsoft.com/office/drawing/2014/main" id="{492B44A8-F64D-C64D-574A-08CCA2C10E99}"/>
              </a:ext>
            </a:extLst>
          </p:cNvPr>
          <p:cNvCxnSpPr>
            <a:cxnSpLocks/>
          </p:cNvCxnSpPr>
          <p:nvPr/>
        </p:nvCxnSpPr>
        <p:spPr>
          <a:xfrm>
            <a:off x="6479854" y="2433746"/>
            <a:ext cx="4959164" cy="22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31B6935-39B7-542B-ABFE-FE0FA4F675BE}"/>
              </a:ext>
            </a:extLst>
          </p:cNvPr>
          <p:cNvCxnSpPr>
            <a:stCxn id="7" idx="2"/>
          </p:cNvCxnSpPr>
          <p:nvPr/>
        </p:nvCxnSpPr>
        <p:spPr>
          <a:xfrm flipH="1">
            <a:off x="2015107" y="2444818"/>
            <a:ext cx="46973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966B0D1-7DB0-2D60-70C4-9E3A94304BC1}"/>
              </a:ext>
            </a:extLst>
          </p:cNvPr>
          <p:cNvSpPr/>
          <p:nvPr/>
        </p:nvSpPr>
        <p:spPr>
          <a:xfrm>
            <a:off x="417389" y="2914157"/>
            <a:ext cx="1565635" cy="3615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Preprocessing</a:t>
            </a:r>
            <a:endParaRPr lang="en-IN" dirty="0">
              <a:solidFill>
                <a:schemeClr val="bg1">
                  <a:lumMod val="95000"/>
                </a:schemeClr>
              </a:solidFill>
            </a:endParaRPr>
          </a:p>
        </p:txBody>
      </p:sp>
      <p:sp>
        <p:nvSpPr>
          <p:cNvPr id="16" name="Rectangle 15">
            <a:extLst>
              <a:ext uri="{FF2B5EF4-FFF2-40B4-BE49-F238E27FC236}">
                <a16:creationId xmlns:a16="http://schemas.microsoft.com/office/drawing/2014/main" id="{FF84097D-61D7-385C-9F3D-511F30DB4743}"/>
              </a:ext>
            </a:extLst>
          </p:cNvPr>
          <p:cNvSpPr/>
          <p:nvPr/>
        </p:nvSpPr>
        <p:spPr>
          <a:xfrm>
            <a:off x="4106825" y="2739519"/>
            <a:ext cx="1927369" cy="6701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17" name="Rectangle 16">
            <a:extLst>
              <a:ext uri="{FF2B5EF4-FFF2-40B4-BE49-F238E27FC236}">
                <a16:creationId xmlns:a16="http://schemas.microsoft.com/office/drawing/2014/main" id="{2C24C800-CC8E-AEB4-4A73-5FBB69FEC3FA}"/>
              </a:ext>
            </a:extLst>
          </p:cNvPr>
          <p:cNvSpPr/>
          <p:nvPr/>
        </p:nvSpPr>
        <p:spPr>
          <a:xfrm>
            <a:off x="9707978" y="2807274"/>
            <a:ext cx="1927369" cy="5538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Timestamp </a:t>
            </a:r>
          </a:p>
          <a:p>
            <a:pPr algn="ctr"/>
            <a:r>
              <a:rPr lang="en-US" dirty="0"/>
              <a:t>mapping</a:t>
            </a:r>
            <a:endParaRPr lang="en-IN" dirty="0"/>
          </a:p>
        </p:txBody>
      </p:sp>
      <p:sp>
        <p:nvSpPr>
          <p:cNvPr id="18" name="Rectangle 17">
            <a:extLst>
              <a:ext uri="{FF2B5EF4-FFF2-40B4-BE49-F238E27FC236}">
                <a16:creationId xmlns:a16="http://schemas.microsoft.com/office/drawing/2014/main" id="{59801B3B-6607-33DA-6DCB-B4C6CA7CABEB}"/>
              </a:ext>
            </a:extLst>
          </p:cNvPr>
          <p:cNvSpPr/>
          <p:nvPr/>
        </p:nvSpPr>
        <p:spPr>
          <a:xfrm>
            <a:off x="10115010" y="5033227"/>
            <a:ext cx="1604210" cy="479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 Storage</a:t>
            </a:r>
            <a:endParaRPr lang="en-IN" dirty="0"/>
          </a:p>
        </p:txBody>
      </p:sp>
      <p:sp>
        <p:nvSpPr>
          <p:cNvPr id="19" name="Rectangle 18">
            <a:extLst>
              <a:ext uri="{FF2B5EF4-FFF2-40B4-BE49-F238E27FC236}">
                <a16:creationId xmlns:a16="http://schemas.microsoft.com/office/drawing/2014/main" id="{23C648F3-B1D2-3A1B-7638-47B85F2D4DAF}"/>
              </a:ext>
            </a:extLst>
          </p:cNvPr>
          <p:cNvSpPr/>
          <p:nvPr/>
        </p:nvSpPr>
        <p:spPr>
          <a:xfrm>
            <a:off x="92095" y="4085484"/>
            <a:ext cx="1163818" cy="606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 Extraction</a:t>
            </a:r>
            <a:endParaRPr lang="en-IN" dirty="0"/>
          </a:p>
        </p:txBody>
      </p:sp>
      <p:sp>
        <p:nvSpPr>
          <p:cNvPr id="20" name="Rectangle 19">
            <a:extLst>
              <a:ext uri="{FF2B5EF4-FFF2-40B4-BE49-F238E27FC236}">
                <a16:creationId xmlns:a16="http://schemas.microsoft.com/office/drawing/2014/main" id="{FDCF0774-3179-3F37-FF84-9A66683CDB39}"/>
              </a:ext>
            </a:extLst>
          </p:cNvPr>
          <p:cNvSpPr/>
          <p:nvPr/>
        </p:nvSpPr>
        <p:spPr>
          <a:xfrm>
            <a:off x="1554635" y="4028489"/>
            <a:ext cx="1443025" cy="752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Transcription</a:t>
            </a:r>
            <a:endParaRPr lang="en-IN" dirty="0"/>
          </a:p>
        </p:txBody>
      </p:sp>
      <p:sp>
        <p:nvSpPr>
          <p:cNvPr id="21" name="Rectangle 20">
            <a:extLst>
              <a:ext uri="{FF2B5EF4-FFF2-40B4-BE49-F238E27FC236}">
                <a16:creationId xmlns:a16="http://schemas.microsoft.com/office/drawing/2014/main" id="{ECE51D45-A9B7-B7E1-42B4-5E4373728567}"/>
              </a:ext>
            </a:extLst>
          </p:cNvPr>
          <p:cNvSpPr/>
          <p:nvPr/>
        </p:nvSpPr>
        <p:spPr>
          <a:xfrm>
            <a:off x="55384" y="5072308"/>
            <a:ext cx="1163818" cy="1168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frames from Video</a:t>
            </a:r>
            <a:endParaRPr lang="en-IN" dirty="0"/>
          </a:p>
        </p:txBody>
      </p:sp>
      <p:sp>
        <p:nvSpPr>
          <p:cNvPr id="22" name="Rectangle 21">
            <a:extLst>
              <a:ext uri="{FF2B5EF4-FFF2-40B4-BE49-F238E27FC236}">
                <a16:creationId xmlns:a16="http://schemas.microsoft.com/office/drawing/2014/main" id="{F84645BF-9174-9C98-E048-647AB7B24E0E}"/>
              </a:ext>
            </a:extLst>
          </p:cNvPr>
          <p:cNvSpPr/>
          <p:nvPr/>
        </p:nvSpPr>
        <p:spPr>
          <a:xfrm>
            <a:off x="1659594" y="5069302"/>
            <a:ext cx="1163818" cy="975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 Audio To Text</a:t>
            </a:r>
            <a:endParaRPr lang="en-IN" dirty="0"/>
          </a:p>
        </p:txBody>
      </p:sp>
      <p:cxnSp>
        <p:nvCxnSpPr>
          <p:cNvPr id="24" name="Straight Arrow Connector 23">
            <a:extLst>
              <a:ext uri="{FF2B5EF4-FFF2-40B4-BE49-F238E27FC236}">
                <a16:creationId xmlns:a16="http://schemas.microsoft.com/office/drawing/2014/main" id="{28CC6721-6380-CA54-6F2F-CD5F5B72C800}"/>
              </a:ext>
            </a:extLst>
          </p:cNvPr>
          <p:cNvCxnSpPr/>
          <p:nvPr/>
        </p:nvCxnSpPr>
        <p:spPr>
          <a:xfrm>
            <a:off x="1102748" y="2433746"/>
            <a:ext cx="0" cy="46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5D39BA-398C-BCCF-D145-EED0BCD19F32}"/>
              </a:ext>
            </a:extLst>
          </p:cNvPr>
          <p:cNvCxnSpPr>
            <a:cxnSpLocks/>
          </p:cNvCxnSpPr>
          <p:nvPr/>
        </p:nvCxnSpPr>
        <p:spPr>
          <a:xfrm>
            <a:off x="1102748" y="2444818"/>
            <a:ext cx="10365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B8C06CF-47EC-BA24-D973-F41B51B5D107}"/>
              </a:ext>
            </a:extLst>
          </p:cNvPr>
          <p:cNvCxnSpPr>
            <a:cxnSpLocks/>
          </p:cNvCxnSpPr>
          <p:nvPr/>
        </p:nvCxnSpPr>
        <p:spPr>
          <a:xfrm rot="16200000" flipH="1">
            <a:off x="1466126" y="3415464"/>
            <a:ext cx="701534" cy="5245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6BB71ADA-68E4-EEC9-5DB8-518118DB866A}"/>
              </a:ext>
            </a:extLst>
          </p:cNvPr>
          <p:cNvCxnSpPr/>
          <p:nvPr/>
        </p:nvCxnSpPr>
        <p:spPr>
          <a:xfrm rot="5400000">
            <a:off x="679259" y="3485203"/>
            <a:ext cx="628016" cy="3529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942E4E-1A23-BFBA-1DBB-5C13945E0DD7}"/>
              </a:ext>
            </a:extLst>
          </p:cNvPr>
          <p:cNvCxnSpPr/>
          <p:nvPr/>
        </p:nvCxnSpPr>
        <p:spPr>
          <a:xfrm>
            <a:off x="816804" y="4691859"/>
            <a:ext cx="0" cy="377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F724D7C-CBD0-FFF5-674D-4CABEF5EE79B}"/>
              </a:ext>
            </a:extLst>
          </p:cNvPr>
          <p:cNvCxnSpPr>
            <a:cxnSpLocks/>
          </p:cNvCxnSpPr>
          <p:nvPr/>
        </p:nvCxnSpPr>
        <p:spPr>
          <a:xfrm>
            <a:off x="2322442" y="4781106"/>
            <a:ext cx="0" cy="288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C1CB5AD-234A-AC2E-4F3F-5A106D696779}"/>
              </a:ext>
            </a:extLst>
          </p:cNvPr>
          <p:cNvCxnSpPr>
            <a:stCxn id="15" idx="3"/>
            <a:endCxn id="16" idx="1"/>
          </p:cNvCxnSpPr>
          <p:nvPr/>
        </p:nvCxnSpPr>
        <p:spPr>
          <a:xfrm flipV="1">
            <a:off x="1983024" y="3074585"/>
            <a:ext cx="2123801" cy="2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4E75BF3-1C76-D589-46F3-06FEF3C1224A}"/>
              </a:ext>
            </a:extLst>
          </p:cNvPr>
          <p:cNvSpPr/>
          <p:nvPr/>
        </p:nvSpPr>
        <p:spPr>
          <a:xfrm>
            <a:off x="4208755" y="3745396"/>
            <a:ext cx="1733603" cy="518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47" name="Rectangle 46">
            <a:extLst>
              <a:ext uri="{FF2B5EF4-FFF2-40B4-BE49-F238E27FC236}">
                <a16:creationId xmlns:a16="http://schemas.microsoft.com/office/drawing/2014/main" id="{08FCD16A-5899-8F06-C9D0-C94058EBFD45}"/>
              </a:ext>
            </a:extLst>
          </p:cNvPr>
          <p:cNvSpPr/>
          <p:nvPr/>
        </p:nvSpPr>
        <p:spPr>
          <a:xfrm>
            <a:off x="5442027" y="5857672"/>
            <a:ext cx="1733603" cy="3743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Blood Detection</a:t>
            </a:r>
            <a:endParaRPr lang="en-IN" dirty="0"/>
          </a:p>
        </p:txBody>
      </p:sp>
      <p:sp>
        <p:nvSpPr>
          <p:cNvPr id="48" name="Rectangle 47">
            <a:extLst>
              <a:ext uri="{FF2B5EF4-FFF2-40B4-BE49-F238E27FC236}">
                <a16:creationId xmlns:a16="http://schemas.microsoft.com/office/drawing/2014/main" id="{36C54E5A-2E46-D014-0C97-7CDDC43AD13D}"/>
              </a:ext>
            </a:extLst>
          </p:cNvPr>
          <p:cNvSpPr/>
          <p:nvPr/>
        </p:nvSpPr>
        <p:spPr>
          <a:xfrm>
            <a:off x="3283948" y="5857671"/>
            <a:ext cx="1443021" cy="440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Violence Detection</a:t>
            </a:r>
            <a:endParaRPr lang="en-IN" dirty="0"/>
          </a:p>
        </p:txBody>
      </p:sp>
      <p:sp>
        <p:nvSpPr>
          <p:cNvPr id="52" name="Rectangle 51">
            <a:extLst>
              <a:ext uri="{FF2B5EF4-FFF2-40B4-BE49-F238E27FC236}">
                <a16:creationId xmlns:a16="http://schemas.microsoft.com/office/drawing/2014/main" id="{6A751BC2-632A-56F1-365C-8D4AEDABA6F7}"/>
              </a:ext>
            </a:extLst>
          </p:cNvPr>
          <p:cNvSpPr/>
          <p:nvPr/>
        </p:nvSpPr>
        <p:spPr>
          <a:xfrm>
            <a:off x="4308966" y="4653761"/>
            <a:ext cx="1533179" cy="56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 Features</a:t>
            </a:r>
            <a:endParaRPr lang="en-IN" dirty="0"/>
          </a:p>
        </p:txBody>
      </p:sp>
      <p:sp>
        <p:nvSpPr>
          <p:cNvPr id="53" name="Rectangle 52">
            <a:extLst>
              <a:ext uri="{FF2B5EF4-FFF2-40B4-BE49-F238E27FC236}">
                <a16:creationId xmlns:a16="http://schemas.microsoft.com/office/drawing/2014/main" id="{42E05D6A-5CA9-DB0A-7C51-1B6B681D1555}"/>
              </a:ext>
            </a:extLst>
          </p:cNvPr>
          <p:cNvSpPr/>
          <p:nvPr/>
        </p:nvSpPr>
        <p:spPr>
          <a:xfrm>
            <a:off x="6308829" y="4811791"/>
            <a:ext cx="1604210" cy="3743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 Analysis</a:t>
            </a:r>
            <a:endParaRPr lang="en-IN" dirty="0"/>
          </a:p>
        </p:txBody>
      </p:sp>
      <p:sp>
        <p:nvSpPr>
          <p:cNvPr id="56" name="Rectangle 55">
            <a:extLst>
              <a:ext uri="{FF2B5EF4-FFF2-40B4-BE49-F238E27FC236}">
                <a16:creationId xmlns:a16="http://schemas.microsoft.com/office/drawing/2014/main" id="{8D68682A-DFA5-E9FB-3009-634F02DAB9DF}"/>
              </a:ext>
            </a:extLst>
          </p:cNvPr>
          <p:cNvSpPr/>
          <p:nvPr/>
        </p:nvSpPr>
        <p:spPr>
          <a:xfrm>
            <a:off x="7706832" y="3277861"/>
            <a:ext cx="1733603" cy="1447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Inference</a:t>
            </a:r>
          </a:p>
          <a:p>
            <a:pPr algn="ctr"/>
            <a:r>
              <a:rPr lang="en-US" dirty="0"/>
              <a:t>1.Violence </a:t>
            </a:r>
          </a:p>
          <a:p>
            <a:pPr algn="ctr"/>
            <a:r>
              <a:rPr lang="en-US" dirty="0"/>
              <a:t>2.Blood </a:t>
            </a:r>
          </a:p>
          <a:p>
            <a:pPr algn="ctr"/>
            <a:r>
              <a:rPr lang="en-US" dirty="0"/>
              <a:t>3.</a:t>
            </a:r>
            <a:r>
              <a:rPr lang="en-IN" dirty="0"/>
              <a:t>profanity</a:t>
            </a:r>
            <a:endParaRPr lang="en-US" dirty="0"/>
          </a:p>
        </p:txBody>
      </p:sp>
      <p:cxnSp>
        <p:nvCxnSpPr>
          <p:cNvPr id="59" name="Connector: Elbow 58">
            <a:extLst>
              <a:ext uri="{FF2B5EF4-FFF2-40B4-BE49-F238E27FC236}">
                <a16:creationId xmlns:a16="http://schemas.microsoft.com/office/drawing/2014/main" id="{47A30684-4446-896B-BB0D-9AEF4692AD8E}"/>
              </a:ext>
            </a:extLst>
          </p:cNvPr>
          <p:cNvCxnSpPr>
            <a:cxnSpLocks/>
            <a:stCxn id="45" idx="3"/>
            <a:endCxn id="56" idx="1"/>
          </p:cNvCxnSpPr>
          <p:nvPr/>
        </p:nvCxnSpPr>
        <p:spPr>
          <a:xfrm flipV="1">
            <a:off x="5942358" y="4001700"/>
            <a:ext cx="1764474" cy="28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C07058AA-D82B-0E13-9B17-94675DFA984A}"/>
              </a:ext>
            </a:extLst>
          </p:cNvPr>
          <p:cNvCxnSpPr>
            <a:stCxn id="16" idx="2"/>
            <a:endCxn id="45" idx="0"/>
          </p:cNvCxnSpPr>
          <p:nvPr/>
        </p:nvCxnSpPr>
        <p:spPr>
          <a:xfrm rot="16200000" flipH="1">
            <a:off x="4905160" y="3574999"/>
            <a:ext cx="335746" cy="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ABAE7AA-4391-F146-FC77-C0A27120DAE7}"/>
              </a:ext>
            </a:extLst>
          </p:cNvPr>
          <p:cNvCxnSpPr>
            <a:stCxn id="45" idx="2"/>
            <a:endCxn id="52" idx="0"/>
          </p:cNvCxnSpPr>
          <p:nvPr/>
        </p:nvCxnSpPr>
        <p:spPr>
          <a:xfrm flipH="1">
            <a:off x="5075556" y="4263642"/>
            <a:ext cx="1" cy="39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160E9400-F53D-ACD2-C41A-7419D3C9F8EA}"/>
              </a:ext>
            </a:extLst>
          </p:cNvPr>
          <p:cNvCxnSpPr>
            <a:stCxn id="45" idx="2"/>
            <a:endCxn id="53" idx="0"/>
          </p:cNvCxnSpPr>
          <p:nvPr/>
        </p:nvCxnSpPr>
        <p:spPr>
          <a:xfrm rot="16200000" flipH="1">
            <a:off x="5819171" y="3520027"/>
            <a:ext cx="548149" cy="2035377"/>
          </a:xfrm>
          <a:prstGeom prst="bentConnector3">
            <a:avLst>
              <a:gd name="adj1" fmla="val 31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595E77B9-9250-3A32-F2AE-7DA0311557B4}"/>
              </a:ext>
            </a:extLst>
          </p:cNvPr>
          <p:cNvCxnSpPr>
            <a:stCxn id="52" idx="2"/>
            <a:endCxn id="47" idx="0"/>
          </p:cNvCxnSpPr>
          <p:nvPr/>
        </p:nvCxnSpPr>
        <p:spPr>
          <a:xfrm rot="16200000" flipH="1">
            <a:off x="5371609" y="4920451"/>
            <a:ext cx="641167" cy="12332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C0F15A6B-D0F5-BAEF-59BB-218292212E75}"/>
              </a:ext>
            </a:extLst>
          </p:cNvPr>
          <p:cNvCxnSpPr>
            <a:stCxn id="52" idx="2"/>
            <a:endCxn id="48" idx="0"/>
          </p:cNvCxnSpPr>
          <p:nvPr/>
        </p:nvCxnSpPr>
        <p:spPr>
          <a:xfrm rot="5400000">
            <a:off x="4219925" y="5002040"/>
            <a:ext cx="641166" cy="1070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0D2E594-3B89-9D63-D986-FC9498A75073}"/>
              </a:ext>
            </a:extLst>
          </p:cNvPr>
          <p:cNvCxnSpPr>
            <a:stCxn id="16" idx="3"/>
            <a:endCxn id="17" idx="1"/>
          </p:cNvCxnSpPr>
          <p:nvPr/>
        </p:nvCxnSpPr>
        <p:spPr>
          <a:xfrm>
            <a:off x="6034194" y="3074585"/>
            <a:ext cx="3673784" cy="9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35775190-10A5-F2A2-44A8-135C4C63344E}"/>
              </a:ext>
            </a:extLst>
          </p:cNvPr>
          <p:cNvSpPr/>
          <p:nvPr/>
        </p:nvSpPr>
        <p:spPr>
          <a:xfrm>
            <a:off x="9707978" y="3512405"/>
            <a:ext cx="1927369" cy="551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Map To Film Duration</a:t>
            </a:r>
            <a:endParaRPr lang="en-IN" dirty="0"/>
          </a:p>
        </p:txBody>
      </p:sp>
      <p:cxnSp>
        <p:nvCxnSpPr>
          <p:cNvPr id="90" name="Straight Arrow Connector 89">
            <a:extLst>
              <a:ext uri="{FF2B5EF4-FFF2-40B4-BE49-F238E27FC236}">
                <a16:creationId xmlns:a16="http://schemas.microsoft.com/office/drawing/2014/main" id="{1E955C88-311B-9B70-D16A-29BF169ACFBB}"/>
              </a:ext>
            </a:extLst>
          </p:cNvPr>
          <p:cNvCxnSpPr>
            <a:stCxn id="17" idx="2"/>
            <a:endCxn id="88" idx="0"/>
          </p:cNvCxnSpPr>
          <p:nvPr/>
        </p:nvCxnSpPr>
        <p:spPr>
          <a:xfrm>
            <a:off x="10671663" y="3361101"/>
            <a:ext cx="0" cy="15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A32BBDE4-A955-2AD9-64AB-CA0E982C9F7D}"/>
              </a:ext>
            </a:extLst>
          </p:cNvPr>
          <p:cNvCxnSpPr>
            <a:cxnSpLocks/>
            <a:stCxn id="17" idx="3"/>
            <a:endCxn id="18" idx="0"/>
          </p:cNvCxnSpPr>
          <p:nvPr/>
        </p:nvCxnSpPr>
        <p:spPr>
          <a:xfrm flipH="1">
            <a:off x="10917115" y="3084188"/>
            <a:ext cx="718232" cy="1949039"/>
          </a:xfrm>
          <a:prstGeom prst="bentConnector4">
            <a:avLst>
              <a:gd name="adj1" fmla="val -31828"/>
              <a:gd name="adj2" fmla="val 571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CB982DA8-D34B-E33A-7E7A-67F0C6258ECD}"/>
              </a:ext>
            </a:extLst>
          </p:cNvPr>
          <p:cNvCxnSpPr>
            <a:stCxn id="18" idx="3"/>
          </p:cNvCxnSpPr>
          <p:nvPr/>
        </p:nvCxnSpPr>
        <p:spPr>
          <a:xfrm flipH="1" flipV="1">
            <a:off x="11439018" y="2433746"/>
            <a:ext cx="280202" cy="2839390"/>
          </a:xfrm>
          <a:prstGeom prst="bentConnector4">
            <a:avLst>
              <a:gd name="adj1" fmla="val -98760"/>
              <a:gd name="adj2" fmla="val 988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58A040F1-444F-6600-3186-CB583872CB70}"/>
              </a:ext>
            </a:extLst>
          </p:cNvPr>
          <p:cNvCxnSpPr>
            <a:cxnSpLocks/>
          </p:cNvCxnSpPr>
          <p:nvPr/>
        </p:nvCxnSpPr>
        <p:spPr>
          <a:xfrm rot="10800000">
            <a:off x="6824595" y="1088125"/>
            <a:ext cx="3762869" cy="116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Arrow: Left 129">
            <a:extLst>
              <a:ext uri="{FF2B5EF4-FFF2-40B4-BE49-F238E27FC236}">
                <a16:creationId xmlns:a16="http://schemas.microsoft.com/office/drawing/2014/main" id="{66548368-24A0-B546-4BDD-F78019908174}"/>
              </a:ext>
            </a:extLst>
          </p:cNvPr>
          <p:cNvSpPr/>
          <p:nvPr/>
        </p:nvSpPr>
        <p:spPr>
          <a:xfrm>
            <a:off x="9592800" y="727232"/>
            <a:ext cx="1761000" cy="116467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Timestamps</a:t>
            </a:r>
            <a:endParaRPr lang="en-IN" dirty="0"/>
          </a:p>
        </p:txBody>
      </p:sp>
      <p:cxnSp>
        <p:nvCxnSpPr>
          <p:cNvPr id="132" name="Straight Connector 131">
            <a:extLst>
              <a:ext uri="{FF2B5EF4-FFF2-40B4-BE49-F238E27FC236}">
                <a16:creationId xmlns:a16="http://schemas.microsoft.com/office/drawing/2014/main" id="{C5D370BE-B3FC-7608-91EB-6F15440D3288}"/>
              </a:ext>
            </a:extLst>
          </p:cNvPr>
          <p:cNvCxnSpPr>
            <a:cxnSpLocks/>
          </p:cNvCxnSpPr>
          <p:nvPr/>
        </p:nvCxnSpPr>
        <p:spPr>
          <a:xfrm>
            <a:off x="10587464" y="2252798"/>
            <a:ext cx="11200" cy="2023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53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5EB4-88E6-1061-CBB9-267576C30DC2}"/>
              </a:ext>
            </a:extLst>
          </p:cNvPr>
          <p:cNvSpPr>
            <a:spLocks noGrp="1"/>
          </p:cNvSpPr>
          <p:nvPr>
            <p:ph type="title"/>
          </p:nvPr>
        </p:nvSpPr>
        <p:spPr>
          <a:xfrm>
            <a:off x="0" y="0"/>
            <a:ext cx="8748074" cy="3648173"/>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MODEL FOR VISUAL FEATURE:</a:t>
            </a:r>
            <a:br>
              <a:rPr lang="en-US" dirty="0"/>
            </a:br>
            <a:r>
              <a:rPr lang="en-US" sz="4400" dirty="0"/>
              <a:t>VIOLENCE DETECTION(CNN)</a:t>
            </a:r>
            <a:br>
              <a:rPr lang="en-US" sz="4400" dirty="0"/>
            </a:br>
            <a:r>
              <a:rPr lang="en-US" sz="4400" dirty="0"/>
              <a:t>BLOOD DETECTION(CNN)</a:t>
            </a:r>
            <a:br>
              <a:rPr lang="en-US" dirty="0"/>
            </a:br>
            <a:br>
              <a:rPr lang="en-US" dirty="0"/>
            </a:br>
            <a:r>
              <a:rPr lang="en-US" dirty="0"/>
              <a:t> </a:t>
            </a:r>
            <a:endParaRPr lang="en-IN" dirty="0"/>
          </a:p>
        </p:txBody>
      </p:sp>
      <p:sp>
        <p:nvSpPr>
          <p:cNvPr id="3" name="Text Placeholder 2">
            <a:extLst>
              <a:ext uri="{FF2B5EF4-FFF2-40B4-BE49-F238E27FC236}">
                <a16:creationId xmlns:a16="http://schemas.microsoft.com/office/drawing/2014/main" id="{C7B48287-E923-EB38-8845-EEC137004A06}"/>
              </a:ext>
            </a:extLst>
          </p:cNvPr>
          <p:cNvSpPr>
            <a:spLocks noGrp="1"/>
          </p:cNvSpPr>
          <p:nvPr>
            <p:ph type="body" idx="1"/>
          </p:nvPr>
        </p:nvSpPr>
        <p:spPr>
          <a:xfrm>
            <a:off x="245097" y="2290713"/>
            <a:ext cx="11102353" cy="3798937"/>
          </a:xfrm>
        </p:spPr>
        <p:txBody>
          <a:bodyPr>
            <a:normAutofit fontScale="70000" lnSpcReduction="20000"/>
          </a:bodyPr>
          <a:lstStyle/>
          <a:p>
            <a:r>
              <a:rPr lang="en-US" sz="2300" b="1" dirty="0">
                <a:solidFill>
                  <a:schemeClr val="tx1">
                    <a:lumMod val="85000"/>
                    <a:lumOff val="15000"/>
                  </a:schemeClr>
                </a:solidFill>
              </a:rPr>
              <a:t>Detecting Violence</a:t>
            </a:r>
          </a:p>
          <a:p>
            <a:pPr>
              <a:buFont typeface="+mj-lt"/>
              <a:buAutoNum type="arabicPeriod"/>
            </a:pPr>
            <a:r>
              <a:rPr lang="en-US" sz="2300" b="1" dirty="0">
                <a:solidFill>
                  <a:schemeClr val="tx1">
                    <a:lumMod val="85000"/>
                    <a:lumOff val="15000"/>
                  </a:schemeClr>
                </a:solidFill>
              </a:rPr>
              <a:t>Feature Extraction</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CNNs analyze frames to identify violent actions by detecting specific visual patterns</a:t>
            </a:r>
            <a:r>
              <a:rPr lang="en-US" sz="2300" dirty="0">
                <a:solidFill>
                  <a:schemeClr val="tx1">
                    <a:lumMod val="85000"/>
                    <a:lumOff val="15000"/>
                  </a:schemeClr>
                </a:solidFill>
              </a:rPr>
              <a:t> such as aggressive movements, weapons, and physical confrontations. Early layers capture basic features, while deeper layers recognize complex patterns associated with violence.</a:t>
            </a:r>
          </a:p>
          <a:p>
            <a:pPr>
              <a:buFont typeface="+mj-lt"/>
              <a:buAutoNum type="arabicPeriod"/>
            </a:pPr>
            <a:r>
              <a:rPr lang="en-US" sz="2300" b="1" dirty="0">
                <a:solidFill>
                  <a:schemeClr val="tx1">
                    <a:lumMod val="85000"/>
                    <a:lumOff val="15000"/>
                  </a:schemeClr>
                </a:solidFill>
              </a:rPr>
              <a:t>Model Training and Inference</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CNNs are trained on labeled data with violent and non-violent scenes</a:t>
            </a:r>
            <a:r>
              <a:rPr lang="en-US" sz="2300" dirty="0">
                <a:solidFill>
                  <a:schemeClr val="tx1">
                    <a:lumMod val="85000"/>
                    <a:lumOff val="15000"/>
                  </a:schemeClr>
                </a:solidFill>
              </a:rPr>
              <a:t>, learning to differentiate between them. During inference, the model processes new video frames and outputs probabilities or labels indicating the presence of violence.</a:t>
            </a:r>
          </a:p>
          <a:p>
            <a:r>
              <a:rPr lang="en-US" sz="2300" b="1" dirty="0">
                <a:solidFill>
                  <a:schemeClr val="tx1">
                    <a:lumMod val="85000"/>
                    <a:lumOff val="15000"/>
                  </a:schemeClr>
                </a:solidFill>
              </a:rPr>
              <a:t>Detecting Blood</a:t>
            </a:r>
          </a:p>
          <a:p>
            <a:pPr>
              <a:buFont typeface="+mj-lt"/>
              <a:buAutoNum type="arabicPeriod"/>
            </a:pPr>
            <a:r>
              <a:rPr lang="en-US" sz="2300" b="1" dirty="0">
                <a:solidFill>
                  <a:schemeClr val="tx1">
                    <a:lumMod val="85000"/>
                    <a:lumOff val="15000"/>
                  </a:schemeClr>
                </a:solidFill>
              </a:rPr>
              <a:t>Color and Texture Analysis</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CNNs detect blood by analyzing color patterns (e.g., red hues) and textures</a:t>
            </a:r>
            <a:r>
              <a:rPr lang="en-US" sz="2300" dirty="0">
                <a:solidFill>
                  <a:schemeClr val="tx1">
                    <a:lumMod val="85000"/>
                    <a:lumOff val="15000"/>
                  </a:schemeClr>
                </a:solidFill>
              </a:rPr>
              <a:t> associated with blood in video frames. The network’s early layers focus on identifying these basic features, while later layers recognize specific patterns and contexts related to blood.</a:t>
            </a:r>
          </a:p>
          <a:p>
            <a:pPr>
              <a:buFont typeface="+mj-lt"/>
              <a:buAutoNum type="arabicPeriod"/>
            </a:pPr>
            <a:r>
              <a:rPr lang="en-US" sz="2300" b="1" dirty="0">
                <a:solidFill>
                  <a:schemeClr val="tx1">
                    <a:lumMod val="85000"/>
                    <a:lumOff val="15000"/>
                  </a:schemeClr>
                </a:solidFill>
              </a:rPr>
              <a:t>Training and Classification</a:t>
            </a:r>
            <a:r>
              <a:rPr lang="en-US" sz="2300" dirty="0">
                <a:solidFill>
                  <a:schemeClr val="tx1">
                    <a:lumMod val="85000"/>
                    <a:lumOff val="15000"/>
                  </a:schemeClr>
                </a:solidFill>
              </a:rPr>
              <a:t>:</a:t>
            </a:r>
          </a:p>
          <a:p>
            <a:pPr marL="742950" lvl="1" indent="-285750">
              <a:buFont typeface="+mj-lt"/>
              <a:buAutoNum type="arabicPeriod"/>
            </a:pPr>
            <a:r>
              <a:rPr lang="en-US" sz="2300" b="1" dirty="0">
                <a:solidFill>
                  <a:schemeClr val="tx1">
                    <a:lumMod val="85000"/>
                    <a:lumOff val="15000"/>
                  </a:schemeClr>
                </a:solidFill>
              </a:rPr>
              <a:t>Training involves using annotated frames with visible blood to teach the CNN to recognize blood patterns</a:t>
            </a:r>
            <a:r>
              <a:rPr lang="en-US" sz="2300" dirty="0">
                <a:solidFill>
                  <a:schemeClr val="tx1">
                    <a:lumMod val="85000"/>
                    <a:lumOff val="15000"/>
                  </a:schemeClr>
                </a:solidFill>
              </a:rPr>
              <a:t>. The model classifies frames during inference to identify and output timestamps where blood is detected.</a:t>
            </a:r>
          </a:p>
          <a:p>
            <a:endParaRPr lang="en-IN" dirty="0"/>
          </a:p>
        </p:txBody>
      </p:sp>
      <p:pic>
        <p:nvPicPr>
          <p:cNvPr id="4" name="object 5">
            <a:extLst>
              <a:ext uri="{FF2B5EF4-FFF2-40B4-BE49-F238E27FC236}">
                <a16:creationId xmlns:a16="http://schemas.microsoft.com/office/drawing/2014/main" id="{C9E3597F-BD49-A6E9-D616-6859E3F1D0F5}"/>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3336057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743F-E8B7-4384-ADC5-7BBF40EF4630}"/>
              </a:ext>
            </a:extLst>
          </p:cNvPr>
          <p:cNvSpPr>
            <a:spLocks noGrp="1"/>
          </p:cNvSpPr>
          <p:nvPr>
            <p:ph type="title"/>
          </p:nvPr>
        </p:nvSpPr>
        <p:spPr>
          <a:xfrm>
            <a:off x="256815" y="361705"/>
            <a:ext cx="10515600" cy="2852737"/>
          </a:xfrm>
        </p:spPr>
        <p:txBody>
          <a:bodyPr/>
          <a:lstStyle/>
          <a:p>
            <a:r>
              <a:rPr lang="en-US" dirty="0"/>
              <a:t>MODEL FOR AUDIO FEATURE:</a:t>
            </a:r>
            <a:br>
              <a:rPr lang="en-US" dirty="0"/>
            </a:br>
            <a:r>
              <a:rPr lang="en-US" sz="4400" dirty="0"/>
              <a:t>PROFANITY CHECK(LSTM)</a:t>
            </a:r>
            <a:br>
              <a:rPr lang="en-US" sz="4400" dirty="0"/>
            </a:br>
            <a:endParaRPr lang="en-IN" dirty="0"/>
          </a:p>
        </p:txBody>
      </p:sp>
      <p:sp>
        <p:nvSpPr>
          <p:cNvPr id="3" name="Text Placeholder 2">
            <a:extLst>
              <a:ext uri="{FF2B5EF4-FFF2-40B4-BE49-F238E27FC236}">
                <a16:creationId xmlns:a16="http://schemas.microsoft.com/office/drawing/2014/main" id="{C6C53C7D-1989-D770-B5CB-7F6A6684F174}"/>
              </a:ext>
            </a:extLst>
          </p:cNvPr>
          <p:cNvSpPr>
            <a:spLocks noGrp="1"/>
          </p:cNvSpPr>
          <p:nvPr>
            <p:ph type="body" idx="1"/>
          </p:nvPr>
        </p:nvSpPr>
        <p:spPr>
          <a:xfrm>
            <a:off x="509047" y="2526385"/>
            <a:ext cx="10838403" cy="3563266"/>
          </a:xfrm>
        </p:spPr>
        <p:txBody>
          <a:bodyPr>
            <a:normAutofit fontScale="92500"/>
          </a:bodyPr>
          <a:lstStyle/>
          <a:p>
            <a:r>
              <a:rPr lang="en-US" sz="2200" b="1" dirty="0">
                <a:solidFill>
                  <a:schemeClr val="tx1">
                    <a:lumMod val="95000"/>
                    <a:lumOff val="5000"/>
                  </a:schemeClr>
                </a:solidFill>
              </a:rPr>
              <a:t>1. Contextual Understanding</a:t>
            </a:r>
          </a:p>
          <a:p>
            <a:pPr>
              <a:buFont typeface="Arial" panose="020B0604020202020204" pitchFamily="34" charset="0"/>
              <a:buChar char="•"/>
            </a:pPr>
            <a:r>
              <a:rPr lang="en-US" sz="2200" b="1" dirty="0">
                <a:solidFill>
                  <a:schemeClr val="tx1">
                    <a:lumMod val="95000"/>
                    <a:lumOff val="5000"/>
                  </a:schemeClr>
                </a:solidFill>
              </a:rPr>
              <a:t>LSTM networks excel at capturing contextual information</a:t>
            </a:r>
            <a:r>
              <a:rPr lang="en-US" sz="2200" dirty="0">
                <a:solidFill>
                  <a:schemeClr val="tx1">
                    <a:lumMod val="95000"/>
                    <a:lumOff val="5000"/>
                  </a:schemeClr>
                </a:solidFill>
              </a:rPr>
              <a:t> by processing sequences of words and maintaining long-term dependencies, which helps in detecting subtle or context-dependent profanity.</a:t>
            </a:r>
          </a:p>
          <a:p>
            <a:r>
              <a:rPr lang="en-US" sz="2200" b="1" dirty="0">
                <a:solidFill>
                  <a:schemeClr val="tx1">
                    <a:lumMod val="95000"/>
                    <a:lumOff val="5000"/>
                  </a:schemeClr>
                </a:solidFill>
              </a:rPr>
              <a:t>2. Sequential Data Processing</a:t>
            </a:r>
          </a:p>
          <a:p>
            <a:pPr>
              <a:buFont typeface="Arial" panose="020B0604020202020204" pitchFamily="34" charset="0"/>
              <a:buChar char="•"/>
            </a:pPr>
            <a:r>
              <a:rPr lang="en-US" sz="2200" b="1" dirty="0">
                <a:solidFill>
                  <a:schemeClr val="tx1">
                    <a:lumMod val="95000"/>
                    <a:lumOff val="5000"/>
                  </a:schemeClr>
                </a:solidFill>
              </a:rPr>
              <a:t>LSTM processes text data sequentially</a:t>
            </a:r>
            <a:r>
              <a:rPr lang="en-US" sz="2200" dirty="0">
                <a:solidFill>
                  <a:schemeClr val="tx1">
                    <a:lumMod val="95000"/>
                    <a:lumOff val="5000"/>
                  </a:schemeClr>
                </a:solidFill>
              </a:rPr>
              <a:t>, learning patterns from the entire context of a sentence or paragraph, making it effective for identifying profanity based on its usage in different contexts.</a:t>
            </a:r>
          </a:p>
          <a:p>
            <a:r>
              <a:rPr lang="en-US" sz="2200" b="1" dirty="0">
                <a:solidFill>
                  <a:schemeClr val="tx1">
                    <a:lumMod val="95000"/>
                    <a:lumOff val="5000"/>
                  </a:schemeClr>
                </a:solidFill>
              </a:rPr>
              <a:t>3. Training and Inference</a:t>
            </a:r>
          </a:p>
          <a:p>
            <a:pPr>
              <a:buFont typeface="Arial" panose="020B0604020202020204" pitchFamily="34" charset="0"/>
              <a:buChar char="•"/>
            </a:pPr>
            <a:r>
              <a:rPr lang="en-US" sz="2200" b="1" dirty="0">
                <a:solidFill>
                  <a:schemeClr val="tx1">
                    <a:lumMod val="95000"/>
                    <a:lumOff val="5000"/>
                  </a:schemeClr>
                </a:solidFill>
              </a:rPr>
              <a:t>Train LSTM models on labeled text data</a:t>
            </a:r>
            <a:r>
              <a:rPr lang="en-US" sz="2200" dirty="0">
                <a:solidFill>
                  <a:schemeClr val="tx1">
                    <a:lumMod val="95000"/>
                    <a:lumOff val="5000"/>
                  </a:schemeClr>
                </a:solidFill>
              </a:rPr>
              <a:t> with examples of profanity and non-profane content. The trained model can then classify new text sequences, identifying and flagging instances of profanity accurately</a:t>
            </a:r>
            <a:r>
              <a:rPr lang="en-US" dirty="0">
                <a:solidFill>
                  <a:schemeClr val="tx1">
                    <a:lumMod val="95000"/>
                    <a:lumOff val="5000"/>
                  </a:schemeClr>
                </a:solidFill>
              </a:rPr>
              <a:t>.</a:t>
            </a:r>
          </a:p>
          <a:p>
            <a:endParaRPr lang="en-IN" dirty="0"/>
          </a:p>
        </p:txBody>
      </p:sp>
      <p:pic>
        <p:nvPicPr>
          <p:cNvPr id="4" name="object 5">
            <a:extLst>
              <a:ext uri="{FF2B5EF4-FFF2-40B4-BE49-F238E27FC236}">
                <a16:creationId xmlns:a16="http://schemas.microsoft.com/office/drawing/2014/main" id="{737650FB-D2C1-5C6D-7012-38EDA9FF50D4}"/>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269804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EDA0-88BF-128D-BCE9-081B7C72BAF1}"/>
              </a:ext>
            </a:extLst>
          </p:cNvPr>
          <p:cNvSpPr>
            <a:spLocks noGrp="1"/>
          </p:cNvSpPr>
          <p:nvPr>
            <p:ph type="title"/>
          </p:nvPr>
        </p:nvSpPr>
        <p:spPr>
          <a:xfrm>
            <a:off x="462882" y="363913"/>
            <a:ext cx="10515600" cy="808873"/>
          </a:xfrm>
        </p:spPr>
        <p:txBody>
          <a:bodyPr>
            <a:normAutofit/>
          </a:bodyPr>
          <a:lstStyle/>
          <a:p>
            <a:r>
              <a:rPr lang="en-IN" sz="4000" dirty="0">
                <a:latin typeface="Bahnschrift" panose="020B0502040204020203" pitchFamily="34" charset="0"/>
              </a:rPr>
              <a:t>Challenges Encountered </a:t>
            </a:r>
            <a:r>
              <a:rPr lang="en-US" sz="4000" dirty="0">
                <a:latin typeface="Bahnschrift" panose="020B0502040204020203" pitchFamily="34" charset="0"/>
              </a:rPr>
              <a:t>During The Build</a:t>
            </a:r>
            <a:endParaRPr lang="en-IN" sz="4000" dirty="0">
              <a:latin typeface="Bahnschrift" panose="020B0502040204020203" pitchFamily="34" charset="0"/>
            </a:endParaRPr>
          </a:p>
        </p:txBody>
      </p:sp>
      <p:sp>
        <p:nvSpPr>
          <p:cNvPr id="3" name="Text Placeholder 2">
            <a:extLst>
              <a:ext uri="{FF2B5EF4-FFF2-40B4-BE49-F238E27FC236}">
                <a16:creationId xmlns:a16="http://schemas.microsoft.com/office/drawing/2014/main" id="{EE985FC4-10AF-807E-D8C0-014B7D873CDB}"/>
              </a:ext>
            </a:extLst>
          </p:cNvPr>
          <p:cNvSpPr>
            <a:spLocks noGrp="1"/>
          </p:cNvSpPr>
          <p:nvPr>
            <p:ph type="body" idx="1"/>
          </p:nvPr>
        </p:nvSpPr>
        <p:spPr>
          <a:xfrm>
            <a:off x="462882" y="1507958"/>
            <a:ext cx="10515600" cy="4453355"/>
          </a:xfrm>
        </p:spPr>
        <p:txBody>
          <a:bodyPr>
            <a:normAutofit fontScale="92500" lnSpcReduction="10000"/>
          </a:bodyPr>
          <a:lstStyle/>
          <a:p>
            <a:pPr>
              <a:buFont typeface="+mj-lt"/>
              <a:buAutoNum type="arabicPeriod"/>
            </a:pPr>
            <a:r>
              <a:rPr lang="en-US" b="1" dirty="0">
                <a:solidFill>
                  <a:schemeClr val="tx1"/>
                </a:solidFill>
              </a:rPr>
              <a:t>Dataset Availability</a:t>
            </a:r>
            <a:endParaRPr lang="en-US" dirty="0">
              <a:solidFill>
                <a:schemeClr val="tx1"/>
              </a:solidFill>
            </a:endParaRPr>
          </a:p>
          <a:p>
            <a:pPr marL="742950" lvl="1" indent="-285750">
              <a:buFont typeface="+mj-lt"/>
              <a:buAutoNum type="arabicPeriod"/>
            </a:pPr>
            <a:r>
              <a:rPr lang="en-US" dirty="0">
                <a:solidFill>
                  <a:schemeClr val="tx1"/>
                </a:solidFill>
              </a:rPr>
              <a:t>Difficulty in finding publicly available, high-quality datasets specifically for blood detection.</a:t>
            </a:r>
          </a:p>
          <a:p>
            <a:pPr marL="742950" lvl="1" indent="-285750">
              <a:buFont typeface="+mj-lt"/>
              <a:buAutoNum type="arabicPeriod"/>
            </a:pPr>
            <a:r>
              <a:rPr lang="en-US" dirty="0">
                <a:solidFill>
                  <a:schemeClr val="tx1"/>
                </a:solidFill>
              </a:rPr>
              <a:t>Need for manual dataset preparation and organization from multiple sources.</a:t>
            </a:r>
          </a:p>
          <a:p>
            <a:pPr>
              <a:buFont typeface="+mj-lt"/>
              <a:buAutoNum type="arabicPeriod"/>
            </a:pPr>
            <a:r>
              <a:rPr lang="en-US" b="1" dirty="0">
                <a:solidFill>
                  <a:schemeClr val="tx1"/>
                </a:solidFill>
              </a:rPr>
              <a:t>System Compatibility</a:t>
            </a:r>
            <a:endParaRPr lang="en-US" dirty="0">
              <a:solidFill>
                <a:schemeClr val="tx1"/>
              </a:solidFill>
            </a:endParaRPr>
          </a:p>
          <a:p>
            <a:pPr marL="742950" lvl="1" indent="-285750">
              <a:buFont typeface="+mj-lt"/>
              <a:buAutoNum type="arabicPeriod"/>
            </a:pPr>
            <a:r>
              <a:rPr lang="en-US" dirty="0">
                <a:solidFill>
                  <a:schemeClr val="tx1"/>
                </a:solidFill>
              </a:rPr>
              <a:t>Limited computational resources affected model training efficiency.</a:t>
            </a:r>
          </a:p>
          <a:p>
            <a:pPr marL="742950" lvl="1" indent="-285750">
              <a:buFont typeface="+mj-lt"/>
              <a:buAutoNum type="arabicPeriod"/>
            </a:pPr>
            <a:r>
              <a:rPr lang="en-US" dirty="0">
                <a:solidFill>
                  <a:schemeClr val="tx1"/>
                </a:solidFill>
              </a:rPr>
              <a:t>Inability to work with resource-intensive architectures like InceptionV3 due to hardware constraints.</a:t>
            </a:r>
          </a:p>
          <a:p>
            <a:pPr>
              <a:buFont typeface="+mj-lt"/>
              <a:buAutoNum type="arabicPeriod"/>
            </a:pPr>
            <a:r>
              <a:rPr lang="en-US" b="1" dirty="0">
                <a:solidFill>
                  <a:schemeClr val="tx1"/>
                </a:solidFill>
              </a:rPr>
              <a:t>Model Limitations</a:t>
            </a:r>
            <a:endParaRPr lang="en-US" dirty="0">
              <a:solidFill>
                <a:schemeClr val="tx1"/>
              </a:solidFill>
            </a:endParaRPr>
          </a:p>
          <a:p>
            <a:pPr marL="742950" lvl="1" indent="-285750">
              <a:buFont typeface="+mj-lt"/>
              <a:buAutoNum type="arabicPeriod"/>
            </a:pPr>
            <a:r>
              <a:rPr lang="en-US" dirty="0">
                <a:solidFill>
                  <a:schemeClr val="tx1"/>
                </a:solidFill>
              </a:rPr>
              <a:t>Challenges in optimizing simpler models to achieve comparable performance for image classification.</a:t>
            </a:r>
          </a:p>
          <a:p>
            <a:pPr marL="742950" lvl="1" indent="-285750">
              <a:buFont typeface="+mj-lt"/>
              <a:buAutoNum type="arabicPeriod"/>
            </a:pPr>
            <a:r>
              <a:rPr lang="en-US" dirty="0">
                <a:solidFill>
                  <a:schemeClr val="tx1"/>
                </a:solidFill>
              </a:rPr>
              <a:t>Trade-off between accuracy and model complexity for real-time applications.</a:t>
            </a:r>
          </a:p>
          <a:p>
            <a:pPr>
              <a:buFont typeface="+mj-lt"/>
              <a:buAutoNum type="arabicPeriod"/>
            </a:pPr>
            <a:r>
              <a:rPr lang="en-US" b="1" dirty="0">
                <a:solidFill>
                  <a:schemeClr val="tx1"/>
                </a:solidFill>
              </a:rPr>
              <a:t>Fine-Tuning and Preprocessing</a:t>
            </a:r>
            <a:endParaRPr lang="en-US" dirty="0">
              <a:solidFill>
                <a:schemeClr val="tx1"/>
              </a:solidFill>
            </a:endParaRPr>
          </a:p>
          <a:p>
            <a:pPr marL="742950" lvl="1" indent="-285750">
              <a:buFont typeface="+mj-lt"/>
              <a:buAutoNum type="arabicPeriod"/>
            </a:pPr>
            <a:r>
              <a:rPr lang="en-US" dirty="0">
                <a:solidFill>
                  <a:schemeClr val="tx1"/>
                </a:solidFill>
              </a:rPr>
              <a:t>Extensive preprocessing required for consistent image quality.</a:t>
            </a:r>
          </a:p>
          <a:p>
            <a:pPr marL="742950" lvl="1" indent="-285750">
              <a:buFont typeface="+mj-lt"/>
              <a:buAutoNum type="arabicPeriod"/>
            </a:pPr>
            <a:r>
              <a:rPr lang="en-US" dirty="0">
                <a:solidFill>
                  <a:schemeClr val="tx1"/>
                </a:solidFill>
              </a:rPr>
              <a:t>Struggles with overfitting due to limited data size in certain categories.</a:t>
            </a:r>
          </a:p>
          <a:p>
            <a:endParaRPr lang="en-IN" dirty="0"/>
          </a:p>
        </p:txBody>
      </p:sp>
    </p:spTree>
    <p:extLst>
      <p:ext uri="{BB962C8B-B14F-4D97-AF65-F5344CB8AC3E}">
        <p14:creationId xmlns:p14="http://schemas.microsoft.com/office/powerpoint/2010/main" val="236938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78E4-C2AB-E492-D90C-FDA39F009BBD}"/>
              </a:ext>
            </a:extLst>
          </p:cNvPr>
          <p:cNvSpPr>
            <a:spLocks noGrp="1"/>
          </p:cNvSpPr>
          <p:nvPr>
            <p:ph type="title"/>
          </p:nvPr>
        </p:nvSpPr>
        <p:spPr>
          <a:xfrm>
            <a:off x="831850" y="209551"/>
            <a:ext cx="10515600" cy="558799"/>
          </a:xfrm>
        </p:spPr>
        <p:txBody>
          <a:bodyPr>
            <a:normAutofit fontScale="90000"/>
          </a:bodyPr>
          <a:lstStyle/>
          <a:p>
            <a:r>
              <a:rPr lang="en-IN" sz="4000" dirty="0">
                <a:latin typeface="Bahnschrift" panose="020B0502040204020203" pitchFamily="34" charset="0"/>
              </a:rPr>
              <a:t>Solutions to Challenges</a:t>
            </a:r>
          </a:p>
        </p:txBody>
      </p:sp>
      <p:sp>
        <p:nvSpPr>
          <p:cNvPr id="4" name="Rectangle 1">
            <a:extLst>
              <a:ext uri="{FF2B5EF4-FFF2-40B4-BE49-F238E27FC236}">
                <a16:creationId xmlns:a16="http://schemas.microsoft.com/office/drawing/2014/main" id="{D0D58995-3FB9-F90B-F650-44DD63BD838B}"/>
              </a:ext>
            </a:extLst>
          </p:cNvPr>
          <p:cNvSpPr>
            <a:spLocks noGrp="1" noChangeArrowheads="1"/>
          </p:cNvSpPr>
          <p:nvPr>
            <p:ph type="body" idx="1"/>
          </p:nvPr>
        </p:nvSpPr>
        <p:spPr bwMode="auto">
          <a:xfrm>
            <a:off x="838200" y="1409020"/>
            <a:ext cx="111748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Dataset Creation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Extracted and labeled relevant data from movie scenes to build our own dataset tailored for blood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Ensured diverse representation to improve model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Solutions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Utilized cloud platforms like Google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r>
              <a:rPr kumimoji="0" lang="en-US" altLang="en-US" sz="1800" b="0" i="0" u="none" strike="noStrike" cap="none" normalizeH="0" baseline="0" dirty="0">
                <a:ln>
                  <a:noFill/>
                </a:ln>
                <a:solidFill>
                  <a:schemeClr val="tx1"/>
                </a:solidFill>
                <a:effectLst/>
                <a:latin typeface="Arial" panose="020B0604020202020204" pitchFamily="34" charset="0"/>
              </a:rPr>
              <a:t> to overcome system limitations.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Benefited from free GPU/TPU access and optimized RAM usage for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Compatibility Checks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Conducted rigorous compatibility tests to identify suitable configurations.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Iteratively refined our process to work within hardware and software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Simpler Models for Feasibility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Leveraged compact models like CNN and LSTM to balance performance with resource requirements.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Achieved lower accuracy but established a foundation for future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and Iterative Improvement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Adopted a trial-and-error approach, learning from failures and refining our techniques.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Set the groundwork for scaling the project into a robust, high-accuracy system in the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17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6C1C-58AB-EB21-DC37-0D13F7DF86BA}"/>
              </a:ext>
            </a:extLst>
          </p:cNvPr>
          <p:cNvSpPr>
            <a:spLocks noGrp="1"/>
          </p:cNvSpPr>
          <p:nvPr>
            <p:ph type="title"/>
          </p:nvPr>
        </p:nvSpPr>
        <p:spPr>
          <a:xfrm>
            <a:off x="703513" y="1087397"/>
            <a:ext cx="10515600" cy="728663"/>
          </a:xfrm>
        </p:spPr>
        <p:txBody>
          <a:bodyPr>
            <a:normAutofit fontScale="90000"/>
          </a:bodyPr>
          <a:lstStyle/>
          <a:p>
            <a:pPr marL="12700">
              <a:lnSpc>
                <a:spcPct val="100000"/>
              </a:lnSpc>
              <a:spcBef>
                <a:spcPts val="520"/>
              </a:spcBef>
              <a:tabLst>
                <a:tab pos="527050" algn="l"/>
              </a:tabLst>
            </a:pPr>
            <a:br>
              <a:rPr lang="en-US" sz="1600" spc="-10" dirty="0">
                <a:latin typeface="+mn-lt"/>
                <a:cs typeface="Carlito"/>
              </a:rPr>
            </a:br>
            <a:r>
              <a:rPr lang="en-US" sz="3600" spc="-10" dirty="0">
                <a:latin typeface="+mn-lt"/>
                <a:cs typeface="Carlito"/>
              </a:rPr>
              <a:t>CONTENT</a:t>
            </a:r>
            <a:endParaRPr lang="en-IN" sz="3600" dirty="0"/>
          </a:p>
        </p:txBody>
      </p:sp>
      <p:sp>
        <p:nvSpPr>
          <p:cNvPr id="3" name="Text Placeholder 2">
            <a:extLst>
              <a:ext uri="{FF2B5EF4-FFF2-40B4-BE49-F238E27FC236}">
                <a16:creationId xmlns:a16="http://schemas.microsoft.com/office/drawing/2014/main" id="{6CB53314-5B64-DE90-F5FC-A4DCFB16A9FF}"/>
              </a:ext>
            </a:extLst>
          </p:cNvPr>
          <p:cNvSpPr>
            <a:spLocks noGrp="1"/>
          </p:cNvSpPr>
          <p:nvPr>
            <p:ph type="body" idx="1"/>
          </p:nvPr>
        </p:nvSpPr>
        <p:spPr>
          <a:xfrm>
            <a:off x="703513" y="2438401"/>
            <a:ext cx="10515600" cy="3651000"/>
          </a:xfrm>
        </p:spPr>
        <p:txBody>
          <a:bodyPr>
            <a:normAutofit/>
          </a:bodyPr>
          <a:lstStyle/>
          <a:p>
            <a:pPr marL="527050" indent="-514350">
              <a:lnSpc>
                <a:spcPct val="100000"/>
              </a:lnSpc>
              <a:spcBef>
                <a:spcPts val="520"/>
              </a:spcBef>
              <a:buAutoNum type="arabicPeriod"/>
              <a:tabLst>
                <a:tab pos="527050" algn="l"/>
              </a:tabLst>
            </a:pPr>
            <a:r>
              <a:rPr lang="en-US" sz="2400" spc="-10" dirty="0">
                <a:solidFill>
                  <a:schemeClr val="bg2">
                    <a:lumMod val="10000"/>
                  </a:schemeClr>
                </a:solidFill>
                <a:latin typeface="+mn-lt"/>
                <a:cs typeface="Carlito"/>
              </a:rPr>
              <a:t>Abstract</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sz="2400" spc="-10" dirty="0">
                <a:solidFill>
                  <a:schemeClr val="bg2">
                    <a:lumMod val="10000"/>
                  </a:schemeClr>
                </a:solidFill>
                <a:latin typeface="+mn-lt"/>
                <a:cs typeface="Carlito"/>
              </a:rPr>
              <a:t>Introduction</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sz="2400" dirty="0">
                <a:solidFill>
                  <a:schemeClr val="bg2">
                    <a:lumMod val="10000"/>
                  </a:schemeClr>
                </a:solidFill>
                <a:latin typeface="+mn-lt"/>
                <a:cs typeface="Carlito"/>
              </a:rPr>
              <a:t>Literature</a:t>
            </a:r>
            <a:r>
              <a:rPr lang="en-US" sz="2400" spc="-90" dirty="0">
                <a:solidFill>
                  <a:schemeClr val="bg2">
                    <a:lumMod val="10000"/>
                  </a:schemeClr>
                </a:solidFill>
                <a:latin typeface="+mn-lt"/>
                <a:cs typeface="Carlito"/>
              </a:rPr>
              <a:t> </a:t>
            </a:r>
            <a:r>
              <a:rPr lang="en-US" sz="2400" spc="-10" dirty="0">
                <a:solidFill>
                  <a:schemeClr val="bg2">
                    <a:lumMod val="10000"/>
                  </a:schemeClr>
                </a:solidFill>
                <a:latin typeface="+mn-lt"/>
                <a:cs typeface="Carlito"/>
              </a:rPr>
              <a:t>Survey</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dirty="0">
                <a:solidFill>
                  <a:schemeClr val="tx1">
                    <a:lumMod val="85000"/>
                    <a:lumOff val="15000"/>
                  </a:schemeClr>
                </a:solidFill>
                <a:latin typeface="Cambria" panose="02040503050406030204" pitchFamily="18" charset="0"/>
                <a:ea typeface="Cambria" panose="02040503050406030204" pitchFamily="18" charset="0"/>
              </a:rPr>
              <a:t>Limitations from Literature Survey</a:t>
            </a:r>
            <a:endParaRPr lang="en-US" sz="2400" dirty="0">
              <a:solidFill>
                <a:schemeClr val="tx1">
                  <a:lumMod val="85000"/>
                  <a:lumOff val="15000"/>
                </a:schemeClr>
              </a:solidFill>
              <a:latin typeface="+mn-lt"/>
              <a:cs typeface="Carlito"/>
            </a:endParaRPr>
          </a:p>
          <a:p>
            <a:pPr marL="527050" indent="-514350">
              <a:lnSpc>
                <a:spcPct val="100000"/>
              </a:lnSpc>
              <a:spcBef>
                <a:spcPts val="425"/>
              </a:spcBef>
              <a:buAutoNum type="arabicPeriod"/>
              <a:tabLst>
                <a:tab pos="527050" algn="l"/>
              </a:tabLst>
            </a:pPr>
            <a:r>
              <a:rPr lang="en-US" sz="2400" dirty="0">
                <a:solidFill>
                  <a:schemeClr val="bg2">
                    <a:lumMod val="10000"/>
                  </a:schemeClr>
                </a:solidFill>
                <a:latin typeface="+mn-lt"/>
                <a:cs typeface="Carlito"/>
              </a:rPr>
              <a:t>Research</a:t>
            </a:r>
            <a:r>
              <a:rPr lang="en-US" sz="2400" spc="-80" dirty="0">
                <a:solidFill>
                  <a:schemeClr val="bg2">
                    <a:lumMod val="10000"/>
                  </a:schemeClr>
                </a:solidFill>
                <a:latin typeface="+mn-lt"/>
                <a:cs typeface="Carlito"/>
              </a:rPr>
              <a:t> </a:t>
            </a:r>
            <a:r>
              <a:rPr lang="en-US" sz="2400" spc="-10" dirty="0">
                <a:solidFill>
                  <a:schemeClr val="bg2">
                    <a:lumMod val="10000"/>
                  </a:schemeClr>
                </a:solidFill>
                <a:latin typeface="+mn-lt"/>
                <a:cs typeface="Carlito"/>
              </a:rPr>
              <a:t>Objectives</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sz="2400" dirty="0">
                <a:solidFill>
                  <a:schemeClr val="bg2">
                    <a:lumMod val="10000"/>
                  </a:schemeClr>
                </a:solidFill>
                <a:latin typeface="+mn-lt"/>
                <a:cs typeface="Carlito"/>
              </a:rPr>
              <a:t>System</a:t>
            </a:r>
            <a:r>
              <a:rPr lang="en-US" sz="2400" spc="-35" dirty="0">
                <a:solidFill>
                  <a:schemeClr val="bg2">
                    <a:lumMod val="10000"/>
                  </a:schemeClr>
                </a:solidFill>
                <a:latin typeface="+mn-lt"/>
                <a:cs typeface="Carlito"/>
              </a:rPr>
              <a:t> </a:t>
            </a:r>
            <a:r>
              <a:rPr lang="en-US" sz="2400" spc="-10" dirty="0">
                <a:solidFill>
                  <a:schemeClr val="bg2">
                    <a:lumMod val="10000"/>
                  </a:schemeClr>
                </a:solidFill>
                <a:latin typeface="+mn-lt"/>
                <a:cs typeface="Carlito"/>
              </a:rPr>
              <a:t>Architecture</a:t>
            </a:r>
            <a:endParaRPr lang="en-US" sz="2400" dirty="0">
              <a:solidFill>
                <a:schemeClr val="bg2">
                  <a:lumMod val="10000"/>
                </a:schemeClr>
              </a:solidFill>
              <a:latin typeface="+mn-lt"/>
              <a:cs typeface="Carlito"/>
            </a:endParaRPr>
          </a:p>
          <a:p>
            <a:pPr marL="527050" indent="-514350">
              <a:lnSpc>
                <a:spcPct val="100000"/>
              </a:lnSpc>
              <a:spcBef>
                <a:spcPts val="425"/>
              </a:spcBef>
              <a:buAutoNum type="arabicPeriod"/>
              <a:tabLst>
                <a:tab pos="527050" algn="l"/>
              </a:tabLst>
            </a:pPr>
            <a:r>
              <a:rPr lang="en-US" dirty="0">
                <a:solidFill>
                  <a:schemeClr val="bg2">
                    <a:lumMod val="10000"/>
                  </a:schemeClr>
                </a:solidFill>
                <a:cs typeface="Carlito"/>
              </a:rPr>
              <a:t>Model Inference</a:t>
            </a:r>
            <a:endParaRPr lang="en-US" sz="2400" dirty="0">
              <a:solidFill>
                <a:schemeClr val="bg2">
                  <a:lumMod val="10000"/>
                </a:schemeClr>
              </a:solidFill>
              <a:latin typeface="+mn-lt"/>
              <a:cs typeface="Carlito"/>
            </a:endParaRPr>
          </a:p>
          <a:p>
            <a:pPr marL="527050" indent="-514350">
              <a:lnSpc>
                <a:spcPct val="100000"/>
              </a:lnSpc>
              <a:spcBef>
                <a:spcPts val="500"/>
              </a:spcBef>
              <a:buAutoNum type="arabicPeriod"/>
              <a:tabLst>
                <a:tab pos="527050" algn="l"/>
              </a:tabLst>
            </a:pPr>
            <a:r>
              <a:rPr lang="en-US" sz="2400" spc="-10" dirty="0">
                <a:solidFill>
                  <a:schemeClr val="bg2">
                    <a:lumMod val="10000"/>
                  </a:schemeClr>
                </a:solidFill>
                <a:latin typeface="+mn-lt"/>
                <a:cs typeface="Carlito"/>
              </a:rPr>
              <a:t>References</a:t>
            </a:r>
            <a:endParaRPr lang="en-US" sz="2400" dirty="0">
              <a:solidFill>
                <a:schemeClr val="bg2">
                  <a:lumMod val="10000"/>
                </a:schemeClr>
              </a:solidFill>
              <a:latin typeface="+mn-lt"/>
              <a:cs typeface="Carlito"/>
            </a:endParaRPr>
          </a:p>
          <a:p>
            <a:endParaRPr lang="en-IN" dirty="0"/>
          </a:p>
        </p:txBody>
      </p:sp>
      <p:pic>
        <p:nvPicPr>
          <p:cNvPr id="4" name="object 5">
            <a:extLst>
              <a:ext uri="{FF2B5EF4-FFF2-40B4-BE49-F238E27FC236}">
                <a16:creationId xmlns:a16="http://schemas.microsoft.com/office/drawing/2014/main" id="{6F318103-FEC6-F5FE-38E7-25A3696C9CD2}"/>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97769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FA09-D373-6699-2D11-27BA72469377}"/>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BDD7795-BCA6-405B-1FD4-B0B808F1DDC5}"/>
              </a:ext>
            </a:extLst>
          </p:cNvPr>
          <p:cNvSpPr>
            <a:spLocks noGrp="1"/>
          </p:cNvSpPr>
          <p:nvPr>
            <p:ph idx="1"/>
          </p:nvPr>
        </p:nvSpPr>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the amount of movie content continues to grow, there is a pressing need </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for automated solutions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help moderate and rate this content, especially when it comes to </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spotting foul language and scenes of violence or blood.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project aims to create a powerful machine learning model that can detect and timestamp these sensitive instances in movies.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Our approach will combine several advanced techniques</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 Convolutional Neural Networks (CNNs)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will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video frames</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 recurrent neural networks (RNNs) will handle the audio features, and cutting-edge Natural Language Processing (NLP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methods will scrutinize the subtitles. By merging these different types of data, our system aims to accurately identify and log when and where inappropriate content appears.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plan to train our model using publicly available datasets that come with annotations, and we will measure its performance with precision, recall, and F1-score metrics. This innovative solution is designed to make content moderation more scalable and efficient, helping ensure that movies meet appropriate viewing standards while significantly reducing the need for manual reviews.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pic>
        <p:nvPicPr>
          <p:cNvPr id="4" name="object 5">
            <a:extLst>
              <a:ext uri="{FF2B5EF4-FFF2-40B4-BE49-F238E27FC236}">
                <a16:creationId xmlns:a16="http://schemas.microsoft.com/office/drawing/2014/main" id="{C3A00B71-1D2C-7EDF-2F28-0455C796E4B9}"/>
              </a:ext>
            </a:extLst>
          </p:cNvPr>
          <p:cNvPicPr/>
          <p:nvPr/>
        </p:nvPicPr>
        <p:blipFill>
          <a:blip r:embed="rId2" cstate="print"/>
          <a:stretch>
            <a:fillRect/>
          </a:stretch>
        </p:blipFill>
        <p:spPr>
          <a:xfrm>
            <a:off x="10554879" y="93211"/>
            <a:ext cx="1367155" cy="1377372"/>
          </a:xfrm>
          <a:prstGeom prst="rect">
            <a:avLst/>
          </a:prstGeom>
        </p:spPr>
      </p:pic>
    </p:spTree>
    <p:extLst>
      <p:ext uri="{BB962C8B-B14F-4D97-AF65-F5344CB8AC3E}">
        <p14:creationId xmlns:p14="http://schemas.microsoft.com/office/powerpoint/2010/main" val="710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7DC5-79B5-5890-130E-27670A3270D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B2DF1D4-B050-927B-3A10-6CF8C68BE4E2}"/>
              </a:ext>
            </a:extLst>
          </p:cNvPr>
          <p:cNvSpPr>
            <a:spLocks noGrp="1"/>
          </p:cNvSpPr>
          <p:nvPr>
            <p:ph idx="1"/>
          </p:nvPr>
        </p:nvSpPr>
        <p:spPr/>
        <p:txBody>
          <a:bodyPr>
            <a:normAutofit/>
          </a:bodyPr>
          <a:lstStyle/>
          <a:p>
            <a:r>
              <a:rPr lang="en-IN" dirty="0"/>
              <a:t>Importance in Film Industry</a:t>
            </a:r>
          </a:p>
          <a:p>
            <a:pPr marL="0" indent="0">
              <a:buNone/>
            </a:pPr>
            <a:r>
              <a:rPr lang="en-US" sz="1800" dirty="0"/>
              <a:t>Movie censorship plays a significant role in safeguarding cultural sensitivities, protecting viewers, and maintaining ethical boundaries in film content creation. It shapes the narrative and ensures films align with acceptable norms.</a:t>
            </a:r>
            <a:endParaRPr lang="en-IN" sz="1800" dirty="0"/>
          </a:p>
          <a:p>
            <a:r>
              <a:rPr lang="en-IN" dirty="0"/>
              <a:t>Significance</a:t>
            </a:r>
          </a:p>
          <a:p>
            <a:pPr marL="0" indent="0">
              <a:buNone/>
            </a:pPr>
            <a:r>
              <a:rPr lang="en-US" sz="1800" dirty="0"/>
              <a:t>Exploring movie censorship is essential as it influences viewers' experiences, shapes industry practices, and reflects the evolving landscape of societal values and beliefs in the cinematic realm</a:t>
            </a:r>
          </a:p>
          <a:p>
            <a:r>
              <a:rPr lang="en-IN" dirty="0"/>
              <a:t>Contextualize Movie Censorship</a:t>
            </a:r>
          </a:p>
          <a:p>
            <a:pPr marL="0" indent="0">
              <a:buNone/>
            </a:pPr>
            <a:r>
              <a:rPr lang="en-US" sz="1800" dirty="0"/>
              <a:t>Movie censorship is the process of restricting or limiting certain content in films to comply with societal standards or legal requirements. Understanding movie censorship is crucial to grasp its impact on storytelling and audience perception</a:t>
            </a:r>
            <a:r>
              <a:rPr lang="en-US" dirty="0"/>
              <a:t>.</a:t>
            </a:r>
            <a:endParaRPr lang="en-IN" dirty="0"/>
          </a:p>
          <a:p>
            <a:endParaRPr lang="en-IN" dirty="0"/>
          </a:p>
          <a:p>
            <a:pPr marL="0" indent="0">
              <a:buNone/>
            </a:pPr>
            <a:endParaRPr lang="en-IN" sz="1800" dirty="0"/>
          </a:p>
        </p:txBody>
      </p:sp>
      <p:pic>
        <p:nvPicPr>
          <p:cNvPr id="4" name="object 5">
            <a:extLst>
              <a:ext uri="{FF2B5EF4-FFF2-40B4-BE49-F238E27FC236}">
                <a16:creationId xmlns:a16="http://schemas.microsoft.com/office/drawing/2014/main" id="{794D79E8-FA6C-D76E-4DDB-FAD1A886419A}"/>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220191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0F68-698D-594B-3C95-7020E222D060}"/>
              </a:ext>
            </a:extLst>
          </p:cNvPr>
          <p:cNvSpPr>
            <a:spLocks noGrp="1"/>
          </p:cNvSpPr>
          <p:nvPr>
            <p:ph type="ctrTitle"/>
          </p:nvPr>
        </p:nvSpPr>
        <p:spPr/>
        <p:txBody>
          <a:bodyPr/>
          <a:lstStyle/>
          <a:p>
            <a:r>
              <a:rPr lang="en-US" dirty="0"/>
              <a:t>Literature Survey</a:t>
            </a:r>
            <a:endParaRPr lang="en-IN" dirty="0"/>
          </a:p>
        </p:txBody>
      </p:sp>
      <p:pic>
        <p:nvPicPr>
          <p:cNvPr id="4" name="object 5">
            <a:extLst>
              <a:ext uri="{FF2B5EF4-FFF2-40B4-BE49-F238E27FC236}">
                <a16:creationId xmlns:a16="http://schemas.microsoft.com/office/drawing/2014/main" id="{88EB5027-51F8-4172-3D96-88EB7DC93676}"/>
              </a:ext>
            </a:extLst>
          </p:cNvPr>
          <p:cNvPicPr/>
          <p:nvPr/>
        </p:nvPicPr>
        <p:blipFill>
          <a:blip r:embed="rId2" cstate="print"/>
          <a:stretch>
            <a:fillRect/>
          </a:stretch>
        </p:blipFill>
        <p:spPr>
          <a:xfrm>
            <a:off x="10743415" y="74357"/>
            <a:ext cx="1367155" cy="1377372"/>
          </a:xfrm>
          <a:prstGeom prst="rect">
            <a:avLst/>
          </a:prstGeom>
        </p:spPr>
      </p:pic>
    </p:spTree>
    <p:extLst>
      <p:ext uri="{BB962C8B-B14F-4D97-AF65-F5344CB8AC3E}">
        <p14:creationId xmlns:p14="http://schemas.microsoft.com/office/powerpoint/2010/main" val="70297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C4C01-A0C2-EDD4-1DD1-E4EC7A213C8F}"/>
              </a:ext>
            </a:extLst>
          </p:cNvPr>
          <p:cNvSpPr>
            <a:spLocks noGrp="1"/>
          </p:cNvSpPr>
          <p:nvPr>
            <p:ph idx="1"/>
          </p:nvPr>
        </p:nvSpPr>
        <p:spPr>
          <a:xfrm>
            <a:off x="709863" y="5951623"/>
            <a:ext cx="10515600" cy="938462"/>
          </a:xfrm>
        </p:spPr>
        <p:txBody>
          <a:bodyPr>
            <a:normAutofit fontScale="47500" lnSpcReduction="20000"/>
          </a:bodyPr>
          <a:lstStyle/>
          <a:p>
            <a:r>
              <a:rPr lang="en-US" dirty="0"/>
              <a:t>Published On &amp; %3D&amp;el=1_x_2&amp;_esc=</a:t>
            </a:r>
            <a:r>
              <a:rPr lang="en-US" dirty="0" err="1"/>
              <a:t>publicationCoverPdf</a:t>
            </a:r>
            <a:endParaRPr lang="en-US" dirty="0"/>
          </a:p>
          <a:p>
            <a:r>
              <a:rPr lang="en-US" dirty="0"/>
              <a:t>By: Feb 22 https://www.researchgate.net/publication/360812725_Machine_Learning_Models_for_Content_Classification_in_Film_Censorship_and_Rating?enrichId=rgreq-f97443c3dad2124fb6a183844ba779fe-XXX&amp;enrichSource=Y292ZXJQYWdlOzM2MDgxMjcyNTtBUzoxMTYwNjkyMTc4NjU3MjgxQDE2NTM3NDE5ODgzNTI</a:t>
            </a:r>
          </a:p>
          <a:p>
            <a:endParaRPr lang="en-IN" dirty="0"/>
          </a:p>
        </p:txBody>
      </p:sp>
      <p:pic>
        <p:nvPicPr>
          <p:cNvPr id="5" name="Picture 4">
            <a:extLst>
              <a:ext uri="{FF2B5EF4-FFF2-40B4-BE49-F238E27FC236}">
                <a16:creationId xmlns:a16="http://schemas.microsoft.com/office/drawing/2014/main" id="{BCB8DF5A-D5C1-57F1-A9F7-A689D3426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51622"/>
          </a:xfrm>
          <a:prstGeom prst="rect">
            <a:avLst/>
          </a:prstGeom>
        </p:spPr>
      </p:pic>
    </p:spTree>
    <p:extLst>
      <p:ext uri="{BB962C8B-B14F-4D97-AF65-F5344CB8AC3E}">
        <p14:creationId xmlns:p14="http://schemas.microsoft.com/office/powerpoint/2010/main" val="338846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C1457-F105-E858-787C-43B0C9E8A596}"/>
              </a:ext>
            </a:extLst>
          </p:cNvPr>
          <p:cNvSpPr>
            <a:spLocks noGrp="1"/>
          </p:cNvSpPr>
          <p:nvPr>
            <p:ph idx="1"/>
          </p:nvPr>
        </p:nvSpPr>
        <p:spPr>
          <a:xfrm>
            <a:off x="838200" y="5678905"/>
            <a:ext cx="10515600" cy="1179095"/>
          </a:xfrm>
        </p:spPr>
        <p:txBody>
          <a:bodyPr>
            <a:normAutofit/>
          </a:bodyPr>
          <a:lstStyle/>
          <a:p>
            <a:r>
              <a:rPr lang="en-IN" sz="1400" dirty="0"/>
              <a:t>ABDULAZIZ SALEH BA WAZIR , HEZERUL ABDUL KARIM , (Senior Member, IEEE), HOR SUI LYN, (Student Member, IEEE), MOHAMMAD FAIZAL AHMAD FAUZI , (Senior Member, IEEE), SARINA MANSOR , AND MOHD HARIS LYE , (Member, IEEE)</a:t>
            </a:r>
          </a:p>
          <a:p>
            <a:r>
              <a:rPr lang="en-IN" sz="1400" dirty="0"/>
              <a:t>https://drive.google.com/drive/folders/1XPMPcfw45dbEOOezU3t7eLGtaKEFAfSQ?usp=sharing</a:t>
            </a:r>
          </a:p>
        </p:txBody>
      </p:sp>
      <p:pic>
        <p:nvPicPr>
          <p:cNvPr id="4" name="Picture 3">
            <a:extLst>
              <a:ext uri="{FF2B5EF4-FFF2-40B4-BE49-F238E27FC236}">
                <a16:creationId xmlns:a16="http://schemas.microsoft.com/office/drawing/2014/main" id="{C830755C-560D-E4D2-C5BF-A2719B57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2870" cy="5486400"/>
          </a:xfrm>
          <a:prstGeom prst="rect">
            <a:avLst/>
          </a:prstGeom>
        </p:spPr>
      </p:pic>
    </p:spTree>
    <p:extLst>
      <p:ext uri="{BB962C8B-B14F-4D97-AF65-F5344CB8AC3E}">
        <p14:creationId xmlns:p14="http://schemas.microsoft.com/office/powerpoint/2010/main" val="293395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BA7CE-777E-6431-0249-42BEDD147C44}"/>
              </a:ext>
            </a:extLst>
          </p:cNvPr>
          <p:cNvSpPr>
            <a:spLocks noGrp="1"/>
          </p:cNvSpPr>
          <p:nvPr>
            <p:ph idx="1"/>
          </p:nvPr>
        </p:nvSpPr>
        <p:spPr>
          <a:xfrm>
            <a:off x="838200" y="6087226"/>
            <a:ext cx="10515600" cy="770774"/>
          </a:xfrm>
        </p:spPr>
        <p:txBody>
          <a:bodyPr>
            <a:normAutofit fontScale="70000" lnSpcReduction="20000"/>
          </a:bodyPr>
          <a:lstStyle/>
          <a:p>
            <a:r>
              <a:rPr lang="en-IN" dirty="0"/>
              <a:t>Published on 2023</a:t>
            </a:r>
          </a:p>
          <a:p>
            <a:r>
              <a:rPr lang="en-IN" dirty="0"/>
              <a:t>https://drive.google.com/drive/folders/1XPMPcfw45dbEOOezU3t7eLGtaKEFAfSQ?usp=sharing</a:t>
            </a:r>
          </a:p>
        </p:txBody>
      </p:sp>
      <p:pic>
        <p:nvPicPr>
          <p:cNvPr id="4" name="Picture 3">
            <a:extLst>
              <a:ext uri="{FF2B5EF4-FFF2-40B4-BE49-F238E27FC236}">
                <a16:creationId xmlns:a16="http://schemas.microsoft.com/office/drawing/2014/main" id="{4E3DBE98-11D4-136F-91A7-F77E9AFF9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919537"/>
          </a:xfrm>
          <a:prstGeom prst="rect">
            <a:avLst/>
          </a:prstGeom>
        </p:spPr>
      </p:pic>
    </p:spTree>
    <p:extLst>
      <p:ext uri="{BB962C8B-B14F-4D97-AF65-F5344CB8AC3E}">
        <p14:creationId xmlns:p14="http://schemas.microsoft.com/office/powerpoint/2010/main" val="278683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DB48AC-A3A0-22B3-657E-AC817579C2D4}"/>
              </a:ext>
            </a:extLst>
          </p:cNvPr>
          <p:cNvSpPr>
            <a:spLocks noGrp="1"/>
          </p:cNvSpPr>
          <p:nvPr>
            <p:ph type="subTitle" idx="1"/>
          </p:nvPr>
        </p:nvSpPr>
        <p:spPr>
          <a:xfrm>
            <a:off x="625641" y="6144126"/>
            <a:ext cx="10796337" cy="573506"/>
          </a:xfrm>
        </p:spPr>
        <p:txBody>
          <a:bodyPr>
            <a:normAutofit fontScale="47500" lnSpcReduction="20000"/>
          </a:bodyPr>
          <a:lstStyle/>
          <a:p>
            <a:r>
              <a:rPr lang="en-US" dirty="0"/>
              <a:t>Published On &amp; By: Feb 22 https://www.researchgate.net/publication/360812725_Machine_Learning_Models_for_Content_Classification_in_Film_Censorship_and_Rating?enrichId=rgreq-f97443c3dad2124fb6a183844ba779fe-XXX&amp;enrichSource=Y292ZXJQYWdlOzM2MDgxMjcyNTtBUzoxMTYwNjkyMTc4NjU3MjgxQDE2NTM3NDE5ODgzNTI%3D&amp;el=1_x_2&amp;_esc=publicationCoverPdf</a:t>
            </a:r>
          </a:p>
          <a:p>
            <a:endParaRPr lang="en-IN" dirty="0"/>
          </a:p>
          <a:p>
            <a:endParaRPr lang="en-IN" dirty="0"/>
          </a:p>
        </p:txBody>
      </p:sp>
      <p:pic>
        <p:nvPicPr>
          <p:cNvPr id="4" name="Picture 3">
            <a:extLst>
              <a:ext uri="{FF2B5EF4-FFF2-40B4-BE49-F238E27FC236}">
                <a16:creationId xmlns:a16="http://schemas.microsoft.com/office/drawing/2014/main" id="{6F5C0658-E505-F9D9-8188-8D32B9486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5935578"/>
          </a:xfrm>
          <a:prstGeom prst="rect">
            <a:avLst/>
          </a:prstGeom>
        </p:spPr>
      </p:pic>
    </p:spTree>
    <p:extLst>
      <p:ext uri="{BB962C8B-B14F-4D97-AF65-F5344CB8AC3E}">
        <p14:creationId xmlns:p14="http://schemas.microsoft.com/office/powerpoint/2010/main" val="1410495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FDE23C8-3512-4180-AFFB-F023DAA2A34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2396</TotalTime>
  <Words>1434</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Calibri</vt:lpstr>
      <vt:lpstr>Calibri Light</vt:lpstr>
      <vt:lpstr>Cambria</vt:lpstr>
      <vt:lpstr>Carlito</vt:lpstr>
      <vt:lpstr>Office Theme</vt:lpstr>
      <vt:lpstr>Movie Censorship Assistance  Using ML/DL Techniques </vt:lpstr>
      <vt:lpstr> CONTENT</vt:lpstr>
      <vt:lpstr>Abstract</vt:lpstr>
      <vt:lpstr>Introduction</vt:lpstr>
      <vt:lpstr>Literature Survey</vt:lpstr>
      <vt:lpstr>PowerPoint Presentation</vt:lpstr>
      <vt:lpstr>PowerPoint Presentation</vt:lpstr>
      <vt:lpstr>PowerPoint Presentation</vt:lpstr>
      <vt:lpstr>PowerPoint Presentation</vt:lpstr>
      <vt:lpstr>Limitations from Literature Survey</vt:lpstr>
      <vt:lpstr>Research Objectives</vt:lpstr>
      <vt:lpstr>PowerPoint Presentation</vt:lpstr>
      <vt:lpstr>Architecture Diagram  Representing the whole idea of Censorship Assistance</vt:lpstr>
      <vt:lpstr>           MODEL FOR VISUAL FEATURE: VIOLENCE DETECTION(CNN) BLOOD DETECTION(CNN)   </vt:lpstr>
      <vt:lpstr>MODEL FOR AUDIO FEATURE: PROFANITY CHECK(LSTM) </vt:lpstr>
      <vt:lpstr>Challenges Encountered During The Build</vt:lpstr>
      <vt:lpstr>Solutions to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S</dc:creator>
  <cp:lastModifiedBy>Bala S</cp:lastModifiedBy>
  <cp:revision>3</cp:revision>
  <dcterms:created xsi:type="dcterms:W3CDTF">2024-08-30T20:43:51Z</dcterms:created>
  <dcterms:modified xsi:type="dcterms:W3CDTF">2025-01-16T20:02:24Z</dcterms:modified>
</cp:coreProperties>
</file>