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66" d="100"/>
          <a:sy n="66" d="100"/>
        </p:scale>
        <p:origin x="1238"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ECD19FB2-3AAB-4D03-B13A-2960828C78E3}" type="datetimeFigureOut">
              <a:rPr lang="en-US" smtClean="0"/>
              <a:t>8/7/2023</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a:t>Click to edit Master title style</a:t>
            </a:r>
            <a:endParaRPr lang="en-US" dirty="0"/>
          </a:p>
        </p:txBody>
      </p:sp>
      <p:sp>
        <p:nvSpPr>
          <p:cNvPr id="1048625"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6" name="Date Placeholder 3"/>
          <p:cNvSpPr>
            <a:spLocks noGrp="1"/>
          </p:cNvSpPr>
          <p:nvPr>
            <p:ph type="dt" sz="half" idx="10"/>
          </p:nvPr>
        </p:nvSpPr>
        <p:spPr/>
        <p:txBody>
          <a:bodyPr/>
          <a:lstStyle/>
          <a:p>
            <a:fld id="{0DED02AE-B9A4-47BD-AF8E-97E16144138B}" type="datetimeFigureOut">
              <a:rPr lang="en-US" smtClean="0"/>
              <a:t>8/7/2023</a:t>
            </a:fld>
            <a:endParaRPr lang="en-US" dirty="0"/>
          </a:p>
        </p:txBody>
      </p:sp>
      <p:sp>
        <p:nvSpPr>
          <p:cNvPr id="1048627" name="Footer Placeholder 4"/>
          <p:cNvSpPr>
            <a:spLocks noGrp="1"/>
          </p:cNvSpPr>
          <p:nvPr>
            <p:ph type="ftr" sz="quarter" idx="11"/>
          </p:nvPr>
        </p:nvSpPr>
        <p:spPr/>
        <p:txBody>
          <a:bodyPr/>
          <a:lstStyle/>
          <a:p>
            <a:endParaRPr lang="en-US" dirty="0"/>
          </a:p>
        </p:txBody>
      </p:sp>
      <p:sp>
        <p:nvSpPr>
          <p:cNvPr id="1048628"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3"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1048614"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5" name="Date Placeholder 3"/>
          <p:cNvSpPr>
            <a:spLocks noGrp="1"/>
          </p:cNvSpPr>
          <p:nvPr>
            <p:ph type="dt" sz="half" idx="10"/>
          </p:nvPr>
        </p:nvSpPr>
        <p:spPr/>
        <p:txBody>
          <a:bodyPr/>
          <a:lstStyle/>
          <a:p>
            <a:fld id="{CF0FD78B-DB02-4362-BCDC-98A55456977C}" type="datetimeFigureOut">
              <a:rPr lang="en-US" smtClean="0"/>
              <a:t>8/7/2023</a:t>
            </a:fld>
            <a:endParaRPr lang="en-US" dirty="0"/>
          </a:p>
        </p:txBody>
      </p:sp>
      <p:sp>
        <p:nvSpPr>
          <p:cNvPr id="1048616" name="Footer Placeholder 4"/>
          <p:cNvSpPr>
            <a:spLocks noGrp="1"/>
          </p:cNvSpPr>
          <p:nvPr>
            <p:ph type="ftr" sz="quarter" idx="11"/>
          </p:nvPr>
        </p:nvSpPr>
        <p:spPr/>
        <p:txBody>
          <a:bodyPr/>
          <a:lstStyle/>
          <a:p>
            <a:endParaRPr lang="en-US" dirty="0"/>
          </a:p>
        </p:txBody>
      </p:sp>
      <p:sp>
        <p:nvSpPr>
          <p:cNvPr id="1048617"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endParaRPr lang="en-US" dirty="0"/>
          </a:p>
        </p:txBody>
      </p:sp>
      <p:sp>
        <p:nvSpPr>
          <p:cNvPr id="1048589"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0" name="Date Placeholder 3"/>
          <p:cNvSpPr>
            <a:spLocks noGrp="1"/>
          </p:cNvSpPr>
          <p:nvPr>
            <p:ph type="dt" sz="half" idx="10"/>
          </p:nvPr>
        </p:nvSpPr>
        <p:spPr/>
        <p:txBody>
          <a:bodyPr/>
          <a:lstStyle/>
          <a:p>
            <a:fld id="{99916976-5D93-46E4-A98A-FAD63E4D0EA8}" type="datetimeFigureOut">
              <a:rPr lang="en-US" smtClean="0"/>
              <a:t>8/7/2023</a:t>
            </a:fld>
            <a:endParaRPr lang="en-US" dirty="0"/>
          </a:p>
        </p:txBody>
      </p:sp>
      <p:sp>
        <p:nvSpPr>
          <p:cNvPr id="1048591" name="Footer Placeholder 4"/>
          <p:cNvSpPr>
            <a:spLocks noGrp="1"/>
          </p:cNvSpPr>
          <p:nvPr>
            <p:ph type="ftr" sz="quarter" idx="11"/>
          </p:nvPr>
        </p:nvSpPr>
        <p:spPr/>
        <p:txBody>
          <a:bodyPr/>
          <a:lstStyle/>
          <a:p>
            <a:endParaRPr lang="en-US" dirty="0"/>
          </a:p>
        </p:txBody>
      </p:sp>
      <p:sp>
        <p:nvSpPr>
          <p:cNvPr id="1048592"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1048630"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48631" name="Date Placeholder 3"/>
          <p:cNvSpPr>
            <a:spLocks noGrp="1"/>
          </p:cNvSpPr>
          <p:nvPr>
            <p:ph type="dt" sz="half" idx="10"/>
          </p:nvPr>
        </p:nvSpPr>
        <p:spPr/>
        <p:txBody>
          <a:bodyPr/>
          <a:lstStyle/>
          <a:p>
            <a:fld id="{0F39F4F5-F4D2-4D2A-AB60-88D37ADCB869}" type="datetimeFigureOut">
              <a:rPr lang="en-US" smtClean="0"/>
              <a:t>8/7/2023</a:t>
            </a:fld>
            <a:endParaRPr lang="en-US" dirty="0"/>
          </a:p>
        </p:txBody>
      </p:sp>
      <p:sp>
        <p:nvSpPr>
          <p:cNvPr id="1048632" name="Footer Placeholder 4"/>
          <p:cNvSpPr>
            <a:spLocks noGrp="1"/>
          </p:cNvSpPr>
          <p:nvPr>
            <p:ph type="ftr" sz="quarter" idx="11"/>
          </p:nvPr>
        </p:nvSpPr>
        <p:spPr/>
        <p:txBody>
          <a:bodyPr/>
          <a:lstStyle/>
          <a:p>
            <a:endParaRPr lang="en-US" dirty="0"/>
          </a:p>
        </p:txBody>
      </p:sp>
      <p:sp>
        <p:nvSpPr>
          <p:cNvPr id="1048633"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endParaRPr lang="en-US" dirty="0"/>
          </a:p>
        </p:txBody>
      </p:sp>
      <p:sp>
        <p:nvSpPr>
          <p:cNvPr id="1048635"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6"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7" name="Date Placeholder 4"/>
          <p:cNvSpPr>
            <a:spLocks noGrp="1"/>
          </p:cNvSpPr>
          <p:nvPr>
            <p:ph type="dt" sz="half" idx="10"/>
          </p:nvPr>
        </p:nvSpPr>
        <p:spPr/>
        <p:txBody>
          <a:bodyPr/>
          <a:lstStyle/>
          <a:p>
            <a:fld id="{D23BC6CE-6D1E-47E5-8859-F31AC5380EB2}" type="datetimeFigureOut">
              <a:rPr lang="en-US" smtClean="0"/>
              <a:t>8/7/2023</a:t>
            </a:fld>
            <a:endParaRPr lang="en-US" dirty="0"/>
          </a:p>
        </p:txBody>
      </p:sp>
      <p:sp>
        <p:nvSpPr>
          <p:cNvPr id="1048638" name="Footer Placeholder 5"/>
          <p:cNvSpPr>
            <a:spLocks noGrp="1"/>
          </p:cNvSpPr>
          <p:nvPr>
            <p:ph type="ftr" sz="quarter" idx="11"/>
          </p:nvPr>
        </p:nvSpPr>
        <p:spPr/>
        <p:txBody>
          <a:bodyPr/>
          <a:lstStyle/>
          <a:p>
            <a:endParaRPr lang="en-US" dirty="0"/>
          </a:p>
        </p:txBody>
      </p:sp>
      <p:sp>
        <p:nvSpPr>
          <p:cNvPr id="1048639"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0"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104864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2"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4"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5" name="Date Placeholder 6"/>
          <p:cNvSpPr>
            <a:spLocks noGrp="1"/>
          </p:cNvSpPr>
          <p:nvPr>
            <p:ph type="dt" sz="half" idx="10"/>
          </p:nvPr>
        </p:nvSpPr>
        <p:spPr/>
        <p:txBody>
          <a:bodyPr/>
          <a:lstStyle/>
          <a:p>
            <a:fld id="{B1B4E7C4-4DA4-404D-9965-B13F2DD7D8BF}" type="datetimeFigureOut">
              <a:rPr lang="en-US" smtClean="0"/>
              <a:t>8/7/2023</a:t>
            </a:fld>
            <a:endParaRPr lang="en-US" dirty="0"/>
          </a:p>
        </p:txBody>
      </p:sp>
      <p:sp>
        <p:nvSpPr>
          <p:cNvPr id="1048646" name="Footer Placeholder 7"/>
          <p:cNvSpPr>
            <a:spLocks noGrp="1"/>
          </p:cNvSpPr>
          <p:nvPr>
            <p:ph type="ftr" sz="quarter" idx="11"/>
          </p:nvPr>
        </p:nvSpPr>
        <p:spPr/>
        <p:txBody>
          <a:bodyPr/>
          <a:lstStyle/>
          <a:p>
            <a:endParaRPr lang="en-US" dirty="0"/>
          </a:p>
        </p:txBody>
      </p:sp>
      <p:sp>
        <p:nvSpPr>
          <p:cNvPr id="1048647"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a:t>Click to edit Master title style</a:t>
            </a:r>
            <a:endParaRPr lang="en-US" dirty="0"/>
          </a:p>
        </p:txBody>
      </p:sp>
      <p:sp>
        <p:nvSpPr>
          <p:cNvPr id="1048610" name="Date Placeholder 2"/>
          <p:cNvSpPr>
            <a:spLocks noGrp="1"/>
          </p:cNvSpPr>
          <p:nvPr>
            <p:ph type="dt" sz="half" idx="10"/>
          </p:nvPr>
        </p:nvSpPr>
        <p:spPr/>
        <p:txBody>
          <a:bodyPr/>
          <a:lstStyle/>
          <a:p>
            <a:fld id="{476FB7AA-4A53-424F-AD41-70827B6504BA}" type="datetimeFigureOut">
              <a:rPr lang="en-US" smtClean="0"/>
              <a:t>8/7/2023</a:t>
            </a:fld>
            <a:endParaRPr lang="en-US" dirty="0"/>
          </a:p>
        </p:txBody>
      </p:sp>
      <p:sp>
        <p:nvSpPr>
          <p:cNvPr id="1048611" name="Footer Placeholder 3"/>
          <p:cNvSpPr>
            <a:spLocks noGrp="1"/>
          </p:cNvSpPr>
          <p:nvPr>
            <p:ph type="ftr" sz="quarter" idx="11"/>
          </p:nvPr>
        </p:nvSpPr>
        <p:spPr/>
        <p:txBody>
          <a:bodyPr/>
          <a:lstStyle/>
          <a:p>
            <a:endParaRPr lang="en-US" dirty="0"/>
          </a:p>
        </p:txBody>
      </p:sp>
      <p:sp>
        <p:nvSpPr>
          <p:cNvPr id="1048612"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8" name="Date Placeholder 1"/>
          <p:cNvSpPr>
            <a:spLocks noGrp="1"/>
          </p:cNvSpPr>
          <p:nvPr>
            <p:ph type="dt" sz="half" idx="10"/>
          </p:nvPr>
        </p:nvSpPr>
        <p:spPr/>
        <p:txBody>
          <a:bodyPr/>
          <a:lstStyle/>
          <a:p>
            <a:fld id="{E7884882-FB12-4BC8-9960-9AD8104D7FAE}" type="datetimeFigureOut">
              <a:rPr lang="en-US" smtClean="0"/>
              <a:t>8/7/2023</a:t>
            </a:fld>
            <a:endParaRPr lang="en-US" dirty="0"/>
          </a:p>
        </p:txBody>
      </p:sp>
      <p:sp>
        <p:nvSpPr>
          <p:cNvPr id="1048649" name="Footer Placeholder 2"/>
          <p:cNvSpPr>
            <a:spLocks noGrp="1"/>
          </p:cNvSpPr>
          <p:nvPr>
            <p:ph type="ftr" sz="quarter" idx="11"/>
          </p:nvPr>
        </p:nvSpPr>
        <p:spPr/>
        <p:txBody>
          <a:bodyPr/>
          <a:lstStyle/>
          <a:p>
            <a:endParaRPr lang="en-US" dirty="0"/>
          </a:p>
        </p:txBody>
      </p:sp>
      <p:sp>
        <p:nvSpPr>
          <p:cNvPr id="1048650"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6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54" name="Date Placeholder 4"/>
          <p:cNvSpPr>
            <a:spLocks noGrp="1"/>
          </p:cNvSpPr>
          <p:nvPr>
            <p:ph type="dt" sz="half" idx="10"/>
          </p:nvPr>
        </p:nvSpPr>
        <p:spPr/>
        <p:txBody>
          <a:bodyPr/>
          <a:lstStyle/>
          <a:p>
            <a:fld id="{F7D1BD23-6E54-4D9D-AD88-A2813C73CC25}" type="datetimeFigureOut">
              <a:rPr lang="en-US" smtClean="0"/>
              <a:t>8/7/2023</a:t>
            </a:fld>
            <a:endParaRPr lang="en-US" dirty="0"/>
          </a:p>
        </p:txBody>
      </p:sp>
      <p:sp>
        <p:nvSpPr>
          <p:cNvPr id="1048655" name="Footer Placeholder 5"/>
          <p:cNvSpPr>
            <a:spLocks noGrp="1"/>
          </p:cNvSpPr>
          <p:nvPr>
            <p:ph type="ftr" sz="quarter" idx="11"/>
          </p:nvPr>
        </p:nvSpPr>
        <p:spPr/>
        <p:txBody>
          <a:bodyPr/>
          <a:lstStyle/>
          <a:p>
            <a:endParaRPr lang="en-US" dirty="0"/>
          </a:p>
        </p:txBody>
      </p:sp>
      <p:sp>
        <p:nvSpPr>
          <p:cNvPr id="104865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619"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2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8621" name="Date Placeholder 4"/>
          <p:cNvSpPr>
            <a:spLocks noGrp="1"/>
          </p:cNvSpPr>
          <p:nvPr>
            <p:ph type="dt" sz="half" idx="10"/>
          </p:nvPr>
        </p:nvSpPr>
        <p:spPr/>
        <p:txBody>
          <a:bodyPr/>
          <a:lstStyle/>
          <a:p>
            <a:fld id="{1471A834-4F3C-4AF9-9C74-05EC35A0F292}" type="datetimeFigureOut">
              <a:rPr lang="en-US" smtClean="0"/>
              <a:t>8/7/2023</a:t>
            </a:fld>
            <a:endParaRPr lang="en-US" dirty="0"/>
          </a:p>
        </p:txBody>
      </p:sp>
      <p:sp>
        <p:nvSpPr>
          <p:cNvPr id="1048622" name="Footer Placeholder 5"/>
          <p:cNvSpPr>
            <a:spLocks noGrp="1"/>
          </p:cNvSpPr>
          <p:nvPr>
            <p:ph type="ftr" sz="quarter" idx="11"/>
          </p:nvPr>
        </p:nvSpPr>
        <p:spPr/>
        <p:txBody>
          <a:bodyPr/>
          <a:lstStyle/>
          <a:p>
            <a:endParaRPr lang="en-US" dirty="0"/>
          </a:p>
        </p:txBody>
      </p:sp>
      <p:sp>
        <p:nvSpPr>
          <p:cNvPr id="1048623"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8/7/2023</a:t>
            </a:fld>
            <a:endParaRPr lang="en-US"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524000" y="2315059"/>
            <a:ext cx="9144000" cy="2387600"/>
          </a:xfrm>
        </p:spPr>
        <p:txBody>
          <a:bodyPr>
            <a:noAutofit/>
          </a:bodyPr>
          <a:lstStyle/>
          <a:p>
            <a:r>
              <a:rPr lang="en-US" sz="7200" dirty="0"/>
              <a:t>ARTIFICIAL INTELLIGENCE FOR HEART ATTACK PREDECTION</a:t>
            </a:r>
            <a:endParaRPr lang="en-IN" sz="7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838200" y="365125"/>
            <a:ext cx="10515600" cy="1325563"/>
          </a:xfrm>
        </p:spPr>
        <p:txBody>
          <a:bodyPr/>
          <a:lstStyle/>
          <a:p>
            <a:r>
              <a:rPr lang="en-US" dirty="0"/>
              <a:t>CONCLUSION</a:t>
            </a:r>
            <a:endParaRPr lang="en-IN" dirty="0"/>
          </a:p>
        </p:txBody>
      </p:sp>
      <p:sp>
        <p:nvSpPr>
          <p:cNvPr id="1048608" name="Content Placeholder 2"/>
          <p:cNvSpPr>
            <a:spLocks noGrp="1"/>
          </p:cNvSpPr>
          <p:nvPr>
            <p:ph idx="1"/>
          </p:nvPr>
        </p:nvSpPr>
        <p:spPr/>
        <p:txBody>
          <a:bodyPr/>
          <a:lstStyle/>
          <a:p>
            <a:r>
              <a:rPr lang="en-US" dirty="0"/>
              <a:t>A cardiovascular disease detection model has been developed using three ML classification modelling techniques. This paper predicts people with cardiovascular disease by extracting the patient medical history that leads to a fatal heart disease from a dataset that includes patients’ medical history such as chest pain, sugar level, blood pressure, etc. </a:t>
            </a:r>
          </a:p>
          <a:p>
            <a:r>
              <a:rPr lang="en-US" dirty="0"/>
              <a:t>This Heart Disease detection system assists a patient based on his/her clinical information of them been diagnosed with a previous heart disease. The algorithms used in building the given model are Logistic regression, Random Forest Classifier and KNN.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dirty="0"/>
              <a:t>ABSTRACT</a:t>
            </a:r>
            <a:endParaRPr lang="en-IN" dirty="0"/>
          </a:p>
        </p:txBody>
      </p:sp>
      <p:sp>
        <p:nvSpPr>
          <p:cNvPr id="1048594" name="Content Placeholder 2"/>
          <p:cNvSpPr>
            <a:spLocks noGrp="1"/>
          </p:cNvSpPr>
          <p:nvPr>
            <p:ph idx="1"/>
          </p:nvPr>
        </p:nvSpPr>
        <p:spPr>
          <a:xfrm>
            <a:off x="838200" y="1737134"/>
            <a:ext cx="10515600" cy="4351338"/>
          </a:xfrm>
        </p:spPr>
        <p:txBody>
          <a:bodyPr>
            <a:noAutofit/>
          </a:bodyPr>
          <a:lstStyle/>
          <a:p>
            <a:r>
              <a:rPr lang="en-US" sz="2400" dirty="0"/>
              <a:t>Day by day the cases of heart diseases are increasing at a rapid rate and it’s very Important and concerning to predict any such diseases beforehand. </a:t>
            </a:r>
          </a:p>
          <a:p>
            <a:endParaRPr lang="zh-CN" altLang="en-US"/>
          </a:p>
          <a:p>
            <a:r>
              <a:rPr lang="en-US" sz="2400" dirty="0"/>
              <a:t>This diagnosis is a difficult task i.e. it should be performed precisely and efficiently. This research paper mainly focuses on which patient is more likely to have a heart disease based on various medical attributes. </a:t>
            </a:r>
          </a:p>
          <a:p>
            <a:r>
              <a:rPr lang="en-US" sz="2400" dirty="0"/>
              <a:t>Here they have prepared a heart disease prediction system to predict whether the patient is likely to be diagnosed with a heart disease or not using the medical history of the patient and use of different algorithms of machine learning such as logistic regression   and KNN to predict and classify the patient with heart disease.</a:t>
            </a:r>
          </a:p>
          <a:p>
            <a:r>
              <a:rPr lang="en-US" sz="2400" dirty="0"/>
              <a:t>The Given heart disease prediction system enhances medical care and reduces the cost. e. It is implemented on the .</a:t>
            </a:r>
            <a:r>
              <a:rPr lang="en-US" sz="2400" dirty="0" err="1"/>
              <a:t>pynb</a:t>
            </a:r>
            <a:r>
              <a:rPr lang="en-US" sz="2400" dirty="0"/>
              <a:t> format. </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200" y="365125"/>
            <a:ext cx="10515600" cy="1325563"/>
          </a:xfrm>
        </p:spPr>
        <p:txBody>
          <a:bodyPr/>
          <a:lstStyle/>
          <a:p>
            <a:r>
              <a:rPr lang="en-US" dirty="0"/>
              <a:t>INTRODUCTION</a:t>
            </a:r>
            <a:endParaRPr lang="en-IN" dirty="0"/>
          </a:p>
        </p:txBody>
      </p:sp>
      <p:sp>
        <p:nvSpPr>
          <p:cNvPr id="1048596" name="Content Placeholder 2"/>
          <p:cNvSpPr>
            <a:spLocks noGrp="1"/>
          </p:cNvSpPr>
          <p:nvPr>
            <p:ph idx="1"/>
          </p:nvPr>
        </p:nvSpPr>
        <p:spPr/>
        <p:txBody>
          <a:bodyPr>
            <a:normAutofit/>
          </a:bodyPr>
          <a:lstStyle/>
          <a:p>
            <a:r>
              <a:rPr lang="en-US" sz="2400" dirty="0"/>
              <a:t>“Machine Learning is a way of Manipulating and extraction of implicit, previously unknown/known and potential useful information about data”. </a:t>
            </a:r>
          </a:p>
          <a:p>
            <a:r>
              <a:rPr lang="en-US" sz="2400" dirty="0"/>
              <a:t>Machine Learning is a very vast and diverse field and its scope and implementation is increasing day by day. </a:t>
            </a:r>
          </a:p>
          <a:p>
            <a:r>
              <a:rPr lang="en-US" sz="2400" dirty="0"/>
              <a:t>Machine learning Incorporates various classifiers of Supervised, Unsupervised Learning which are used to predict and Find the Accuracy of the given dataset.</a:t>
            </a:r>
          </a:p>
          <a:p>
            <a:r>
              <a:rPr lang="en-US" sz="2400" dirty="0"/>
              <a:t>Cardiovascular diseases are very common these days, they describe a range of conditions that could affect your heart. World health organization estimates that 17.9 million global deaths from (Cardiovascular diseases) CVDs . It is the primary reason of deaths in adults.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Content Placeholder 2"/>
          <p:cNvSpPr>
            <a:spLocks noGrp="1"/>
          </p:cNvSpPr>
          <p:nvPr>
            <p:ph idx="1"/>
          </p:nvPr>
        </p:nvSpPr>
        <p:spPr/>
        <p:txBody>
          <a:bodyPr/>
          <a:lstStyle/>
          <a:p>
            <a:r>
              <a:rPr lang="en-US" sz="2400" dirty="0"/>
              <a:t>This project focuses on mainly three data mining techniques namely: </a:t>
            </a:r>
          </a:p>
          <a:p>
            <a:pPr marL="0" indent="0">
              <a:buNone/>
            </a:pPr>
            <a:r>
              <a:rPr lang="en-US" sz="2400" dirty="0"/>
              <a:t>   (1) Logistic regression</a:t>
            </a:r>
          </a:p>
          <a:p>
            <a:pPr marL="0" indent="0">
              <a:buNone/>
            </a:pPr>
            <a:r>
              <a:rPr lang="en-US" sz="2400" dirty="0"/>
              <a:t>   (2) KNN  </a:t>
            </a:r>
          </a:p>
          <a:p>
            <a:pPr marL="0" indent="0">
              <a:buNone/>
            </a:pPr>
            <a:r>
              <a:rPr lang="en-US" sz="2400" dirty="0"/>
              <a:t>   (3) Random Forest Classifier</a:t>
            </a:r>
          </a:p>
          <a:p>
            <a:r>
              <a:rPr lang="en-US" sz="2400" dirty="0"/>
              <a:t> The accuracy of our paper is 87.5%  using more data mining techniques increased the HDPS accuracy and efficiency</a:t>
            </a:r>
            <a:r>
              <a:rPr lang="en-US" dirty="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dirty="0"/>
              <a:t>OBJECTIVE</a:t>
            </a:r>
            <a:endParaRPr lang="en-IN" dirty="0"/>
          </a:p>
        </p:txBody>
      </p:sp>
      <p:sp>
        <p:nvSpPr>
          <p:cNvPr id="1048600" name="Content Placeholder 2"/>
          <p:cNvSpPr>
            <a:spLocks noGrp="1"/>
          </p:cNvSpPr>
          <p:nvPr>
            <p:ph idx="1"/>
          </p:nvPr>
        </p:nvSpPr>
        <p:spPr/>
        <p:txBody>
          <a:bodyPr>
            <a:normAutofit/>
          </a:bodyPr>
          <a:lstStyle/>
          <a:p>
            <a:r>
              <a:rPr lang="en-US" sz="2600" dirty="0"/>
              <a:t>The objective of this project is to check whether the patient is likely to be diagnosed with any cardiovascular heart diseases based on their medical attributes such as gender, age, chest pain, fasting sugar level, etc.</a:t>
            </a:r>
          </a:p>
          <a:p>
            <a:r>
              <a:rPr lang="en-US" sz="2600" dirty="0"/>
              <a:t> A dataset is selected from the UCI repository with patient’s medical history and attributes. By using this dataset, we predict whether the patient can have a heart disease or not. </a:t>
            </a:r>
          </a:p>
          <a:p>
            <a:r>
              <a:rPr lang="en-US" sz="2600" dirty="0"/>
              <a:t>To predict this, we use 14 medical attributes of a patient and classify him if the patient is likely to have a heart disease. These medical attributes are trained under three algorithms: Logistic regression, KNN and Random Forest Classifier.</a:t>
            </a:r>
          </a:p>
          <a:p>
            <a:r>
              <a:rPr lang="en-US" sz="2600" dirty="0"/>
              <a:t> Most efficient of these algorithms is KNN which gives us the accuracy of 88.52%. And, finally we classify patients that are at risk of getting a heart disease or not and also this method is totally cost efficient</a:t>
            </a:r>
            <a:r>
              <a:rPr lang="en-US" dirty="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838200" y="365125"/>
            <a:ext cx="10515600" cy="1325563"/>
          </a:xfrm>
        </p:spPr>
        <p:txBody>
          <a:bodyPr/>
          <a:lstStyle/>
          <a:p>
            <a:r>
              <a:rPr lang="en-US" dirty="0"/>
              <a:t>DATA SOURCE</a:t>
            </a:r>
            <a:endParaRPr lang="en-IN" dirty="0"/>
          </a:p>
        </p:txBody>
      </p:sp>
      <p:sp>
        <p:nvSpPr>
          <p:cNvPr id="1048602" name="Content Placeholder 2"/>
          <p:cNvSpPr>
            <a:spLocks noGrp="1"/>
          </p:cNvSpPr>
          <p:nvPr>
            <p:ph idx="1"/>
          </p:nvPr>
        </p:nvSpPr>
        <p:spPr>
          <a:xfrm>
            <a:off x="838200" y="1687977"/>
            <a:ext cx="10515600" cy="4351338"/>
          </a:xfrm>
        </p:spPr>
        <p:txBody>
          <a:bodyPr>
            <a:normAutofit/>
          </a:bodyPr>
          <a:lstStyle/>
          <a:p>
            <a:pPr marL="0" indent="0">
              <a:buNone/>
            </a:pPr>
            <a:endParaRPr lang="en-US" dirty="0"/>
          </a:p>
          <a:p>
            <a:r>
              <a:rPr lang="en-US" sz="9600" dirty="0"/>
              <a:t> According to World Health Organization (WHO), the greatest number of deaths in middle aged people are due to Cardiovascular s.</a:t>
            </a:r>
          </a:p>
          <a:p>
            <a:endParaRPr lang="zh-CN" altLang="en-US"/>
          </a:p>
          <a:p>
            <a:r>
              <a:rPr lang="en-US" sz="9600" dirty="0"/>
              <a:t> This dataset gives us the much-needed information i.e. the medical attributes such as age, resting blood pressure, fasting sugar level etc. of the patient that helps us in detecting the patient that is diagnosed with any heart disease or not. </a:t>
            </a:r>
          </a:p>
          <a:p>
            <a:endParaRPr lang="en-US" sz="9600" dirty="0"/>
          </a:p>
          <a:p>
            <a:r>
              <a:rPr lang="en-US" sz="9600" dirty="0"/>
              <a:t>This dataset helps us detecting if the patient is at risk of getting a heart disease or not and it helps us classify patients that are at risk of having a heart disease and that who are not at risk. </a:t>
            </a:r>
          </a:p>
          <a:p>
            <a:endParaRPr lang="zh-CN" altLang="en-US"/>
          </a:p>
          <a:p>
            <a:r>
              <a:rPr lang="en-US" sz="9600" dirty="0"/>
              <a:t>According to this dataset, the pattern which leads to the detection of patient prone to getting a heart disease is extracted. These records are split into two parts: Training and Testing. This dataset contains 303 rows and 14 columns, </a:t>
            </a:r>
            <a:endParaRPr lang="en-IN" sz="9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dirty="0"/>
              <a:t>ATTRIBUTES</a:t>
            </a:r>
            <a:endParaRPr lang="en-IN" dirty="0"/>
          </a:p>
        </p:txBody>
      </p:sp>
      <p:pic>
        <p:nvPicPr>
          <p:cNvPr id="2097152" name="Content Placeholder 5"/>
          <p:cNvPicPr>
            <a:picLocks noGrp="1" noChangeAspect="1"/>
          </p:cNvPicPr>
          <p:nvPr>
            <p:ph idx="1"/>
          </p:nvPr>
        </p:nvPicPr>
        <p:blipFill>
          <a:blip r:embed="rId2"/>
          <a:stretch>
            <a:fillRect/>
          </a:stretch>
        </p:blipFill>
        <p:spPr>
          <a:xfrm>
            <a:off x="2694040" y="1490675"/>
            <a:ext cx="7049728" cy="510185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838200" y="365125"/>
            <a:ext cx="10515600" cy="1325563"/>
          </a:xfrm>
        </p:spPr>
        <p:txBody>
          <a:bodyPr/>
          <a:lstStyle/>
          <a:p>
            <a:r>
              <a:rPr lang="en-US" dirty="0"/>
              <a:t>METHODOLOGY</a:t>
            </a:r>
            <a:endParaRPr lang="en-IN" dirty="0"/>
          </a:p>
        </p:txBody>
      </p:sp>
      <p:sp>
        <p:nvSpPr>
          <p:cNvPr id="1048605" name="Content Placeholder 2"/>
          <p:cNvSpPr>
            <a:spLocks noGrp="1"/>
          </p:cNvSpPr>
          <p:nvPr>
            <p:ph idx="1"/>
          </p:nvPr>
        </p:nvSpPr>
        <p:spPr>
          <a:xfrm>
            <a:off x="838200" y="1501161"/>
            <a:ext cx="10515600" cy="4351338"/>
          </a:xfrm>
        </p:spPr>
        <p:txBody>
          <a:bodyPr>
            <a:normAutofit fontScale="96154"/>
          </a:bodyPr>
          <a:lstStyle/>
          <a:p>
            <a:pPr marL="0" indent="0">
              <a:buNone/>
            </a:pPr>
            <a:endParaRPr lang="en-US" dirty="0"/>
          </a:p>
          <a:p>
            <a:r>
              <a:rPr lang="en-US" sz="2600" dirty="0"/>
              <a:t>The methodology is a process which includes steps that transform given data into recognized data patterns for the knowledge of the users. </a:t>
            </a:r>
          </a:p>
          <a:p>
            <a:r>
              <a:rPr lang="en-US" sz="2600" dirty="0"/>
              <a:t>The proposed methodology includes steps, where first step is referred as the collection of the data than in second stage it extracts significant values than the 3rd is the preprocessing stage where we explore the data. Data preprocessing deals with the missing values, cleaning of data and normalization depending on algorithms used .</a:t>
            </a:r>
          </a:p>
          <a:p>
            <a:r>
              <a:rPr lang="en-US" sz="2600" dirty="0"/>
              <a:t> After pre-processing of data, classifier is used to classify the pre-processed data the classifier used in the proposed model are KNN, Logistic Regression, Random Forest Classifier. Finally, the proposed model is undertaken, where we evaluated our model on the basis of accuracy and performance using various performance metrics</a:t>
            </a:r>
            <a:r>
              <a:rPr lang="en-US" dirty="0"/>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838200" y="365125"/>
            <a:ext cx="10515600" cy="1325563"/>
          </a:xfrm>
        </p:spPr>
        <p:txBody>
          <a:bodyPr/>
          <a:lstStyle/>
          <a:p>
            <a:r>
              <a:rPr lang="en-US" dirty="0"/>
              <a:t>PROPOSED MODEL</a:t>
            </a:r>
            <a:endParaRPr lang="en-IN" dirty="0"/>
          </a:p>
        </p:txBody>
      </p:sp>
      <p:pic>
        <p:nvPicPr>
          <p:cNvPr id="2097153" name="Content Placeholder 3"/>
          <p:cNvPicPr>
            <a:picLocks noGrp="1" noChangeAspect="1"/>
          </p:cNvPicPr>
          <p:nvPr>
            <p:ph idx="1"/>
          </p:nvPr>
        </p:nvPicPr>
        <p:blipFill>
          <a:blip r:embed="rId2"/>
          <a:stretch>
            <a:fillRect/>
          </a:stretch>
        </p:blipFill>
        <p:spPr>
          <a:xfrm>
            <a:off x="2802194" y="1724056"/>
            <a:ext cx="6282812" cy="4924856"/>
          </a:xfrm>
        </p:spPr>
      </p:pic>
    </p:spTree>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881</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ARTIFICIAL INTELLIGENCE FOR HEART ATTACK PREDECTION</vt:lpstr>
      <vt:lpstr>ABSTRACT</vt:lpstr>
      <vt:lpstr>INTRODUCTION</vt:lpstr>
      <vt:lpstr>PowerPoint Presentation</vt:lpstr>
      <vt:lpstr>OBJECTIVE</vt:lpstr>
      <vt:lpstr>DATA SOURCE</vt:lpstr>
      <vt:lpstr>ATTRIBUTES</vt:lpstr>
      <vt:lpstr>METHODOLOGY</vt:lpstr>
      <vt:lpstr>PROPOSED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FOR HEART ATTACK PREDECTION</dc:title>
  <dc:creator>HP</dc:creator>
  <cp:lastModifiedBy>Balasaheb Patil</cp:lastModifiedBy>
  <cp:revision>1</cp:revision>
  <dcterms:created xsi:type="dcterms:W3CDTF">2023-07-31T16:01:45Z</dcterms:created>
  <dcterms:modified xsi:type="dcterms:W3CDTF">2023-08-07T18:33:08Z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2d8883729c434f33923a9b290ce3c23d</vt:lpwstr>
  </property>
</Properties>
</file>