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85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FDFBF6"/>
    <a:srgbClr val="202C8F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0" d="100"/>
          <a:sy n="80" d="100"/>
        </p:scale>
        <p:origin x="48" y="17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JPet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store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1600" dirty="0" err="1"/>
              <a:t>Balasala</a:t>
            </a:r>
            <a:r>
              <a:rPr lang="en-US" sz="1600" dirty="0"/>
              <a:t> Hemanth</a:t>
            </a:r>
          </a:p>
          <a:p>
            <a:pPr algn="l"/>
            <a:r>
              <a:rPr lang="en-US" sz="1600" dirty="0"/>
              <a:t>Date:24/03/2023</a:t>
            </a:r>
          </a:p>
          <a:p>
            <a:pPr algn="l"/>
            <a:r>
              <a:rPr lang="en-US" sz="1600" dirty="0"/>
              <a:t>Version:1.0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D319-891A-92E9-0BB4-656F6BE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E39A-AD8F-86DE-D5E3-6C33266D22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Version: Apache Jmeter5.5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Protocol: Web (HTTP/HTTPS).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Performance Testing 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Key Objective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Key Scenarios And Objective Of Each Scenario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Approach/Success Criteria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Results And Findings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tx1"/>
                </a:solidFill>
              </a:rPr>
              <a:t>Key Observations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4D37-9DCC-3422-1036-FD9D0D93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cap="non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Objective</a:t>
            </a:r>
            <a:endParaRPr lang="en-IN" cap="none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188A-F47A-835E-EE3E-3B9343722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732913"/>
            <a:ext cx="11119104" cy="2908935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goals of performance testing include evaluating JPET STORE application output, processing speed, data transfer velocity, network bandwidth usage, maximum concurrent users, memory utilization, workload efficiency, and command response times.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6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A0D0-4197-57D6-855B-3E66C6D4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1609344"/>
          </a:xfrm>
        </p:spPr>
        <p:txBody>
          <a:bodyPr/>
          <a:lstStyle/>
          <a:p>
            <a:pPr algn="l"/>
            <a:r>
              <a:rPr lang="en-IN" sz="2400" b="1" cap="none" dirty="0">
                <a:solidFill>
                  <a:schemeClr val="accent6">
                    <a:lumMod val="75000"/>
                  </a:schemeClr>
                </a:solidFill>
              </a:rPr>
              <a:t>Key Scenarios And Objective Of Each Scenario</a:t>
            </a:r>
            <a:br>
              <a:rPr lang="en-IN" sz="2400" b="1" cap="none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sz="2400" b="1" cap="none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sz="2400" b="1" cap="none" dirty="0">
                <a:solidFill>
                  <a:schemeClr val="tx1"/>
                </a:solidFill>
              </a:rPr>
            </a:br>
            <a:r>
              <a:rPr lang="en-IN" sz="1050" dirty="0">
                <a:solidFill>
                  <a:schemeClr val="tx1"/>
                </a:solidFill>
              </a:rPr>
              <a:t>No of Threads(Users)=01</a:t>
            </a:r>
            <a:br>
              <a:rPr lang="en-IN" sz="1050" dirty="0">
                <a:solidFill>
                  <a:schemeClr val="accent6">
                    <a:lumMod val="75000"/>
                  </a:schemeClr>
                </a:solidFill>
              </a:rPr>
            </a:br>
            <a:endParaRPr lang="en-IN" sz="2400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17B8-A154-F101-8660-27ED44A07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094E6-BB76-E8C7-B054-7C7630E7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03526"/>
              </p:ext>
            </p:extLst>
          </p:nvPr>
        </p:nvGraphicFramePr>
        <p:xfrm>
          <a:off x="986118" y="2971799"/>
          <a:ext cx="8839200" cy="2584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1001">
                  <a:extLst>
                    <a:ext uri="{9D8B030D-6E8A-4147-A177-3AD203B41FA5}">
                      <a16:colId xmlns:a16="http://schemas.microsoft.com/office/drawing/2014/main" val="1166082969"/>
                    </a:ext>
                  </a:extLst>
                </a:gridCol>
                <a:gridCol w="3010534">
                  <a:extLst>
                    <a:ext uri="{9D8B030D-6E8A-4147-A177-3AD203B41FA5}">
                      <a16:colId xmlns:a16="http://schemas.microsoft.com/office/drawing/2014/main" val="591652394"/>
                    </a:ext>
                  </a:extLst>
                </a:gridCol>
                <a:gridCol w="3157665">
                  <a:extLst>
                    <a:ext uri="{9D8B030D-6E8A-4147-A177-3AD203B41FA5}">
                      <a16:colId xmlns:a16="http://schemas.microsoft.com/office/drawing/2014/main" val="793174389"/>
                    </a:ext>
                  </a:extLst>
                </a:gridCol>
              </a:tblGrid>
              <a:tr h="306411">
                <a:tc gridSpan="3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32665"/>
                  </a:ext>
                </a:extLst>
              </a:tr>
              <a:tr h="549719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1F4E78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1F4E78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1F4E78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9943871"/>
                  </a:ext>
                </a:extLst>
              </a:tr>
              <a:tr h="55154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004446"/>
                  </a:ext>
                </a:extLst>
              </a:tr>
              <a:tr h="29415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0114711"/>
                  </a:ext>
                </a:extLst>
              </a:tr>
              <a:tr h="29415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621367"/>
                  </a:ext>
                </a:extLst>
              </a:tr>
              <a:tr h="29415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3477242"/>
                  </a:ext>
                </a:extLst>
              </a:tr>
              <a:tr h="29415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74338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B54727-B346-D599-183B-776DA7C10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83561"/>
              </p:ext>
            </p:extLst>
          </p:nvPr>
        </p:nvGraphicFramePr>
        <p:xfrm>
          <a:off x="1467224" y="2971799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51065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5994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772339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vl="0" algn="ctr" fontAlgn="b">
                        <a:lnSpc>
                          <a:spcPct val="200000"/>
                        </a:lnSpc>
                      </a:pPr>
                      <a:r>
                        <a:rPr lang="en-IN" sz="1200" b="1" i="0" u="none" strike="noStrike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JPETSTORE Application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8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200" b="1" i="0" u="none" strike="noStrike">
                          <a:solidFill>
                            <a:srgbClr val="1F4E78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Module01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Module02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200" b="1" i="0" u="none" strike="noStrike">
                          <a:solidFill>
                            <a:srgbClr val="1F4E78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Module03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Times New Roman" panose="02020603050405020304" pitchFamily="18" charset="0"/>
                        </a:rPr>
                        <a:t>SC01_JpetStore_Customerlogin Page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Times New Roman" panose="02020603050405020304" pitchFamily="18" charset="0"/>
                        </a:rPr>
                        <a:t>SC02_JpetStore_Customer </a:t>
                      </a:r>
                      <a:r>
                        <a:rPr lang="en-US" sz="1100" b="0" i="0" u="none" strike="noStrike" dirty="0" err="1">
                          <a:solidFill>
                            <a:srgbClr val="C65911"/>
                          </a:solidFill>
                          <a:effectLst/>
                          <a:latin typeface="Times New Roman" panose="02020603050405020304" pitchFamily="18" charset="0"/>
                        </a:rPr>
                        <a:t>ProductID</a:t>
                      </a:r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Times New Roman" panose="02020603050405020304" pitchFamily="18" charset="0"/>
                        </a:rPr>
                        <a:t> Value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Times New Roman" panose="02020603050405020304" pitchFamily="18" charset="0"/>
                        </a:rPr>
                        <a:t>SC03_JpetStore_Customer Cart Details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63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T01-Launch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T01-Launch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T01-Launch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5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T02-Login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T02-Login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T02-Login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0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T03-Logout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T03-Product_ID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T03-Cart_Details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T04-Logout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200000"/>
                        </a:lnSpc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T04-Logout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1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43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98CE-EF6E-D2F8-634D-C5C6CE67BC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16025"/>
            <a:ext cx="10671175" cy="768350"/>
          </a:xfrm>
        </p:spPr>
        <p:txBody>
          <a:bodyPr/>
          <a:lstStyle/>
          <a:p>
            <a:r>
              <a:rPr lang="en-IN" sz="3200" cap="none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APPROACH/SUCCESS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1869-6B69-3799-B3ED-B334E31DD71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73150" y="2103438"/>
            <a:ext cx="11118850" cy="4433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u="sng" dirty="0"/>
              <a:t>Approach:</a:t>
            </a:r>
          </a:p>
          <a:p>
            <a:pPr marL="0" indent="0">
              <a:buNone/>
            </a:pPr>
            <a:endParaRPr lang="en-IN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Started the dry run test with single user and single iteration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/>
              <a:t>Success</a:t>
            </a:r>
            <a:r>
              <a:rPr lang="en-IN" dirty="0"/>
              <a:t> </a:t>
            </a:r>
            <a:r>
              <a:rPr lang="en-IN" u="sng" dirty="0"/>
              <a:t>criteria:</a:t>
            </a:r>
          </a:p>
          <a:p>
            <a:pPr marL="0" indent="0">
              <a:buNone/>
            </a:pPr>
            <a:endParaRPr lang="en-IN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Able to capture the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Jpet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store application using web (HTTP/HTTPS) Protocol.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66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7167-97AC-3C85-2FBD-C0B5DC42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cap="none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5458AD8-C394-B6CB-D1C2-0EF548DFB7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99175270"/>
              </p:ext>
            </p:extLst>
          </p:nvPr>
        </p:nvGraphicFramePr>
        <p:xfrm>
          <a:off x="539750" y="2314575"/>
          <a:ext cx="11118848" cy="299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56">
                  <a:extLst>
                    <a:ext uri="{9D8B030D-6E8A-4147-A177-3AD203B41FA5}">
                      <a16:colId xmlns:a16="http://schemas.microsoft.com/office/drawing/2014/main" val="254651385"/>
                    </a:ext>
                  </a:extLst>
                </a:gridCol>
                <a:gridCol w="1389856">
                  <a:extLst>
                    <a:ext uri="{9D8B030D-6E8A-4147-A177-3AD203B41FA5}">
                      <a16:colId xmlns:a16="http://schemas.microsoft.com/office/drawing/2014/main" val="2869206742"/>
                    </a:ext>
                  </a:extLst>
                </a:gridCol>
                <a:gridCol w="1389856">
                  <a:extLst>
                    <a:ext uri="{9D8B030D-6E8A-4147-A177-3AD203B41FA5}">
                      <a16:colId xmlns:a16="http://schemas.microsoft.com/office/drawing/2014/main" val="1952564069"/>
                    </a:ext>
                  </a:extLst>
                </a:gridCol>
                <a:gridCol w="1389856">
                  <a:extLst>
                    <a:ext uri="{9D8B030D-6E8A-4147-A177-3AD203B41FA5}">
                      <a16:colId xmlns:a16="http://schemas.microsoft.com/office/drawing/2014/main" val="263439429"/>
                    </a:ext>
                  </a:extLst>
                </a:gridCol>
                <a:gridCol w="1389856">
                  <a:extLst>
                    <a:ext uri="{9D8B030D-6E8A-4147-A177-3AD203B41FA5}">
                      <a16:colId xmlns:a16="http://schemas.microsoft.com/office/drawing/2014/main" val="919887430"/>
                    </a:ext>
                  </a:extLst>
                </a:gridCol>
                <a:gridCol w="1389856">
                  <a:extLst>
                    <a:ext uri="{9D8B030D-6E8A-4147-A177-3AD203B41FA5}">
                      <a16:colId xmlns:a16="http://schemas.microsoft.com/office/drawing/2014/main" val="1371902145"/>
                    </a:ext>
                  </a:extLst>
                </a:gridCol>
                <a:gridCol w="1389856">
                  <a:extLst>
                    <a:ext uri="{9D8B030D-6E8A-4147-A177-3AD203B41FA5}">
                      <a16:colId xmlns:a16="http://schemas.microsoft.com/office/drawing/2014/main" val="2023232606"/>
                    </a:ext>
                  </a:extLst>
                </a:gridCol>
                <a:gridCol w="1389856">
                  <a:extLst>
                    <a:ext uri="{9D8B030D-6E8A-4147-A177-3AD203B41FA5}">
                      <a16:colId xmlns:a16="http://schemas.microsoft.com/office/drawing/2014/main" val="4002437006"/>
                    </a:ext>
                  </a:extLst>
                </a:gridCol>
              </a:tblGrid>
              <a:tr h="41637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Load Test Results with 1 users 5 mins Duration on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Jpetstore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Application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71559"/>
                  </a:ext>
                </a:extLst>
              </a:tr>
              <a:tr h="4163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/>
                        <a:t>                                                             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dirty="0"/>
                        <a:t>                              Response Time in seconds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/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/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/>
                        <a:t> 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492638"/>
                  </a:ext>
                </a:extLst>
              </a:tr>
              <a:tr h="41637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Transaction</a:t>
                      </a:r>
                      <a:r>
                        <a:rPr lang="en-IN" sz="1400" dirty="0"/>
                        <a:t> Name</a:t>
                      </a:r>
                    </a:p>
                  </a:txBody>
                  <a:tcPr marL="7620" marR="7620" marT="762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/>
                        <a:t>Average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/>
                        <a:t>90% Line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/>
                        <a:t>Min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/>
                        <a:t>Max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/>
                        <a:t>Passed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/>
                        <a:t>Failed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/>
                        <a:t>Throughput</a:t>
                      </a: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27010"/>
                  </a:ext>
                </a:extLst>
              </a:tr>
              <a:tr h="416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/>
                        <a:t>T08-Launch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0.994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1.144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0.844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1.144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0.00%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0.4469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10852"/>
                  </a:ext>
                </a:extLst>
              </a:tr>
              <a:tr h="416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/>
                        <a:t>T09-Login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0.936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0.951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0.921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0.951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0.00%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0.4673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02511"/>
                  </a:ext>
                </a:extLst>
              </a:tr>
              <a:tr h="416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/>
                        <a:t>T010-Cart_Details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0.88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0.894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0.867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0.894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0.00%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0.4705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4985"/>
                  </a:ext>
                </a:extLst>
              </a:tr>
              <a:tr h="416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/>
                        <a:t>T011-Logout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0.697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0.703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0.691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0.703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/>
                        <a:t>0.00%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/>
                        <a:t>0.4895</a:t>
                      </a:r>
                    </a:p>
                  </a:txBody>
                  <a:tcPr marL="7620" marR="7620" marT="7620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1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36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97B8-C3D9-65DA-A6B1-385A339C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5508498"/>
          </a:xfrm>
        </p:spPr>
        <p:txBody>
          <a:bodyPr>
            <a:normAutofit/>
          </a:bodyPr>
          <a:lstStyle/>
          <a:p>
            <a:r>
              <a:rPr lang="en-IN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Observations</a:t>
            </a:r>
            <a:br>
              <a:rPr lang="en-IN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dirty="0"/>
            </a:br>
            <a:r>
              <a:rPr lang="en-IN" sz="2000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Jpet</a:t>
            </a:r>
            <a:r>
              <a:rPr lang="en-IN" sz="2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 Application Is Able To Record With </a:t>
            </a:r>
            <a:r>
              <a:rPr lang="en-IN" sz="2000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Jmeter</a:t>
            </a:r>
            <a:br>
              <a:rPr lang="en-IN" sz="2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Jpet</a:t>
            </a:r>
            <a:r>
              <a:rPr lang="en-IN" sz="2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 Applications Supports Web(http/Https)protocol.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92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{A71CB681-580F-4808-A7E3-D90274E37162}tf78438558_win32</Template>
  <TotalTime>138</TotalTime>
  <Words>286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Cambria Math</vt:lpstr>
      <vt:lpstr>Sabon Next LT</vt:lpstr>
      <vt:lpstr>Times New Roman</vt:lpstr>
      <vt:lpstr>Wingdings</vt:lpstr>
      <vt:lpstr>Office Theme</vt:lpstr>
      <vt:lpstr>JPet store Application</vt:lpstr>
      <vt:lpstr>Jmeter Details</vt:lpstr>
      <vt:lpstr>AGENDA</vt:lpstr>
      <vt:lpstr>Key Objective</vt:lpstr>
      <vt:lpstr>Key Scenarios And Objective Of Each Scenario   No of Threads(Users)=01 </vt:lpstr>
      <vt:lpstr>APPROACH/SUCCESS CRITERIA</vt:lpstr>
      <vt:lpstr>Results</vt:lpstr>
      <vt:lpstr>Key Observations   Jpet Store Application Is Able To Record With Jmeter Jpet Store Applications Supports Web(http/Https)protocol.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Jpet store Application</dc:title>
  <dc:subject/>
  <dc:creator>vicky raj</dc:creator>
  <cp:lastModifiedBy>vicky raj</cp:lastModifiedBy>
  <cp:revision>24</cp:revision>
  <dcterms:created xsi:type="dcterms:W3CDTF">2023-03-24T08:28:11Z</dcterms:created>
  <dcterms:modified xsi:type="dcterms:W3CDTF">2023-03-24T10:46:39Z</dcterms:modified>
</cp:coreProperties>
</file>