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1"/>
  </p:notesMasterIdLst>
  <p:sldIdLst>
    <p:sldId id="256" r:id="rId2"/>
    <p:sldId id="257" r:id="rId3"/>
    <p:sldId id="264" r:id="rId4"/>
    <p:sldId id="259" r:id="rId5"/>
    <p:sldId id="271" r:id="rId6"/>
    <p:sldId id="272" r:id="rId7"/>
    <p:sldId id="273" r:id="rId8"/>
    <p:sldId id="274" r:id="rId9"/>
    <p:sldId id="267" r:id="rId10"/>
    <p:sldId id="263" r:id="rId11"/>
    <p:sldId id="281" r:id="rId12"/>
    <p:sldId id="280" r:id="rId13"/>
    <p:sldId id="277" r:id="rId14"/>
    <p:sldId id="278" r:id="rId15"/>
    <p:sldId id="283" r:id="rId16"/>
    <p:sldId id="279" r:id="rId17"/>
    <p:sldId id="282" r:id="rId18"/>
    <p:sldId id="261"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Saswati Mukherjee" initials="DSM" lastIdx="2" clrIdx="0">
    <p:extLst>
      <p:ext uri="{19B8F6BF-5375-455C-9EA6-DF929625EA0E}">
        <p15:presenceInfo xmlns:p15="http://schemas.microsoft.com/office/powerpoint/2012/main" userId="7730fe13c4f7b1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74"/>
  </p:normalViewPr>
  <p:slideViewPr>
    <p:cSldViewPr snapToGrid="0">
      <p:cViewPr varScale="1">
        <p:scale>
          <a:sx n="82" d="100"/>
          <a:sy n="82" d="100"/>
        </p:scale>
        <p:origin x="7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E3BF4-0C4D-46CE-BF78-A8F587CD8602}" type="datetimeFigureOut">
              <a:rPr lang="en-IN" smtClean="0"/>
              <a:t>25-05-2022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64B1D-1149-4A79-A93F-F6651E7DC98A}" type="slidenum">
              <a:rPr lang="en-IN" smtClean="0"/>
              <a:t>‹#›</a:t>
            </a:fld>
            <a:endParaRPr lang="en-IN"/>
          </a:p>
        </p:txBody>
      </p:sp>
    </p:spTree>
    <p:extLst>
      <p:ext uri="{BB962C8B-B14F-4D97-AF65-F5344CB8AC3E}">
        <p14:creationId xmlns:p14="http://schemas.microsoft.com/office/powerpoint/2010/main" val="132312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9664B1D-1149-4A79-A93F-F6651E7DC98A}" type="slidenum">
              <a:rPr lang="en-IN" smtClean="0"/>
              <a:t>2</a:t>
            </a:fld>
            <a:endParaRPr lang="en-IN"/>
          </a:p>
        </p:txBody>
      </p:sp>
    </p:spTree>
    <p:extLst>
      <p:ext uri="{BB962C8B-B14F-4D97-AF65-F5344CB8AC3E}">
        <p14:creationId xmlns:p14="http://schemas.microsoft.com/office/powerpoint/2010/main" val="394486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9664B1D-1149-4A79-A93F-F6651E7DC98A}" type="slidenum">
              <a:rPr lang="en-IN" smtClean="0"/>
              <a:t>9</a:t>
            </a:fld>
            <a:endParaRPr lang="en-IN"/>
          </a:p>
        </p:txBody>
      </p:sp>
    </p:spTree>
    <p:extLst>
      <p:ext uri="{BB962C8B-B14F-4D97-AF65-F5344CB8AC3E}">
        <p14:creationId xmlns:p14="http://schemas.microsoft.com/office/powerpoint/2010/main" val="328321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187713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39816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42690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177404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ED0628-834A-458A-AD27-E8023E29157F}"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83490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DED0628-834A-458A-AD27-E8023E29157F}"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998980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DED0628-834A-458A-AD27-E8023E29157F}" type="datetimeFigureOut">
              <a:rPr lang="en-IN" smtClean="0"/>
              <a:t>25-05-2022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269111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DED0628-834A-458A-AD27-E8023E29157F}" type="datetimeFigureOut">
              <a:rPr lang="en-IN" smtClean="0"/>
              <a:t>25-05-2022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166100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D0628-834A-458A-AD27-E8023E29157F}" type="datetimeFigureOut">
              <a:rPr lang="en-IN" smtClean="0"/>
              <a:t>25-05-2022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75314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ED0628-834A-458A-AD27-E8023E29157F}"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4080076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ED0628-834A-458A-AD27-E8023E29157F}"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2854223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D0628-834A-458A-AD27-E8023E29157F}" type="datetimeFigureOut">
              <a:rPr lang="en-IN" smtClean="0"/>
              <a:t>25-05-2022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531BD-1C7E-40BE-A3DF-A43E6EB05895}" type="slidenum">
              <a:rPr lang="en-IN" smtClean="0"/>
              <a:t>‹#›</a:t>
            </a:fld>
            <a:endParaRPr lang="en-IN"/>
          </a:p>
        </p:txBody>
      </p:sp>
    </p:spTree>
    <p:extLst>
      <p:ext uri="{BB962C8B-B14F-4D97-AF65-F5344CB8AC3E}">
        <p14:creationId xmlns:p14="http://schemas.microsoft.com/office/powerpoint/2010/main" val="255646501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g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hp.net/manual/en/function.mail.php" TargetMode="External"/><Relationship Id="rId2" Type="http://schemas.openxmlformats.org/officeDocument/2006/relationships/hyperlink" Target="https://php-legacy-docs.zend.com/manual/php4/en/index" TargetMode="External"/><Relationship Id="rId1" Type="http://schemas.openxmlformats.org/officeDocument/2006/relationships/slideLayout" Target="../slideLayouts/slideLayout2.xml"/><Relationship Id="rId4" Type="http://schemas.openxmlformats.org/officeDocument/2006/relationships/hyperlink" Target="https://developers.google.com/maps/documentation/javascript/over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53783"/>
          </a:xfrm>
        </p:spPr>
        <p:txBody>
          <a:bodyPr>
            <a:normAutofit/>
          </a:bodyPr>
          <a:lstStyle/>
          <a:p>
            <a:r>
              <a:rPr lang="en-US" dirty="0">
                <a:latin typeface="Times New Roman" panose="02020603050405020304" pitchFamily="18" charset="0"/>
                <a:cs typeface="Times New Roman" panose="02020603050405020304" pitchFamily="18" charset="0"/>
              </a:rPr>
              <a:t>MID ROAD HELPER</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992487"/>
            <a:ext cx="2936033" cy="2296345"/>
          </a:xfrm>
        </p:spPr>
        <p:txBody>
          <a:bodyPr>
            <a:normAutofit fontScale="70000" lnSpcReduction="20000"/>
          </a:bodyPr>
          <a:lstStyle/>
          <a:p>
            <a:pPr algn="l"/>
            <a:r>
              <a:rPr lang="en-US" sz="2900" dirty="0">
                <a:latin typeface="Times New Roman" panose="02020603050405020304" pitchFamily="18" charset="0"/>
                <a:cs typeface="Times New Roman" panose="02020603050405020304" pitchFamily="18" charset="0"/>
              </a:rPr>
              <a:t>Under the guidance of</a:t>
            </a:r>
          </a:p>
          <a:p>
            <a:pPr algn="l"/>
            <a:r>
              <a:rPr lang="en-US" sz="2900" dirty="0">
                <a:latin typeface="Times New Roman" panose="02020603050405020304" pitchFamily="18" charset="0"/>
                <a:cs typeface="Times New Roman" panose="02020603050405020304" pitchFamily="18" charset="0"/>
              </a:rPr>
              <a:t>Dr. E. UMA</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Assistant Professor (</a:t>
            </a:r>
            <a:r>
              <a:rPr lang="en-US" sz="2900" dirty="0">
                <a:latin typeface="Times New Roman" panose="02020603050405020304" pitchFamily="18" charset="0"/>
                <a:cs typeface="Times New Roman" panose="02020603050405020304" pitchFamily="18" charset="0"/>
                <a:hlinkClick r:id="rId2"/>
              </a:rPr>
              <a:t>SL.GR</a:t>
            </a:r>
            <a:r>
              <a:rPr lang="en-US" sz="2900" dirty="0">
                <a:latin typeface="Times New Roman" panose="02020603050405020304" pitchFamily="18" charset="0"/>
                <a:cs typeface="Times New Roman" panose="02020603050405020304" pitchFamily="18" charset="0"/>
              </a:rPr>
              <a:t>)</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Department </a:t>
            </a:r>
            <a:r>
              <a:rPr lang="en-US" sz="2900" dirty="0" smtClean="0">
                <a:latin typeface="Times New Roman" panose="02020603050405020304" pitchFamily="18" charset="0"/>
                <a:cs typeface="Times New Roman" panose="02020603050405020304" pitchFamily="18" charset="0"/>
              </a:rPr>
              <a:t>of Information </a:t>
            </a:r>
            <a:r>
              <a:rPr lang="en-US" sz="2900" dirty="0">
                <a:latin typeface="Times New Roman" panose="02020603050405020304" pitchFamily="18" charset="0"/>
                <a:cs typeface="Times New Roman" panose="02020603050405020304" pitchFamily="18" charset="0"/>
              </a:rPr>
              <a:t>Science and Technology(DIST)</a:t>
            </a:r>
            <a:endParaRPr lang="en-IN" sz="29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p:txBody>
      </p:sp>
      <p:sp>
        <p:nvSpPr>
          <p:cNvPr id="5" name="Rectangle 4"/>
          <p:cNvSpPr/>
          <p:nvPr/>
        </p:nvSpPr>
        <p:spPr>
          <a:xfrm>
            <a:off x="8450424" y="3992487"/>
            <a:ext cx="3222171"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BALASANKAR S</a:t>
            </a:r>
          </a:p>
          <a:p>
            <a:r>
              <a:rPr lang="en-US" dirty="0">
                <a:latin typeface="Times New Roman" panose="02020603050405020304" pitchFamily="18" charset="0"/>
                <a:cs typeface="Times New Roman" panose="02020603050405020304" pitchFamily="18" charset="0"/>
              </a:rPr>
              <a:t>2019202005</a:t>
            </a:r>
          </a:p>
          <a:p>
            <a:r>
              <a:rPr lang="en-US" dirty="0">
                <a:latin typeface="Times New Roman" panose="02020603050405020304" pitchFamily="18" charset="0"/>
                <a:cs typeface="Times New Roman" panose="02020603050405020304" pitchFamily="18" charset="0"/>
              </a:rPr>
              <a:t>MCA(REGULAR)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474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MODULE BASED OUTPUT SCREENSHOTS</a:t>
            </a:r>
            <a:endParaRPr lang="en-IN" dirty="0"/>
          </a:p>
        </p:txBody>
      </p:sp>
      <p:sp>
        <p:nvSpPr>
          <p:cNvPr id="5" name="Text Placeholder 4"/>
          <p:cNvSpPr>
            <a:spLocks noGrp="1"/>
          </p:cNvSpPr>
          <p:nvPr>
            <p:ph type="body" idx="1"/>
          </p:nvPr>
        </p:nvSpPr>
        <p:spPr/>
        <p:txBody>
          <a:bodyPr/>
          <a:lstStyle/>
          <a:p>
            <a:r>
              <a:rPr lang="en-US" dirty="0" smtClean="0"/>
              <a:t>Home Page</a:t>
            </a:r>
            <a:endParaRPr lang="en-IN" dirty="0"/>
          </a:p>
        </p:txBody>
      </p:sp>
      <p:pic>
        <p:nvPicPr>
          <p:cNvPr id="8" name="Content Placeholder 7"/>
          <p:cNvPicPr>
            <a:picLocks noGrp="1" noChangeAspect="1"/>
          </p:cNvPicPr>
          <p:nvPr>
            <p:ph sz="half" idx="2"/>
          </p:nvPr>
        </p:nvPicPr>
        <p:blipFill>
          <a:blip r:embed="rId2"/>
          <a:stretch>
            <a:fillRect/>
          </a:stretch>
        </p:blipFill>
        <p:spPr>
          <a:xfrm>
            <a:off x="1912809" y="2618327"/>
            <a:ext cx="7763036" cy="3772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1300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BASED OUTPUT SCREENSHOTS</a:t>
            </a:r>
          </a:p>
        </p:txBody>
      </p:sp>
      <p:sp>
        <p:nvSpPr>
          <p:cNvPr id="3" name="Content Placeholder 2"/>
          <p:cNvSpPr>
            <a:spLocks noGrp="1"/>
          </p:cNvSpPr>
          <p:nvPr>
            <p:ph idx="1"/>
          </p:nvPr>
        </p:nvSpPr>
        <p:spPr/>
        <p:txBody>
          <a:bodyPr/>
          <a:lstStyle/>
          <a:p>
            <a:pPr marL="0" indent="0">
              <a:buNone/>
            </a:pPr>
            <a:r>
              <a:rPr lang="en-US" dirty="0"/>
              <a:t>Login Page</a:t>
            </a:r>
            <a:endParaRPr lang="en-IN" dirty="0"/>
          </a:p>
          <a:p>
            <a:pPr marL="0" indent="0">
              <a:buNone/>
            </a:pPr>
            <a:endParaRPr lang="en-IN" dirty="0"/>
          </a:p>
        </p:txBody>
      </p:sp>
      <p:pic>
        <p:nvPicPr>
          <p:cNvPr id="4" name="Content Placeholder 10"/>
          <p:cNvPicPr>
            <a:picLocks noChangeAspect="1"/>
          </p:cNvPicPr>
          <p:nvPr/>
        </p:nvPicPr>
        <p:blipFill>
          <a:blip r:embed="rId2"/>
          <a:stretch>
            <a:fillRect/>
          </a:stretch>
        </p:blipFill>
        <p:spPr>
          <a:xfrm>
            <a:off x="1730827" y="2378261"/>
            <a:ext cx="8103637" cy="39336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7154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BASED OUTPUT SCREENSHOTS</a:t>
            </a:r>
          </a:p>
        </p:txBody>
      </p:sp>
      <p:sp>
        <p:nvSpPr>
          <p:cNvPr id="3" name="Content Placeholder 2"/>
          <p:cNvSpPr>
            <a:spLocks noGrp="1"/>
          </p:cNvSpPr>
          <p:nvPr>
            <p:ph idx="1"/>
          </p:nvPr>
        </p:nvSpPr>
        <p:spPr/>
        <p:txBody>
          <a:bodyPr/>
          <a:lstStyle/>
          <a:p>
            <a:pPr marL="0" indent="0">
              <a:buNone/>
            </a:pPr>
            <a:r>
              <a:rPr lang="en-US" dirty="0"/>
              <a:t>User </a:t>
            </a:r>
            <a:r>
              <a:rPr lang="en-US" dirty="0" smtClean="0"/>
              <a:t>Registration</a:t>
            </a:r>
          </a:p>
          <a:p>
            <a:pPr marL="0" indent="0">
              <a:buNone/>
            </a:pPr>
            <a:endParaRPr lang="en-IN" dirty="0"/>
          </a:p>
          <a:p>
            <a:pPr marL="0" indent="0">
              <a:buNone/>
            </a:pPr>
            <a:endParaRPr lang="en-IN" dirty="0"/>
          </a:p>
        </p:txBody>
      </p:sp>
      <p:pic>
        <p:nvPicPr>
          <p:cNvPr id="4" name="Content Placeholder 10"/>
          <p:cNvPicPr>
            <a:picLocks noChangeAspect="1"/>
          </p:cNvPicPr>
          <p:nvPr/>
        </p:nvPicPr>
        <p:blipFill>
          <a:blip r:embed="rId2"/>
          <a:stretch>
            <a:fillRect/>
          </a:stretch>
        </p:blipFill>
        <p:spPr>
          <a:xfrm>
            <a:off x="2155404" y="2420598"/>
            <a:ext cx="6932612" cy="37574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33129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BASED OUTPUT SCREENSHOTS</a:t>
            </a:r>
          </a:p>
        </p:txBody>
      </p:sp>
      <p:sp>
        <p:nvSpPr>
          <p:cNvPr id="5" name="Text Placeholder 4"/>
          <p:cNvSpPr>
            <a:spLocks noGrp="1"/>
          </p:cNvSpPr>
          <p:nvPr>
            <p:ph type="body" sz="quarter" idx="3"/>
          </p:nvPr>
        </p:nvSpPr>
        <p:spPr>
          <a:xfrm>
            <a:off x="839788" y="1706222"/>
            <a:ext cx="5183188" cy="823912"/>
          </a:xfrm>
        </p:spPr>
        <p:txBody>
          <a:bodyPr/>
          <a:lstStyle/>
          <a:p>
            <a:r>
              <a:rPr lang="en-US" dirty="0" smtClean="0"/>
              <a:t>Helper Service Registration</a:t>
            </a:r>
            <a:endParaRPr lang="en-IN" dirty="0"/>
          </a:p>
        </p:txBody>
      </p:sp>
      <p:pic>
        <p:nvPicPr>
          <p:cNvPr id="12" name="Content Placeholder 11"/>
          <p:cNvPicPr>
            <a:picLocks noGrp="1" noChangeAspect="1"/>
          </p:cNvPicPr>
          <p:nvPr>
            <p:ph sz="quarter" idx="4"/>
          </p:nvPr>
        </p:nvPicPr>
        <p:blipFill>
          <a:blip r:embed="rId2"/>
          <a:stretch>
            <a:fillRect/>
          </a:stretch>
        </p:blipFill>
        <p:spPr>
          <a:xfrm>
            <a:off x="1321641" y="2517603"/>
            <a:ext cx="3418309" cy="41490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3"/>
          <a:stretch>
            <a:fillRect/>
          </a:stretch>
        </p:blipFill>
        <p:spPr>
          <a:xfrm>
            <a:off x="5705960" y="2545668"/>
            <a:ext cx="3260758" cy="4123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8435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BASED OUTPUT SCREENSHOTS</a:t>
            </a:r>
          </a:p>
        </p:txBody>
      </p:sp>
      <p:sp>
        <p:nvSpPr>
          <p:cNvPr id="3" name="Text Placeholder 2"/>
          <p:cNvSpPr>
            <a:spLocks noGrp="1"/>
          </p:cNvSpPr>
          <p:nvPr>
            <p:ph type="body" idx="1"/>
          </p:nvPr>
        </p:nvSpPr>
        <p:spPr/>
        <p:txBody>
          <a:bodyPr/>
          <a:lstStyle/>
          <a:p>
            <a:r>
              <a:rPr lang="en-US" dirty="0" smtClean="0"/>
              <a:t>Admin Approve Helper Service page</a:t>
            </a:r>
            <a:endParaRPr lang="en-IN" dirty="0"/>
          </a:p>
        </p:txBody>
      </p:sp>
      <p:pic>
        <p:nvPicPr>
          <p:cNvPr id="7" name="Content Placeholder 6"/>
          <p:cNvPicPr>
            <a:picLocks noGrp="1" noChangeAspect="1"/>
          </p:cNvPicPr>
          <p:nvPr>
            <p:ph sz="half" idx="2"/>
          </p:nvPr>
        </p:nvPicPr>
        <p:blipFill>
          <a:blip r:embed="rId2"/>
          <a:stretch>
            <a:fillRect/>
          </a:stretch>
        </p:blipFill>
        <p:spPr>
          <a:xfrm>
            <a:off x="1642221" y="2625114"/>
            <a:ext cx="8220236" cy="39431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3350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BASED OUTPUT SCREENSHOTS</a:t>
            </a:r>
          </a:p>
        </p:txBody>
      </p:sp>
      <p:sp>
        <p:nvSpPr>
          <p:cNvPr id="3" name="Content Placeholder 2"/>
          <p:cNvSpPr>
            <a:spLocks noGrp="1"/>
          </p:cNvSpPr>
          <p:nvPr>
            <p:ph idx="1"/>
          </p:nvPr>
        </p:nvSpPr>
        <p:spPr/>
        <p:txBody>
          <a:bodyPr/>
          <a:lstStyle/>
          <a:p>
            <a:pPr marL="0" indent="0">
              <a:buNone/>
            </a:pPr>
            <a:r>
              <a:rPr lang="en-US" dirty="0"/>
              <a:t>Admin Manage Helper Service </a:t>
            </a:r>
            <a:r>
              <a:rPr lang="en-US" dirty="0" smtClean="0"/>
              <a:t>Page</a:t>
            </a:r>
          </a:p>
          <a:p>
            <a:pPr marL="0" indent="0">
              <a:buNone/>
            </a:pPr>
            <a:endParaRPr lang="en-IN" dirty="0"/>
          </a:p>
          <a:p>
            <a:pPr marL="0" indent="0">
              <a:buNone/>
            </a:pPr>
            <a:endParaRPr lang="en-IN" dirty="0"/>
          </a:p>
        </p:txBody>
      </p:sp>
      <p:pic>
        <p:nvPicPr>
          <p:cNvPr id="4" name="Content Placeholder 7"/>
          <p:cNvPicPr>
            <a:picLocks noChangeAspect="1"/>
          </p:cNvPicPr>
          <p:nvPr/>
        </p:nvPicPr>
        <p:blipFill>
          <a:blip r:embed="rId2"/>
          <a:stretch>
            <a:fillRect/>
          </a:stretch>
        </p:blipFill>
        <p:spPr>
          <a:xfrm>
            <a:off x="1702837" y="2464755"/>
            <a:ext cx="7730412" cy="3712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79075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BASED OUTPUT SCREENSHOTS</a:t>
            </a:r>
          </a:p>
        </p:txBody>
      </p:sp>
      <p:sp>
        <p:nvSpPr>
          <p:cNvPr id="3" name="Text Placeholder 2"/>
          <p:cNvSpPr>
            <a:spLocks noGrp="1"/>
          </p:cNvSpPr>
          <p:nvPr>
            <p:ph type="body" idx="1"/>
          </p:nvPr>
        </p:nvSpPr>
        <p:spPr/>
        <p:txBody>
          <a:bodyPr/>
          <a:lstStyle/>
          <a:p>
            <a:r>
              <a:rPr lang="en-US" dirty="0" smtClean="0"/>
              <a:t>Find Mechanic</a:t>
            </a:r>
            <a:endParaRPr lang="en-IN" dirty="0"/>
          </a:p>
        </p:txBody>
      </p:sp>
      <p:pic>
        <p:nvPicPr>
          <p:cNvPr id="10" name="Content Placeholder 9"/>
          <p:cNvPicPr>
            <a:picLocks noGrp="1" noChangeAspect="1"/>
          </p:cNvPicPr>
          <p:nvPr>
            <p:ph sz="half" idx="2"/>
          </p:nvPr>
        </p:nvPicPr>
        <p:blipFill>
          <a:blip r:embed="rId2"/>
          <a:stretch>
            <a:fillRect/>
          </a:stretch>
        </p:blipFill>
        <p:spPr>
          <a:xfrm>
            <a:off x="2052768" y="2615711"/>
            <a:ext cx="7676780" cy="37104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10602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BASED OUTPUT SCREENSHOTS</a:t>
            </a:r>
          </a:p>
        </p:txBody>
      </p:sp>
      <p:sp>
        <p:nvSpPr>
          <p:cNvPr id="5" name="Text Placeholder 4"/>
          <p:cNvSpPr>
            <a:spLocks noGrp="1"/>
          </p:cNvSpPr>
          <p:nvPr>
            <p:ph idx="1"/>
          </p:nvPr>
        </p:nvSpPr>
        <p:spPr/>
        <p:txBody>
          <a:bodyPr/>
          <a:lstStyle/>
          <a:p>
            <a:pPr marL="0" indent="0">
              <a:buNone/>
            </a:pPr>
            <a:r>
              <a:rPr lang="en-US" dirty="0" smtClean="0"/>
              <a:t>Connect with Mechanic</a:t>
            </a:r>
          </a:p>
          <a:p>
            <a:pPr marL="0" indent="0">
              <a:buNone/>
            </a:pPr>
            <a:endParaRPr lang="en-IN" dirty="0"/>
          </a:p>
        </p:txBody>
      </p:sp>
      <p:pic>
        <p:nvPicPr>
          <p:cNvPr id="6" name="Content Placeholder 10"/>
          <p:cNvPicPr>
            <a:picLocks noChangeAspect="1"/>
          </p:cNvPicPr>
          <p:nvPr/>
        </p:nvPicPr>
        <p:blipFill>
          <a:blip r:embed="rId2"/>
          <a:stretch>
            <a:fillRect/>
          </a:stretch>
        </p:blipFill>
        <p:spPr>
          <a:xfrm>
            <a:off x="1973423" y="2509636"/>
            <a:ext cx="7883745" cy="3802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0400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a:bodyPr>
          <a:lstStyle/>
          <a:p>
            <a:pPr lvl="0"/>
            <a:r>
              <a:rPr lang="en-IN" dirty="0">
                <a:latin typeface="Times New Roman" panose="02020603050405020304" pitchFamily="18" charset="0"/>
                <a:cs typeface="Times New Roman" panose="02020603050405020304" pitchFamily="18" charset="0"/>
              </a:rPr>
              <a:t>PHP documentation Available </a:t>
            </a:r>
            <a:r>
              <a:rPr lang="en-IN" dirty="0" smtClean="0">
                <a:latin typeface="Times New Roman" panose="02020603050405020304" pitchFamily="18" charset="0"/>
                <a:cs typeface="Times New Roman" panose="02020603050405020304" pitchFamily="18" charset="0"/>
              </a:rPr>
              <a:t>from:</a:t>
            </a:r>
          </a:p>
          <a:p>
            <a:pPr lvl="1"/>
            <a:r>
              <a:rPr lang="en-IN" u="sng" dirty="0" smtClean="0">
                <a:latin typeface="Times New Roman" panose="02020603050405020304" pitchFamily="18" charset="0"/>
                <a:cs typeface="Times New Roman" panose="02020603050405020304" pitchFamily="18" charset="0"/>
                <a:hlinkClick r:id="rId2"/>
              </a:rPr>
              <a:t>https</a:t>
            </a:r>
            <a:r>
              <a:rPr lang="en-IN" u="sng" dirty="0">
                <a:latin typeface="Times New Roman" panose="02020603050405020304" pitchFamily="18" charset="0"/>
                <a:cs typeface="Times New Roman" panose="02020603050405020304" pitchFamily="18" charset="0"/>
                <a:hlinkClick r:id="rId2"/>
              </a:rPr>
              <a:t>://php-legacy-docs.zend.com/manual/php4/en/index</a:t>
            </a:r>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Mail Transfer Using PHP Documentation Available from:</a:t>
            </a:r>
          </a:p>
          <a:p>
            <a:pPr lvl="1"/>
            <a:r>
              <a:rPr lang="en-IN" u="sng" dirty="0">
                <a:latin typeface="Times New Roman" panose="02020603050405020304" pitchFamily="18" charset="0"/>
                <a:cs typeface="Times New Roman" panose="02020603050405020304" pitchFamily="18" charset="0"/>
                <a:hlinkClick r:id="rId3"/>
              </a:rPr>
              <a:t>https://www.php.net/manual/en/function.mail.php</a:t>
            </a:r>
            <a:endParaRPr lang="en-IN" dirty="0">
              <a:latin typeface="Times New Roman" panose="02020603050405020304" pitchFamily="18" charset="0"/>
              <a:cs typeface="Times New Roman" panose="02020603050405020304" pitchFamily="18" charset="0"/>
            </a:endParaRPr>
          </a:p>
          <a:p>
            <a:pPr lvl="0"/>
            <a:r>
              <a:rPr lang="en-IN" u="sng" dirty="0">
                <a:latin typeface="Times New Roman" panose="02020603050405020304" pitchFamily="18" charset="0"/>
                <a:cs typeface="Times New Roman" panose="02020603050405020304" pitchFamily="18" charset="0"/>
              </a:rPr>
              <a:t>Google Maps API Tutorial Available from:</a:t>
            </a:r>
            <a:endParaRPr lang="en-IN" dirty="0">
              <a:latin typeface="Times New Roman" panose="02020603050405020304" pitchFamily="18" charset="0"/>
              <a:cs typeface="Times New Roman" panose="02020603050405020304" pitchFamily="18" charset="0"/>
            </a:endParaRPr>
          </a:p>
          <a:p>
            <a:pPr lvl="1"/>
            <a:r>
              <a:rPr lang="en-IN" u="sng" dirty="0" smtClean="0">
                <a:latin typeface="Times New Roman" panose="02020603050405020304" pitchFamily="18" charset="0"/>
                <a:cs typeface="Times New Roman" panose="02020603050405020304" pitchFamily="18" charset="0"/>
                <a:hlinkClick r:id="rId4"/>
              </a:rPr>
              <a:t>https</a:t>
            </a:r>
            <a:r>
              <a:rPr lang="en-IN" u="sng" dirty="0">
                <a:latin typeface="Times New Roman" panose="02020603050405020304" pitchFamily="18" charset="0"/>
                <a:cs typeface="Times New Roman" panose="02020603050405020304" pitchFamily="18" charset="0"/>
                <a:hlinkClick r:id="rId4"/>
              </a:rPr>
              <a:t>://developers.google.com/maps/documentation/javascript/overview</a:t>
            </a:r>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Database Connection Documentation Available </a:t>
            </a:r>
            <a:r>
              <a:rPr lang="en-IN" dirty="0" smtClean="0">
                <a:latin typeface="Times New Roman" panose="02020603050405020304" pitchFamily="18" charset="0"/>
                <a:cs typeface="Times New Roman" panose="02020603050405020304" pitchFamily="18" charset="0"/>
              </a:rPr>
              <a:t>from:</a:t>
            </a:r>
          </a:p>
          <a:p>
            <a:pPr lvl="1"/>
            <a:r>
              <a:rPr lang="en-IN" dirty="0">
                <a:latin typeface="Times New Roman" panose="02020603050405020304" pitchFamily="18" charset="0"/>
                <a:cs typeface="Times New Roman" panose="02020603050405020304" pitchFamily="18" charset="0"/>
              </a:rPr>
              <a:t>https://www.javatpoint.com/creating-mysql-database-with-xampp</a:t>
            </a:r>
          </a:p>
        </p:txBody>
      </p:sp>
    </p:spTree>
    <p:extLst>
      <p:ext uri="{BB962C8B-B14F-4D97-AF65-F5344CB8AC3E}">
        <p14:creationId xmlns:p14="http://schemas.microsoft.com/office/powerpoint/2010/main" val="1455292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85" y="2686294"/>
            <a:ext cx="10515600" cy="1325563"/>
          </a:xfrm>
        </p:spPr>
        <p:txBody>
          <a:bodyPr/>
          <a:lstStyle/>
          <a:p>
            <a:pPr algn="ctr"/>
            <a:r>
              <a:rPr lang="en-IN" b="1" dirty="0" smtClean="0"/>
              <a:t>THANK YOU</a:t>
            </a:r>
            <a:endParaRPr lang="en-IN" b="1" dirty="0"/>
          </a:p>
        </p:txBody>
      </p:sp>
    </p:spTree>
    <p:extLst>
      <p:ext uri="{BB962C8B-B14F-4D97-AF65-F5344CB8AC3E}">
        <p14:creationId xmlns:p14="http://schemas.microsoft.com/office/powerpoint/2010/main" val="358119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 &amp; OBJECTIVE</a:t>
            </a: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objective of </a:t>
            </a:r>
            <a:r>
              <a:rPr lang="en-US" sz="2000" dirty="0" smtClean="0">
                <a:latin typeface="Times New Roman" panose="02020603050405020304" pitchFamily="18" charset="0"/>
                <a:cs typeface="Times New Roman" panose="02020603050405020304" pitchFamily="18" charset="0"/>
              </a:rPr>
              <a:t>MID ROAD </a:t>
            </a:r>
            <a:r>
              <a:rPr lang="en-US" sz="2000" dirty="0">
                <a:latin typeface="Times New Roman" panose="02020603050405020304" pitchFamily="18" charset="0"/>
                <a:cs typeface="Times New Roman" panose="02020603050405020304" pitchFamily="18" charset="0"/>
              </a:rPr>
              <a:t>HELPER is to get services easily when the user have an issue in their vehicle while travelling. </a:t>
            </a:r>
          </a:p>
          <a:p>
            <a:r>
              <a:rPr lang="en-US" sz="2000" dirty="0" smtClean="0">
                <a:latin typeface="Times New Roman" panose="02020603050405020304" pitchFamily="18" charset="0"/>
                <a:cs typeface="Times New Roman" panose="02020603050405020304" pitchFamily="18" charset="0"/>
              </a:rPr>
              <a:t>MID ROAD </a:t>
            </a:r>
            <a:r>
              <a:rPr lang="en-US" sz="2000" dirty="0">
                <a:latin typeface="Times New Roman" panose="02020603050405020304" pitchFamily="18" charset="0"/>
                <a:cs typeface="Times New Roman" panose="02020603050405020304" pitchFamily="18" charset="0"/>
              </a:rPr>
              <a:t>HELPER also helps helper services to get a business. </a:t>
            </a:r>
          </a:p>
          <a:p>
            <a:r>
              <a:rPr lang="en-US" sz="2000" dirty="0" smtClean="0">
                <a:latin typeface="Times New Roman" panose="02020603050405020304" pitchFamily="18" charset="0"/>
                <a:cs typeface="Times New Roman" panose="02020603050405020304" pitchFamily="18" charset="0"/>
              </a:rPr>
              <a:t>This project </a:t>
            </a:r>
            <a:r>
              <a:rPr lang="en-US" sz="2000" dirty="0">
                <a:latin typeface="Times New Roman" panose="02020603050405020304" pitchFamily="18" charset="0"/>
                <a:cs typeface="Times New Roman" panose="02020603050405020304" pitchFamily="18" charset="0"/>
              </a:rPr>
              <a:t>is made as user friendly as possible so that anyone can use it with little knowledge of system computers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Only approved Helper Service are able to give service to user. To ensure the service is good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848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This application is going to develop using HTML, CSS as frontend which helps to style a good user </a:t>
            </a:r>
            <a:r>
              <a:rPr lang="en-US" sz="2000" dirty="0" smtClean="0">
                <a:latin typeface="Times New Roman" panose="02020603050405020304" pitchFamily="18" charset="0"/>
                <a:cs typeface="Times New Roman" panose="02020603050405020304" pitchFamily="18" charset="0"/>
              </a:rPr>
              <a:t>interface </a:t>
            </a:r>
          </a:p>
          <a:p>
            <a:r>
              <a:rPr lang="en-US" sz="2000" dirty="0" smtClean="0">
                <a:latin typeface="Times New Roman" panose="02020603050405020304" pitchFamily="18" charset="0"/>
                <a:cs typeface="Times New Roman" panose="02020603050405020304" pitchFamily="18" charset="0"/>
              </a:rPr>
              <a:t>PHP</a:t>
            </a:r>
            <a:r>
              <a:rPr lang="en-US" sz="2000" dirty="0">
                <a:latin typeface="Times New Roman" panose="02020603050405020304" pitchFamily="18" charset="0"/>
                <a:cs typeface="Times New Roman" panose="02020603050405020304" pitchFamily="18" charset="0"/>
              </a:rPr>
              <a:t>, MYSQL as backend which helps to get data form web page to the database and vice </a:t>
            </a:r>
            <a:r>
              <a:rPr lang="en-US" sz="2000" dirty="0" smtClean="0">
                <a:latin typeface="Times New Roman" panose="02020603050405020304" pitchFamily="18" charset="0"/>
                <a:cs typeface="Times New Roman" panose="02020603050405020304" pitchFamily="18" charset="0"/>
              </a:rPr>
              <a:t>versa.</a:t>
            </a:r>
          </a:p>
          <a:p>
            <a:r>
              <a:rPr lang="en-US" sz="2000" dirty="0" smtClean="0">
                <a:latin typeface="Times New Roman" panose="02020603050405020304" pitchFamily="18" charset="0"/>
                <a:cs typeface="Times New Roman" panose="02020603050405020304" pitchFamily="18" charset="0"/>
              </a:rPr>
              <a:t>Visual </a:t>
            </a:r>
            <a:r>
              <a:rPr lang="en-US" sz="2000" dirty="0">
                <a:latin typeface="Times New Roman" panose="02020603050405020304" pitchFamily="18" charset="0"/>
                <a:cs typeface="Times New Roman" panose="02020603050405020304" pitchFamily="18" charset="0"/>
              </a:rPr>
              <a:t>Studio Code is used as a tool for coding HTML, CSS, and PHP. XAMPP server helps to run a MYSQL database.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Simple </a:t>
            </a:r>
            <a:r>
              <a:rPr lang="en-US" sz="2000" dirty="0">
                <a:latin typeface="Times New Roman" panose="02020603050405020304" pitchFamily="18" charset="0"/>
                <a:cs typeface="Times New Roman" panose="02020603050405020304" pitchFamily="18" charset="0"/>
              </a:rPr>
              <a:t>Mail Transfer Protocol (SMTP) is used for sending mail.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Google </a:t>
            </a:r>
            <a:r>
              <a:rPr lang="en-US" sz="2000" dirty="0">
                <a:latin typeface="Times New Roman" panose="02020603050405020304" pitchFamily="18" charset="0"/>
                <a:cs typeface="Times New Roman" panose="02020603050405020304" pitchFamily="18" charset="0"/>
              </a:rPr>
              <a:t>map API is used for location purposes with help of API key and geolocation, location of the user can be find and the same is used to list the helper service near the user area.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most common attacks, SQL Injection and Cross Site Scripting (XSS) are prevented in this </a:t>
            </a:r>
            <a:r>
              <a:rPr lang="en-US" sz="2000" dirty="0" smtClean="0">
                <a:latin typeface="Times New Roman" panose="02020603050405020304" pitchFamily="18" charset="0"/>
                <a:cs typeface="Times New Roman" panose="02020603050405020304" pitchFamily="18" charset="0"/>
              </a:rPr>
              <a:t>application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685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6532276"/>
              </p:ext>
            </p:extLst>
          </p:nvPr>
        </p:nvGraphicFramePr>
        <p:xfrm>
          <a:off x="838200" y="1825625"/>
          <a:ext cx="10187354" cy="4777740"/>
        </p:xfrm>
        <a:graphic>
          <a:graphicData uri="http://schemas.openxmlformats.org/drawingml/2006/table">
            <a:tbl>
              <a:tblPr firstRow="1" bandRow="1">
                <a:effectLst/>
                <a:tableStyleId>{073A0DAA-6AF3-43AB-8588-CEC1D06C72B9}</a:tableStyleId>
              </a:tblPr>
              <a:tblGrid>
                <a:gridCol w="762450">
                  <a:extLst>
                    <a:ext uri="{9D8B030D-6E8A-4147-A177-3AD203B41FA5}">
                      <a16:colId xmlns:a16="http://schemas.microsoft.com/office/drawing/2014/main" val="2903976221"/>
                    </a:ext>
                  </a:extLst>
                </a:gridCol>
                <a:gridCol w="2660799">
                  <a:extLst>
                    <a:ext uri="{9D8B030D-6E8A-4147-A177-3AD203B41FA5}">
                      <a16:colId xmlns:a16="http://schemas.microsoft.com/office/drawing/2014/main" val="323736782"/>
                    </a:ext>
                  </a:extLst>
                </a:gridCol>
                <a:gridCol w="3915397">
                  <a:extLst>
                    <a:ext uri="{9D8B030D-6E8A-4147-A177-3AD203B41FA5}">
                      <a16:colId xmlns:a16="http://schemas.microsoft.com/office/drawing/2014/main" val="1522600050"/>
                    </a:ext>
                  </a:extLst>
                </a:gridCol>
                <a:gridCol w="2848708">
                  <a:extLst>
                    <a:ext uri="{9D8B030D-6E8A-4147-A177-3AD203B41FA5}">
                      <a16:colId xmlns:a16="http://schemas.microsoft.com/office/drawing/2014/main" val="284311391"/>
                    </a:ext>
                  </a:extLst>
                </a:gridCol>
              </a:tblGrid>
              <a:tr h="845705">
                <a:tc>
                  <a:txBody>
                    <a:bodyPr/>
                    <a:lstStyle/>
                    <a:p>
                      <a:pPr algn="ctr"/>
                      <a:r>
                        <a:rPr lang="en-IN" dirty="0" err="1">
                          <a:solidFill>
                            <a:schemeClr val="tx1"/>
                          </a:solidFill>
                        </a:rPr>
                        <a:t>S.No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solidFill>
                            <a:schemeClr val="tx1"/>
                          </a:solidFill>
                        </a:rPr>
                        <a:t>Author</a:t>
                      </a:r>
                      <a:r>
                        <a:rPr lang="en-IN" baseline="0" dirty="0" smtClean="0">
                          <a:solidFill>
                            <a:schemeClr val="tx1"/>
                          </a:solidFill>
                        </a:rPr>
                        <a:t> name &amp; </a:t>
                      </a:r>
                      <a:r>
                        <a:rPr lang="en-IN" dirty="0" smtClean="0">
                          <a:solidFill>
                            <a:schemeClr val="tx1"/>
                          </a:solidFill>
                        </a:rPr>
                        <a:t>Paper title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solidFill>
                            <a:schemeClr val="tx1"/>
                          </a:solidFill>
                        </a:rPr>
                        <a:t>Concept</a:t>
                      </a:r>
                      <a:r>
                        <a:rPr lang="en-IN" baseline="0" dirty="0" smtClean="0">
                          <a:solidFill>
                            <a:schemeClr val="tx1"/>
                          </a:solidFill>
                        </a:rPr>
                        <a:t> in the paper</a:t>
                      </a:r>
                    </a:p>
                    <a:p>
                      <a:pPr algn="ctr"/>
                      <a:r>
                        <a:rPr lang="en-IN" baseline="0" dirty="0" smtClean="0">
                          <a:solidFill>
                            <a:schemeClr val="tx1"/>
                          </a:solidFill>
                        </a:rPr>
                        <a:t>(Algorithm, Advantages, Limitations, Future enhancement)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solidFill>
                            <a:schemeClr val="tx1"/>
                          </a:solidFill>
                        </a:rPr>
                        <a:t>Paper</a:t>
                      </a:r>
                      <a:r>
                        <a:rPr lang="en-IN" baseline="0" dirty="0" smtClean="0">
                          <a:solidFill>
                            <a:schemeClr val="tx1"/>
                          </a:solidFill>
                        </a:rPr>
                        <a:t> details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6736"/>
                  </a:ext>
                </a:extLst>
              </a:tr>
              <a:tr h="1120559">
                <a:tc>
                  <a:txBody>
                    <a:bodyPr/>
                    <a:lstStyle/>
                    <a:p>
                      <a:pPr algn="ctr"/>
                      <a:r>
                        <a:rPr lang="en-IN" sz="105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050" dirty="0" err="1" smtClean="0"/>
                        <a:t>khoo</a:t>
                      </a:r>
                      <a:r>
                        <a:rPr lang="en-IN" sz="1050" dirty="0" smtClean="0"/>
                        <a:t> </a:t>
                      </a:r>
                      <a:r>
                        <a:rPr lang="en-IN" sz="1050" dirty="0" err="1" smtClean="0"/>
                        <a:t>jin</a:t>
                      </a:r>
                      <a:r>
                        <a:rPr lang="en-IN" sz="1050" dirty="0" smtClean="0"/>
                        <a:t> sheng, </a:t>
                      </a:r>
                      <a:r>
                        <a:rPr lang="en-IN" sz="1050" dirty="0" err="1" smtClean="0"/>
                        <a:t>ahmad</a:t>
                      </a:r>
                      <a:r>
                        <a:rPr lang="en-IN" sz="1050" dirty="0" smtClean="0"/>
                        <a:t> </a:t>
                      </a:r>
                      <a:r>
                        <a:rPr lang="en-IN" sz="1050" dirty="0" err="1" smtClean="0"/>
                        <a:t>suhaimi</a:t>
                      </a:r>
                      <a:r>
                        <a:rPr lang="en-IN" sz="1050" dirty="0" smtClean="0"/>
                        <a:t> </a:t>
                      </a:r>
                      <a:r>
                        <a:rPr lang="en-IN" sz="1050" dirty="0" err="1" smtClean="0"/>
                        <a:t>baharudin</a:t>
                      </a:r>
                      <a:r>
                        <a:rPr lang="en-IN" sz="1050" dirty="0" smtClean="0"/>
                        <a:t>, </a:t>
                      </a:r>
                      <a:r>
                        <a:rPr lang="en-IN" sz="1050" dirty="0" err="1" smtClean="0"/>
                        <a:t>kamal</a:t>
                      </a:r>
                      <a:r>
                        <a:rPr lang="en-IN" sz="1050" dirty="0" smtClean="0"/>
                        <a:t> </a:t>
                      </a:r>
                      <a:r>
                        <a:rPr lang="en-IN" sz="1050" dirty="0" err="1" smtClean="0"/>
                        <a:t>karkonasasi</a:t>
                      </a:r>
                      <a:r>
                        <a:rPr lang="en-IN" sz="1050" dirty="0" smtClean="0"/>
                        <a:t> (2016). </a:t>
                      </a:r>
                    </a:p>
                    <a:p>
                      <a:endParaRPr lang="en-IN" sz="1050" dirty="0" smtClean="0"/>
                    </a:p>
                    <a:p>
                      <a:r>
                        <a:rPr lang="en-IN" sz="1050" dirty="0" smtClean="0"/>
                        <a:t>A car breakdown service station locator system</a:t>
                      </a:r>
                      <a:endParaRPr lang="en-IN" sz="1050" dirty="0">
                        <a:solidFill>
                          <a:schemeClr val="tx1"/>
                        </a:solidFill>
                      </a:endParaRPr>
                    </a:p>
                    <a:p>
                      <a:endParaRPr lang="en-IN" sz="1050" dirty="0">
                        <a:solidFill>
                          <a:schemeClr val="tx1"/>
                        </a:solidFill>
                      </a:endParaRPr>
                    </a:p>
                    <a:p>
                      <a:endParaRPr lang="en-IN"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50" b="0" i="0" kern="1200" dirty="0" smtClean="0">
                          <a:solidFill>
                            <a:schemeClr val="dk1"/>
                          </a:solidFill>
                          <a:effectLst/>
                          <a:latin typeface="+mn-lt"/>
                          <a:ea typeface="+mn-ea"/>
                          <a:cs typeface="+mn-cs"/>
                        </a:rPr>
                        <a:t>Car Breakdown Service Station Locator System has the advantage of returning </a:t>
                      </a:r>
                    </a:p>
                    <a:p>
                      <a:r>
                        <a:rPr lang="en-US" sz="1050" b="0" i="0" kern="1200" dirty="0" smtClean="0">
                          <a:solidFill>
                            <a:schemeClr val="dk1"/>
                          </a:solidFill>
                          <a:effectLst/>
                          <a:latin typeface="+mn-lt"/>
                          <a:ea typeface="+mn-ea"/>
                          <a:cs typeface="+mn-cs"/>
                        </a:rPr>
                        <a:t>the search result of CRSP nearby the user’s current location, with </a:t>
                      </a:r>
                    </a:p>
                    <a:p>
                      <a:r>
                        <a:rPr lang="en-US" sz="1050" b="0" i="0" kern="1200" dirty="0" smtClean="0">
                          <a:solidFill>
                            <a:schemeClr val="dk1"/>
                          </a:solidFill>
                          <a:effectLst/>
                          <a:latin typeface="+mn-lt"/>
                          <a:ea typeface="+mn-ea"/>
                          <a:cs typeface="+mn-cs"/>
                        </a:rPr>
                        <a:t>different CRSP is forming a network of assistance that functions </a:t>
                      </a:r>
                    </a:p>
                    <a:p>
                      <a:r>
                        <a:rPr lang="en-US" sz="1050" b="0" i="0" kern="1200" dirty="0" smtClean="0">
                          <a:solidFill>
                            <a:schemeClr val="dk1"/>
                          </a:solidFill>
                          <a:effectLst/>
                          <a:latin typeface="+mn-lt"/>
                          <a:ea typeface="+mn-ea"/>
                          <a:cs typeface="+mn-cs"/>
                        </a:rPr>
                        <a:t>anytime, anywhere. This enables the user to choose any of the </a:t>
                      </a:r>
                    </a:p>
                    <a:p>
                      <a:r>
                        <a:rPr lang="en-US" sz="1050" b="0" i="0" kern="1200" dirty="0" smtClean="0">
                          <a:solidFill>
                            <a:schemeClr val="dk1"/>
                          </a:solidFill>
                          <a:effectLst/>
                          <a:latin typeface="+mn-lt"/>
                          <a:ea typeface="+mn-ea"/>
                          <a:cs typeface="+mn-cs"/>
                        </a:rPr>
                        <a:t>CRSP of their own preference that is returned by the application </a:t>
                      </a:r>
                    </a:p>
                    <a:p>
                      <a:r>
                        <a:rPr lang="en-US" sz="1050" b="0" i="0" kern="1200" dirty="0" smtClean="0">
                          <a:solidFill>
                            <a:schemeClr val="dk1"/>
                          </a:solidFill>
                          <a:effectLst/>
                          <a:latin typeface="+mn-lt"/>
                          <a:ea typeface="+mn-ea"/>
                          <a:cs typeface="+mn-cs"/>
                        </a:rPr>
                        <a:t>without the constraint of only one CRSP.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050" dirty="0" smtClean="0">
                          <a:solidFill>
                            <a:schemeClr val="tx1"/>
                          </a:solidFill>
                        </a:rPr>
                        <a:t>https://www.researchgate.net/publication/311795116_A_Car_Breakdown_Service_Station_Locator_System</a:t>
                      </a:r>
                      <a:endParaRPr lang="en-IN"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5212552"/>
                  </a:ext>
                </a:extLst>
              </a:tr>
              <a:tr h="2452543">
                <a:tc>
                  <a:txBody>
                    <a:bodyPr/>
                    <a:lstStyle/>
                    <a:p>
                      <a:pPr algn="ctr"/>
                      <a:r>
                        <a:rPr lang="en-US" sz="1050" dirty="0" smtClean="0">
                          <a:solidFill>
                            <a:schemeClr val="tx1"/>
                          </a:solidFill>
                        </a:rPr>
                        <a:t>2.</a:t>
                      </a:r>
                      <a:endParaRPr lang="en-IN"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050" dirty="0" smtClean="0"/>
                        <a:t>V. </a:t>
                      </a:r>
                      <a:r>
                        <a:rPr lang="en-IN" sz="1050" dirty="0" err="1" smtClean="0"/>
                        <a:t>Nithya</a:t>
                      </a:r>
                      <a:r>
                        <a:rPr lang="en-IN" sz="1050" dirty="0" smtClean="0"/>
                        <a:t>, </a:t>
                      </a:r>
                      <a:r>
                        <a:rPr lang="en-IN" sz="1050" dirty="0" err="1" smtClean="0"/>
                        <a:t>R.Regan</a:t>
                      </a:r>
                      <a:r>
                        <a:rPr lang="en-IN" sz="1050" dirty="0" smtClean="0"/>
                        <a:t> , </a:t>
                      </a:r>
                      <a:r>
                        <a:rPr lang="en-IN" sz="1050" dirty="0" err="1" smtClean="0"/>
                        <a:t>J.vijayaraghavan</a:t>
                      </a:r>
                      <a:endParaRPr lang="en-IN" sz="1050" dirty="0" smtClean="0"/>
                    </a:p>
                    <a:p>
                      <a:endParaRPr lang="en-US" sz="1050" dirty="0" smtClean="0">
                        <a:solidFill>
                          <a:schemeClr val="tx1"/>
                        </a:solidFill>
                      </a:endParaRPr>
                    </a:p>
                    <a:p>
                      <a:r>
                        <a:rPr lang="en-US" sz="1050" dirty="0" smtClean="0"/>
                        <a:t>A Survey on SQL Injection attacks, their Detection and Prevention Techniques</a:t>
                      </a:r>
                      <a:endParaRPr lang="en-IN"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50" dirty="0" smtClean="0"/>
                        <a:t>The main consequences of these vulnerabilities are attacks on[36]:</a:t>
                      </a:r>
                    </a:p>
                    <a:p>
                      <a:r>
                        <a:rPr lang="en-US" sz="1050" dirty="0" err="1" smtClean="0"/>
                        <a:t>i</a:t>
                      </a:r>
                      <a:r>
                        <a:rPr lang="en-US" sz="1050" dirty="0" smtClean="0"/>
                        <a:t>) Authorization: Critical data that are stored in a vulnerable SQL database may be altered by a successful SQLIA, a authorization privilege. </a:t>
                      </a:r>
                    </a:p>
                    <a:p>
                      <a:r>
                        <a:rPr lang="en-US" sz="1050" dirty="0" smtClean="0"/>
                        <a:t>ii) Authentication: If there is no any proper control on username and password inside the authentication page , it may be possible to login to a system as a normal user without knowing the right username and/or password.</a:t>
                      </a:r>
                    </a:p>
                    <a:p>
                      <a:r>
                        <a:rPr lang="en-US" sz="1050" dirty="0" smtClean="0"/>
                        <a:t> iii) Confidentially: Usually databases are consisting of sensitive data such as personal information, credit card numbers and/ or social numbers. Therefore loss of confidentially is a big problem with SQL Injection vulnerability. Actually, theft of sensitive data is one of the most common intentions of attackers. </a:t>
                      </a:r>
                    </a:p>
                    <a:p>
                      <a:r>
                        <a:rPr lang="en-US" sz="1050" dirty="0" smtClean="0"/>
                        <a:t>iv) Integrity: By a successful SQLIA not only an attacker reads sensitive information, but also, it is possible to change or delete this private information.</a:t>
                      </a:r>
                      <a:endParaRPr lang="en-IN"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050" dirty="0" smtClean="0">
                          <a:solidFill>
                            <a:schemeClr val="tx1"/>
                          </a:solidFill>
                        </a:rPr>
                        <a:t>https://www.ijcsmc.com/docs/papers/August2017/V6I8201701.pdf</a:t>
                      </a:r>
                      <a:endParaRPr lang="en-IN"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5886043"/>
                  </a:ext>
                </a:extLst>
              </a:tr>
            </a:tbl>
          </a:graphicData>
        </a:graphic>
      </p:graphicFrame>
    </p:spTree>
    <p:extLst>
      <p:ext uri="{BB962C8B-B14F-4D97-AF65-F5344CB8AC3E}">
        <p14:creationId xmlns:p14="http://schemas.microsoft.com/office/powerpoint/2010/main" val="3552481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IMPLEMENTATION PLATFORM / FRAMEWORK</a:t>
            </a:r>
            <a:endParaRPr lang="en-IN" dirty="0"/>
          </a:p>
        </p:txBody>
      </p:sp>
      <p:pic>
        <p:nvPicPr>
          <p:cNvPr id="1026" name="Picture 2" descr="XAMPP - Wikipedia"/>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31254" y="2198850"/>
            <a:ext cx="2403424" cy="24374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Visual Studio Code 1.35 icon.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6281" y="2198850"/>
            <a:ext cx="2416175" cy="241617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781517" y="4951141"/>
            <a:ext cx="3102898" cy="58843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XAMPP</a:t>
            </a:r>
            <a:endParaRPr lang="en-IN" b="1" dirty="0"/>
          </a:p>
        </p:txBody>
      </p:sp>
      <p:sp>
        <p:nvSpPr>
          <p:cNvPr id="8" name="Title 1"/>
          <p:cNvSpPr txBox="1">
            <a:spLocks/>
          </p:cNvSpPr>
          <p:nvPr/>
        </p:nvSpPr>
        <p:spPr>
          <a:xfrm>
            <a:off x="6941713" y="4939989"/>
            <a:ext cx="3102898" cy="58843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VS CODE</a:t>
            </a:r>
            <a:endParaRPr lang="en-IN" b="1" dirty="0"/>
          </a:p>
        </p:txBody>
      </p:sp>
    </p:spTree>
    <p:extLst>
      <p:ext uri="{BB962C8B-B14F-4D97-AF65-F5344CB8AC3E}">
        <p14:creationId xmlns:p14="http://schemas.microsoft.com/office/powerpoint/2010/main" val="3765302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20875"/>
          </a:xfrm>
        </p:spPr>
        <p:txBody>
          <a:bodyPr>
            <a:normAutofit/>
          </a:bodyPr>
          <a:lstStyle/>
          <a:p>
            <a:r>
              <a:rPr lang="en-US" dirty="0" smtClean="0"/>
              <a:t>OVERALL ARCHITECTURE </a:t>
            </a:r>
            <a:br>
              <a:rPr lang="en-US" dirty="0" smtClean="0"/>
            </a:br>
            <a:r>
              <a:rPr lang="en-US" dirty="0" smtClean="0"/>
              <a:t>(</a:t>
            </a:r>
            <a:r>
              <a:rPr lang="en-US" dirty="0"/>
              <a:t>with completed modules highlighted)</a:t>
            </a:r>
            <a:br>
              <a:rPr lang="en-US"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5913" y="1825625"/>
            <a:ext cx="7060174" cy="4351338"/>
          </a:xfrm>
        </p:spPr>
      </p:pic>
    </p:spTree>
    <p:extLst>
      <p:ext uri="{BB962C8B-B14F-4D97-AF65-F5344CB8AC3E}">
        <p14:creationId xmlns:p14="http://schemas.microsoft.com/office/powerpoint/2010/main" val="719048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dirty="0" smtClean="0"/>
              <a:t>etailed </a:t>
            </a:r>
            <a:r>
              <a:rPr lang="en-US" dirty="0"/>
              <a:t>design of each module </a:t>
            </a:r>
            <a:r>
              <a:rPr lang="en-US" dirty="0" smtClean="0"/>
              <a:t>with flow chart</a:t>
            </a:r>
            <a:endParaRPr lang="en-IN" dirty="0"/>
          </a:p>
        </p:txBody>
      </p:sp>
      <p:sp>
        <p:nvSpPr>
          <p:cNvPr id="5" name="Text Placeholder 4"/>
          <p:cNvSpPr>
            <a:spLocks noGrp="1"/>
          </p:cNvSpPr>
          <p:nvPr>
            <p:ph type="body" idx="1"/>
          </p:nvPr>
        </p:nvSpPr>
        <p:spPr/>
        <p:txBody>
          <a:bodyPr/>
          <a:lstStyle/>
          <a:p>
            <a:pPr algn="ctr"/>
            <a:r>
              <a:rPr lang="en-US" dirty="0" smtClean="0"/>
              <a:t>USER</a:t>
            </a: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51611" y="2505075"/>
            <a:ext cx="3934141" cy="3684588"/>
          </a:xfrm>
        </p:spPr>
      </p:pic>
      <p:sp>
        <p:nvSpPr>
          <p:cNvPr id="6" name="Text Placeholder 5"/>
          <p:cNvSpPr>
            <a:spLocks noGrp="1"/>
          </p:cNvSpPr>
          <p:nvPr>
            <p:ph type="body" sz="quarter" idx="3"/>
          </p:nvPr>
        </p:nvSpPr>
        <p:spPr/>
        <p:txBody>
          <a:bodyPr/>
          <a:lstStyle/>
          <a:p>
            <a:pPr algn="ctr"/>
            <a:r>
              <a:rPr lang="en-US" dirty="0" smtClean="0"/>
              <a:t>HELPER SERVICE</a:t>
            </a:r>
            <a:endParaRPr lang="en-IN"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707958"/>
            <a:ext cx="5183188" cy="3278821"/>
          </a:xfrm>
        </p:spPr>
      </p:pic>
    </p:spTree>
    <p:extLst>
      <p:ext uri="{BB962C8B-B14F-4D97-AF65-F5344CB8AC3E}">
        <p14:creationId xmlns:p14="http://schemas.microsoft.com/office/powerpoint/2010/main" val="3376640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design of each module with flow chart</a:t>
            </a:r>
            <a:endParaRPr lang="en-IN" dirty="0"/>
          </a:p>
        </p:txBody>
      </p:sp>
      <p:sp>
        <p:nvSpPr>
          <p:cNvPr id="4" name="Text Placeholder 3"/>
          <p:cNvSpPr>
            <a:spLocks noGrp="1"/>
          </p:cNvSpPr>
          <p:nvPr>
            <p:ph type="body" idx="1"/>
          </p:nvPr>
        </p:nvSpPr>
        <p:spPr>
          <a:xfrm>
            <a:off x="3518694" y="1804252"/>
            <a:ext cx="5157787" cy="823912"/>
          </a:xfrm>
        </p:spPr>
        <p:txBody>
          <a:bodyPr/>
          <a:lstStyle/>
          <a:p>
            <a:pPr algn="ctr"/>
            <a:r>
              <a:rPr lang="en-US" dirty="0" smtClean="0"/>
              <a:t>Admin</a:t>
            </a: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59237" y="2840670"/>
            <a:ext cx="4076700" cy="3181350"/>
          </a:xfrm>
        </p:spPr>
      </p:pic>
    </p:spTree>
    <p:extLst>
      <p:ext uri="{BB962C8B-B14F-4D97-AF65-F5344CB8AC3E}">
        <p14:creationId xmlns:p14="http://schemas.microsoft.com/office/powerpoint/2010/main" val="871338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ALGORITHM STEPS</a:t>
            </a:r>
            <a:endParaRPr lang="en-IN" dirty="0"/>
          </a:p>
        </p:txBody>
      </p:sp>
      <p:sp>
        <p:nvSpPr>
          <p:cNvPr id="4" name="Content Placeholder 3"/>
          <p:cNvSpPr>
            <a:spLocks noGrp="1"/>
          </p:cNvSpPr>
          <p:nvPr>
            <p:ph idx="1"/>
          </p:nvPr>
        </p:nvSpPr>
        <p:spPr>
          <a:xfrm>
            <a:off x="838200" y="2176455"/>
            <a:ext cx="4920762" cy="4000508"/>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Problem: To get nearest location</a:t>
            </a:r>
          </a:p>
          <a:p>
            <a:pPr marL="0" indent="0">
              <a:buNone/>
            </a:pPr>
            <a:r>
              <a:rPr lang="en-US" dirty="0" smtClean="0">
                <a:latin typeface="Times New Roman" panose="02020603050405020304" pitchFamily="18" charset="0"/>
                <a:cs typeface="Times New Roman" panose="02020603050405020304" pitchFamily="18" charset="0"/>
              </a:rPr>
              <a:t>Algorithm:</a:t>
            </a:r>
          </a:p>
          <a:p>
            <a:pPr marL="0" indent="0">
              <a:buNone/>
            </a:pPr>
            <a:r>
              <a:rPr lang="en-US" sz="1200" dirty="0" smtClean="0">
                <a:latin typeface="Times New Roman" panose="02020603050405020304" pitchFamily="18" charset="0"/>
                <a:cs typeface="Times New Roman" panose="02020603050405020304" pitchFamily="18" charset="0"/>
              </a:rPr>
              <a:t>Step 1:  Start</a:t>
            </a:r>
          </a:p>
          <a:p>
            <a:pPr marL="0" indent="0">
              <a:buNone/>
            </a:pPr>
            <a:r>
              <a:rPr lang="en-US" sz="1200" dirty="0" smtClean="0">
                <a:latin typeface="Times New Roman" panose="02020603050405020304" pitchFamily="18" charset="0"/>
                <a:cs typeface="Times New Roman" panose="02020603050405020304" pitchFamily="18" charset="0"/>
              </a:rPr>
              <a:t>Step 2: Read </a:t>
            </a:r>
            <a:r>
              <a:rPr lang="en-US" sz="1200" dirty="0" err="1" smtClean="0">
                <a:latin typeface="Times New Roman" panose="02020603050405020304" pitchFamily="18" charset="0"/>
                <a:cs typeface="Times New Roman" panose="02020603050405020304" pitchFamily="18" charset="0"/>
              </a:rPr>
              <a:t>lat</a:t>
            </a:r>
            <a:r>
              <a:rPr lang="en-US" sz="1200" dirty="0" smtClean="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lon</a:t>
            </a:r>
            <a:endParaRPr lang="en-US" sz="1200" dirty="0" smtClean="0">
              <a:latin typeface="Times New Roman" panose="02020603050405020304" pitchFamily="18" charset="0"/>
              <a:cs typeface="Times New Roman" panose="02020603050405020304" pitchFamily="18" charset="0"/>
            </a:endParaRPr>
          </a:p>
          <a:p>
            <a:pPr marL="0" indent="0">
              <a:buNone/>
            </a:pPr>
            <a:r>
              <a:rPr lang="en-US" sz="1200" dirty="0" smtClean="0">
                <a:latin typeface="Times New Roman" panose="02020603050405020304" pitchFamily="18" charset="0"/>
                <a:cs typeface="Times New Roman" panose="02020603050405020304" pitchFamily="18" charset="0"/>
              </a:rPr>
              <a:t>Step 3:distance&lt;-</a:t>
            </a:r>
            <a:r>
              <a:rPr lang="en-IN" sz="1200" dirty="0" smtClean="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acos</a:t>
            </a:r>
            <a:r>
              <a:rPr lang="en-IN" sz="1200" dirty="0">
                <a:latin typeface="Times New Roman" panose="02020603050405020304" pitchFamily="18" charset="0"/>
                <a:cs typeface="Times New Roman" panose="02020603050405020304" pitchFamily="18" charset="0"/>
              </a:rPr>
              <a:t>(sin(( $</a:t>
            </a:r>
            <a:r>
              <a:rPr lang="en-IN" sz="1200" dirty="0" err="1">
                <a:latin typeface="Times New Roman" panose="02020603050405020304" pitchFamily="18" charset="0"/>
                <a:cs typeface="Times New Roman" panose="02020603050405020304" pitchFamily="18" charset="0"/>
              </a:rPr>
              <a:t>lat</a:t>
            </a:r>
            <a:r>
              <a:rPr lang="en-IN" sz="1200" dirty="0">
                <a:latin typeface="Times New Roman" panose="02020603050405020304" pitchFamily="18" charset="0"/>
                <a:cs typeface="Times New Roman" panose="02020603050405020304" pitchFamily="18" charset="0"/>
              </a:rPr>
              <a:t> * pi() / 180</a:t>
            </a:r>
            <a:r>
              <a:rPr lang="en-IN" sz="1200" dirty="0" smtClean="0">
                <a:latin typeface="Times New Roman" panose="02020603050405020304" pitchFamily="18" charset="0"/>
                <a:cs typeface="Times New Roman" panose="02020603050405020304" pitchFamily="18" charset="0"/>
              </a:rPr>
              <a:t>))*sin</a:t>
            </a:r>
            <a:r>
              <a:rPr lang="en-IN" sz="1200" dirty="0">
                <a:latin typeface="Times New Roman" panose="02020603050405020304" pitchFamily="18" charset="0"/>
                <a:cs typeface="Times New Roman" panose="02020603050405020304" pitchFamily="18" charset="0"/>
              </a:rPr>
              <a:t>(( latitude * pi() / 180)) </a:t>
            </a:r>
            <a:r>
              <a:rPr lang="en-IN" sz="1200" dirty="0" smtClean="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cos(( $</a:t>
            </a:r>
            <a:r>
              <a:rPr lang="en-IN" sz="1200" dirty="0" err="1">
                <a:latin typeface="Times New Roman" panose="02020603050405020304" pitchFamily="18" charset="0"/>
                <a:cs typeface="Times New Roman" panose="02020603050405020304" pitchFamily="18" charset="0"/>
              </a:rPr>
              <a:t>lat</a:t>
            </a:r>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pi() /180 </a:t>
            </a:r>
            <a:r>
              <a:rPr lang="en-IN" sz="1200" dirty="0" smtClean="0">
                <a:latin typeface="Times New Roman" panose="02020603050405020304" pitchFamily="18" charset="0"/>
                <a:cs typeface="Times New Roman" panose="02020603050405020304" pitchFamily="18" charset="0"/>
              </a:rPr>
              <a:t>))*cos</a:t>
            </a:r>
            <a:r>
              <a:rPr lang="en-IN" sz="1200" dirty="0">
                <a:latin typeface="Times New Roman" panose="02020603050405020304" pitchFamily="18" charset="0"/>
                <a:cs typeface="Times New Roman" panose="02020603050405020304" pitchFamily="18" charset="0"/>
              </a:rPr>
              <a:t>(( latitude * pi() / 180)) </a:t>
            </a:r>
            <a:r>
              <a:rPr lang="en-IN" sz="1200" dirty="0" smtClean="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cos((( $</a:t>
            </a:r>
            <a:r>
              <a:rPr lang="en-IN" sz="1200" dirty="0" err="1">
                <a:latin typeface="Times New Roman" panose="02020603050405020304" pitchFamily="18" charset="0"/>
                <a:cs typeface="Times New Roman" panose="02020603050405020304" pitchFamily="18" charset="0"/>
              </a:rPr>
              <a:t>lng</a:t>
            </a:r>
            <a:r>
              <a:rPr lang="en-IN" sz="1200" dirty="0">
                <a:latin typeface="Times New Roman" panose="02020603050405020304" pitchFamily="18" charset="0"/>
                <a:cs typeface="Times New Roman" panose="02020603050405020304" pitchFamily="18" charset="0"/>
              </a:rPr>
              <a:t> - longitude) * pi()/180</a:t>
            </a:r>
            <a:r>
              <a:rPr lang="en-IN" sz="1200" dirty="0" smtClean="0">
                <a:latin typeface="Times New Roman" panose="02020603050405020304" pitchFamily="18" charset="0"/>
                <a:cs typeface="Times New Roman" panose="02020603050405020304" pitchFamily="18" charset="0"/>
              </a:rPr>
              <a:t>)))) * </a:t>
            </a:r>
          </a:p>
          <a:p>
            <a:pPr marL="0" indent="0">
              <a:buNone/>
            </a:pPr>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180/pi()) * 60 * 1.1515 * 1.609344)</a:t>
            </a:r>
          </a:p>
          <a:p>
            <a:pPr marL="0" indent="0">
              <a:buNone/>
            </a:pPr>
            <a:r>
              <a:rPr lang="en-US" sz="1200" dirty="0" smtClean="0">
                <a:latin typeface="Times New Roman" panose="02020603050405020304" pitchFamily="18" charset="0"/>
                <a:cs typeface="Times New Roman" panose="02020603050405020304" pitchFamily="18" charset="0"/>
              </a:rPr>
              <a:t>Step4:if(distance&lt;=15) then</a:t>
            </a:r>
          </a:p>
          <a:p>
            <a:pPr marL="0" indent="0">
              <a:buNone/>
            </a:pP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print location</a:t>
            </a:r>
          </a:p>
          <a:p>
            <a:pPr marL="0" indent="0">
              <a:buNone/>
            </a:pPr>
            <a:r>
              <a:rPr lang="en-US" sz="1200" dirty="0" smtClean="0">
                <a:latin typeface="Times New Roman" panose="02020603050405020304" pitchFamily="18" charset="0"/>
                <a:cs typeface="Times New Roman" panose="02020603050405020304" pitchFamily="18" charset="0"/>
              </a:rPr>
              <a:t>Step-5:Stop</a:t>
            </a:r>
            <a:endParaRPr lang="en-IN" sz="1200" dirty="0" smtClean="0">
              <a:latin typeface="Times New Roman" panose="02020603050405020304" pitchFamily="18" charset="0"/>
              <a:cs typeface="Times New Roman" panose="02020603050405020304" pitchFamily="18" charset="0"/>
            </a:endParaRPr>
          </a:p>
          <a:p>
            <a:pPr marL="0" indent="0">
              <a:buNone/>
            </a:pPr>
            <a:endParaRPr lang="en-IN" sz="1200" dirty="0"/>
          </a:p>
        </p:txBody>
      </p:sp>
      <p:sp>
        <p:nvSpPr>
          <p:cNvPr id="9" name="Flowchart: Terminator 8"/>
          <p:cNvSpPr/>
          <p:nvPr/>
        </p:nvSpPr>
        <p:spPr>
          <a:xfrm>
            <a:off x="8396867" y="1506692"/>
            <a:ext cx="1070517" cy="33453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Start</a:t>
            </a:r>
          </a:p>
        </p:txBody>
      </p:sp>
      <p:sp>
        <p:nvSpPr>
          <p:cNvPr id="10" name="Parallelogram 9"/>
          <p:cNvSpPr/>
          <p:nvPr/>
        </p:nvSpPr>
        <p:spPr>
          <a:xfrm>
            <a:off x="6484111" y="4939582"/>
            <a:ext cx="1148576" cy="691376"/>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print </a:t>
            </a:r>
            <a:r>
              <a:rPr lang="en-US" sz="1200" dirty="0" smtClean="0">
                <a:latin typeface="Times New Roman" panose="02020603050405020304" pitchFamily="18" charset="0"/>
                <a:cs typeface="Times New Roman" panose="02020603050405020304" pitchFamily="18" charset="0"/>
              </a:rPr>
              <a:t>location</a:t>
            </a:r>
            <a:endParaRPr lang="en-US" sz="1200" dirty="0">
              <a:latin typeface="Times New Roman" panose="02020603050405020304" pitchFamily="18" charset="0"/>
              <a:cs typeface="Times New Roman" panose="02020603050405020304" pitchFamily="18" charset="0"/>
            </a:endParaRPr>
          </a:p>
        </p:txBody>
      </p:sp>
      <p:sp>
        <p:nvSpPr>
          <p:cNvPr id="11" name="Rectangle 10"/>
          <p:cNvSpPr/>
          <p:nvPr/>
        </p:nvSpPr>
        <p:spPr>
          <a:xfrm>
            <a:off x="6991812" y="3293597"/>
            <a:ext cx="3880625" cy="10816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Times New Roman" panose="02020603050405020304" pitchFamily="18" charset="0"/>
                <a:cs typeface="Times New Roman" panose="02020603050405020304" pitchFamily="18" charset="0"/>
              </a:rPr>
              <a:t>distance&lt;-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acos</a:t>
            </a:r>
            <a:r>
              <a:rPr lang="en-IN" sz="1200" dirty="0">
                <a:latin typeface="Times New Roman" panose="02020603050405020304" pitchFamily="18" charset="0"/>
                <a:cs typeface="Times New Roman" panose="02020603050405020304" pitchFamily="18" charset="0"/>
              </a:rPr>
              <a:t>(sin(( $</a:t>
            </a:r>
            <a:r>
              <a:rPr lang="en-IN" sz="1200" dirty="0" err="1">
                <a:latin typeface="Times New Roman" panose="02020603050405020304" pitchFamily="18" charset="0"/>
                <a:cs typeface="Times New Roman" panose="02020603050405020304" pitchFamily="18" charset="0"/>
              </a:rPr>
              <a:t>lat</a:t>
            </a:r>
            <a:r>
              <a:rPr lang="en-IN" sz="1200" dirty="0">
                <a:latin typeface="Times New Roman" panose="02020603050405020304" pitchFamily="18" charset="0"/>
                <a:cs typeface="Times New Roman" panose="02020603050405020304" pitchFamily="18" charset="0"/>
              </a:rPr>
              <a:t> * pi() / 180))*sin</a:t>
            </a:r>
            <a:r>
              <a:rPr lang="en-IN" sz="1200" dirty="0" smtClean="0">
                <a:latin typeface="Times New Roman" panose="02020603050405020304" pitchFamily="18" charset="0"/>
                <a:cs typeface="Times New Roman" panose="02020603050405020304" pitchFamily="18" charset="0"/>
              </a:rPr>
              <a:t>((latitude </a:t>
            </a:r>
            <a:r>
              <a:rPr lang="en-IN" sz="1200" dirty="0">
                <a:latin typeface="Times New Roman" panose="02020603050405020304" pitchFamily="18" charset="0"/>
                <a:cs typeface="Times New Roman" panose="02020603050405020304" pitchFamily="18" charset="0"/>
              </a:rPr>
              <a:t>* pi() / 180)) </a:t>
            </a:r>
            <a:r>
              <a:rPr lang="en-IN" sz="1200" dirty="0" smtClean="0">
                <a:latin typeface="Times New Roman" panose="02020603050405020304" pitchFamily="18" charset="0"/>
                <a:cs typeface="Times New Roman" panose="02020603050405020304" pitchFamily="18" charset="0"/>
              </a:rPr>
              <a:t>+cos</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lat</a:t>
            </a:r>
            <a:r>
              <a:rPr lang="en-IN" sz="1200" dirty="0">
                <a:latin typeface="Times New Roman" panose="02020603050405020304" pitchFamily="18" charset="0"/>
                <a:cs typeface="Times New Roman" panose="02020603050405020304" pitchFamily="18" charset="0"/>
              </a:rPr>
              <a:t> * pi() /180 ))*cos(( latitude * pi() / 180)) </a:t>
            </a:r>
            <a:r>
              <a:rPr lang="en-IN" sz="1200" dirty="0" smtClean="0">
                <a:latin typeface="Times New Roman" panose="02020603050405020304" pitchFamily="18" charset="0"/>
                <a:cs typeface="Times New Roman" panose="02020603050405020304" pitchFamily="18" charset="0"/>
              </a:rPr>
              <a:t>*cos</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lng</a:t>
            </a:r>
            <a:r>
              <a:rPr lang="en-IN" sz="1200" dirty="0">
                <a:latin typeface="Times New Roman" panose="02020603050405020304" pitchFamily="18" charset="0"/>
                <a:cs typeface="Times New Roman" panose="02020603050405020304" pitchFamily="18" charset="0"/>
              </a:rPr>
              <a:t> - longitude) * pi()/180)))) * </a:t>
            </a:r>
            <a:r>
              <a:rPr lang="en-IN" sz="1200" dirty="0" smtClean="0">
                <a:latin typeface="Times New Roman" panose="02020603050405020304" pitchFamily="18" charset="0"/>
                <a:cs typeface="Times New Roman" panose="02020603050405020304" pitchFamily="18" charset="0"/>
              </a:rPr>
              <a:t>180/pi</a:t>
            </a:r>
            <a:r>
              <a:rPr lang="en-IN" sz="1200" dirty="0">
                <a:latin typeface="Times New Roman" panose="02020603050405020304" pitchFamily="18" charset="0"/>
                <a:cs typeface="Times New Roman" panose="02020603050405020304" pitchFamily="18" charset="0"/>
              </a:rPr>
              <a:t>()) * 60 * 1.1515 </a:t>
            </a:r>
            <a:r>
              <a:rPr lang="en-IN" sz="1200" dirty="0" smtClean="0">
                <a:latin typeface="Times New Roman" panose="02020603050405020304" pitchFamily="18" charset="0"/>
                <a:cs typeface="Times New Roman" panose="02020603050405020304" pitchFamily="18" charset="0"/>
              </a:rPr>
              <a:t>*1.609344)</a:t>
            </a:r>
            <a:endParaRPr lang="en-IN" sz="1200" dirty="0">
              <a:latin typeface="Times New Roman" panose="02020603050405020304" pitchFamily="18" charset="0"/>
              <a:cs typeface="Times New Roman" panose="02020603050405020304" pitchFamily="18" charset="0"/>
            </a:endParaRPr>
          </a:p>
        </p:txBody>
      </p:sp>
      <p:sp>
        <p:nvSpPr>
          <p:cNvPr id="12" name="Diamond 11"/>
          <p:cNvSpPr/>
          <p:nvPr/>
        </p:nvSpPr>
        <p:spPr>
          <a:xfrm>
            <a:off x="8101358" y="4739267"/>
            <a:ext cx="1661532" cy="1092007"/>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if(distance&lt;=15) </a:t>
            </a:r>
            <a:endParaRPr lang="en-IN" sz="1200" dirty="0"/>
          </a:p>
        </p:txBody>
      </p:sp>
      <p:sp>
        <p:nvSpPr>
          <p:cNvPr id="13" name="Flowchart: Terminator 12"/>
          <p:cNvSpPr/>
          <p:nvPr/>
        </p:nvSpPr>
        <p:spPr>
          <a:xfrm>
            <a:off x="8396867" y="6176963"/>
            <a:ext cx="1070517" cy="33453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Stop</a:t>
            </a:r>
            <a:endParaRPr lang="en-IN" sz="1200" dirty="0"/>
          </a:p>
        </p:txBody>
      </p:sp>
      <p:sp>
        <p:nvSpPr>
          <p:cNvPr id="14" name="Parallelogram 13"/>
          <p:cNvSpPr/>
          <p:nvPr/>
        </p:nvSpPr>
        <p:spPr>
          <a:xfrm>
            <a:off x="8357837" y="2291420"/>
            <a:ext cx="1148576" cy="691376"/>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Read </a:t>
            </a:r>
            <a:r>
              <a:rPr lang="en-US" sz="1200" dirty="0" err="1">
                <a:latin typeface="Times New Roman" panose="02020603050405020304" pitchFamily="18" charset="0"/>
                <a:cs typeface="Times New Roman" panose="02020603050405020304" pitchFamily="18" charset="0"/>
              </a:rPr>
              <a:t>lat</a:t>
            </a:r>
            <a:r>
              <a:rPr lang="en-US" sz="1200" dirty="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lon</a:t>
            </a:r>
            <a:endParaRPr lang="en-US" sz="1200" dirty="0">
              <a:latin typeface="Times New Roman" panose="02020603050405020304" pitchFamily="18" charset="0"/>
              <a:cs typeface="Times New Roman" panose="02020603050405020304" pitchFamily="18" charset="0"/>
            </a:endParaRPr>
          </a:p>
        </p:txBody>
      </p:sp>
      <p:cxnSp>
        <p:nvCxnSpPr>
          <p:cNvPr id="16" name="Straight Arrow Connector 15"/>
          <p:cNvCxnSpPr>
            <a:stCxn id="9" idx="2"/>
            <a:endCxn id="14" idx="0"/>
          </p:cNvCxnSpPr>
          <p:nvPr/>
        </p:nvCxnSpPr>
        <p:spPr>
          <a:xfrm flipH="1">
            <a:off x="8932125" y="1841229"/>
            <a:ext cx="1" cy="450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4" idx="4"/>
            <a:endCxn id="11" idx="0"/>
          </p:cNvCxnSpPr>
          <p:nvPr/>
        </p:nvCxnSpPr>
        <p:spPr>
          <a:xfrm>
            <a:off x="8932125" y="2982796"/>
            <a:ext cx="0" cy="310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1" idx="2"/>
            <a:endCxn id="12" idx="0"/>
          </p:cNvCxnSpPr>
          <p:nvPr/>
        </p:nvCxnSpPr>
        <p:spPr>
          <a:xfrm flipH="1">
            <a:off x="8932124" y="4375265"/>
            <a:ext cx="1" cy="36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2" idx="1"/>
            <a:endCxn id="10" idx="2"/>
          </p:cNvCxnSpPr>
          <p:nvPr/>
        </p:nvCxnSpPr>
        <p:spPr>
          <a:xfrm flipH="1" flipV="1">
            <a:off x="7546265" y="5285270"/>
            <a:ext cx="5550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Elbow Connector 28"/>
          <p:cNvCxnSpPr>
            <a:stCxn id="10" idx="4"/>
            <a:endCxn id="13" idx="1"/>
          </p:cNvCxnSpPr>
          <p:nvPr/>
        </p:nvCxnSpPr>
        <p:spPr>
          <a:xfrm rot="16200000" flipH="1">
            <a:off x="7370996" y="5318361"/>
            <a:ext cx="713274" cy="13384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1" name="Elbow Connector 30"/>
          <p:cNvCxnSpPr>
            <a:stCxn id="12" idx="3"/>
            <a:endCxn id="13" idx="3"/>
          </p:cNvCxnSpPr>
          <p:nvPr/>
        </p:nvCxnSpPr>
        <p:spPr>
          <a:xfrm flipH="1">
            <a:off x="9467384" y="5285271"/>
            <a:ext cx="295506" cy="1058961"/>
          </a:xfrm>
          <a:prstGeom prst="bentConnector3">
            <a:avLst>
              <a:gd name="adj1" fmla="val -77359"/>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7666216" y="5033458"/>
            <a:ext cx="479666" cy="276999"/>
          </a:xfrm>
          <a:prstGeom prst="rect">
            <a:avLst/>
          </a:prstGeom>
          <a:noFill/>
        </p:spPr>
        <p:txBody>
          <a:bodyPr wrap="square" rtlCol="0">
            <a:spAutoFit/>
          </a:bodyPr>
          <a:lstStyle/>
          <a:p>
            <a:r>
              <a:rPr lang="en-US" sz="1200" dirty="0" smtClean="0"/>
              <a:t>YES</a:t>
            </a:r>
            <a:endParaRPr lang="en-IN" sz="1200" dirty="0"/>
          </a:p>
        </p:txBody>
      </p:sp>
      <p:sp>
        <p:nvSpPr>
          <p:cNvPr id="33" name="TextBox 32"/>
          <p:cNvSpPr txBox="1"/>
          <p:nvPr/>
        </p:nvSpPr>
        <p:spPr>
          <a:xfrm>
            <a:off x="9762890" y="5033458"/>
            <a:ext cx="479666" cy="276999"/>
          </a:xfrm>
          <a:prstGeom prst="rect">
            <a:avLst/>
          </a:prstGeom>
          <a:noFill/>
        </p:spPr>
        <p:txBody>
          <a:bodyPr wrap="square" rtlCol="0">
            <a:spAutoFit/>
          </a:bodyPr>
          <a:lstStyle/>
          <a:p>
            <a:r>
              <a:rPr lang="en-US" sz="1200" dirty="0" smtClean="0"/>
              <a:t>NO</a:t>
            </a:r>
            <a:endParaRPr lang="en-IN" sz="1200" dirty="0"/>
          </a:p>
        </p:txBody>
      </p:sp>
    </p:spTree>
    <p:extLst>
      <p:ext uri="{BB962C8B-B14F-4D97-AF65-F5344CB8AC3E}">
        <p14:creationId xmlns:p14="http://schemas.microsoft.com/office/powerpoint/2010/main" val="3899602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1066</TotalTime>
  <Words>788</Words>
  <Application>Microsoft Office PowerPoint</Application>
  <PresentationFormat>Widescreen</PresentationFormat>
  <Paragraphs>103</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MID ROAD HELPER</vt:lpstr>
      <vt:lpstr>MOTIVATION &amp; OBJECTIVE</vt:lpstr>
      <vt:lpstr>INTRODUCTION</vt:lpstr>
      <vt:lpstr>LITERATURE REVIEW</vt:lpstr>
      <vt:lpstr>IMPLEMENTATION PLATFORM / FRAMEWORK</vt:lpstr>
      <vt:lpstr>OVERALL ARCHITECTURE  (with completed modules highlighted) </vt:lpstr>
      <vt:lpstr>Detailed design of each module with flow chart</vt:lpstr>
      <vt:lpstr>Detailed design of each module with flow chart</vt:lpstr>
      <vt:lpstr>EXAMPLE: ALGORITHM STEPS</vt:lpstr>
      <vt:lpstr>MODULE BASED OUTPUT SCREENSHOTS</vt:lpstr>
      <vt:lpstr>MODULE BASED OUTPUT SCREENSHOTS</vt:lpstr>
      <vt:lpstr>MODULE BASED OUTPUT SCREENSHOTS</vt:lpstr>
      <vt:lpstr>MODULE BASED OUTPUT SCREENSHOTS</vt:lpstr>
      <vt:lpstr>MODULE BASED OUTPUT SCREENSHOTS</vt:lpstr>
      <vt:lpstr>MODULE BASED OUTPUT SCREENSHOTS</vt:lpstr>
      <vt:lpstr>MODULE BASED OUTPUT SCREENSHOTS</vt:lpstr>
      <vt:lpstr>MODULE BASED OUTPUT SCREENSHOTS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Windows User</dc:creator>
  <cp:lastModifiedBy>Balasankar</cp:lastModifiedBy>
  <cp:revision>77</cp:revision>
  <dcterms:created xsi:type="dcterms:W3CDTF">2021-09-27T08:45:48Z</dcterms:created>
  <dcterms:modified xsi:type="dcterms:W3CDTF">2022-05-25T05:40:57Z</dcterms:modified>
</cp:coreProperties>
</file>