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Lst>
  <p:sldSz cy="6858000" cx="9144000"/>
  <p:notesSz cx="6858000" cy="9144000"/>
  <p:embeddedFontLst>
    <p:embeddedFont>
      <p:font typeface="Roboto Mon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0" roundtripDataSignature="AMtx7mgUXZtOp8icHjiMKw0QiJp3F85u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805BBC-CD1F-4D3B-BAE5-A34243D7E585}">
  <a:tblStyle styleId="{C9805BBC-CD1F-4D3B-BAE5-A34243D7E585}"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Mono-regular.fntdata"/><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RobotoMono-italic.fntdata"/><Relationship Id="rId47" Type="http://schemas.openxmlformats.org/officeDocument/2006/relationships/font" Target="fonts/RobotoMono-bold.fntdata"/><Relationship Id="rId49" Type="http://schemas.openxmlformats.org/officeDocument/2006/relationships/font" Target="fonts/RobotoMon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1ae16c3a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1ae16c3a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1ae16c3a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1ae16c3a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1ae16c3ac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1ae16c3a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1ae16c3ac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1ae16c3a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1ae16c3ac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1ae16c3a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1ae16c3ac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1ae16c3a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1ae16c3ac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1ae16c3a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1ae16c3ac_0_8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1ae16c3ac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1ae16c3ac_0_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1ae16c3a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39308821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3930882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1ae16c3ac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1ae16c3a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1ae16c3ac_0_1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1ae16c3a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1ae16c3ac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1ae16c3ac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1ae16c3ac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1ae16c3a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1ae16c3ac_0_1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41ae16c3ac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1ae16c3ac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1ae16c3a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38cbee9765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38cbee976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38cbee976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38cbee976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38cbee9765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38cbee976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38cbee9765_0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38cbee976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8cbee976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8cbee97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8cbee9765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8cbee97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38cbee976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38cbee976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38cbee976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38cbee976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38cbee976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38cbee97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38cbee976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38cbee976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38cbee9765_0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38cbee9765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38cbee9765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38cbee9765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41ae16c3ac_0_15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41ae16c3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8cbee9765_0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38cbee9765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32a44cf1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432a44cf1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1ae16c3a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1ae16c3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1ae16c3ac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1ae16c3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1ae16c3a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1ae16c3a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3" name="Shape 23"/>
        <p:cNvGrpSpPr/>
        <p:nvPr/>
      </p:nvGrpSpPr>
      <p:grpSpPr>
        <a:xfrm>
          <a:off x="0" y="0"/>
          <a:ext cx="0" cy="0"/>
          <a:chOff x="0" y="0"/>
          <a:chExt cx="0" cy="0"/>
        </a:xfrm>
      </p:grpSpPr>
      <p:sp>
        <p:nvSpPr>
          <p:cNvPr id="24" name="Google Shape;2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1" name="Google Shape;3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4" name="Google Shape;44;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5" name="Google Shape;45;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6" name="Google Shape;46;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7" name="Google Shape;47;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 Id="rId4" Type="http://schemas.openxmlformats.org/officeDocument/2006/relationships/image" Target="../media/image15.png"/><Relationship Id="rId5"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Workshop 2: Flying into Python</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64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41ae16c3ac_0_37"/>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Quiz - What is the output? (15 mins)</a:t>
            </a:r>
            <a:endParaRPr/>
          </a:p>
        </p:txBody>
      </p:sp>
      <p:sp>
        <p:nvSpPr>
          <p:cNvPr id="143" name="Google Shape;143;g341ae16c3ac_0_37"/>
          <p:cNvSpPr txBox="1"/>
          <p:nvPr>
            <p:ph idx="1" type="body"/>
          </p:nvPr>
        </p:nvSpPr>
        <p:spPr>
          <a:xfrm>
            <a:off x="457200" y="1335425"/>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SzPts val="1400"/>
              <a:buChar char="•"/>
            </a:pPr>
            <a:r>
              <a:rPr lang="en-US" sz="2800"/>
              <a:t>Click on Run after </a:t>
            </a:r>
            <a:r>
              <a:rPr lang="en-US" sz="2800"/>
              <a:t>you</a:t>
            </a:r>
            <a:r>
              <a:rPr lang="en-US" sz="2800"/>
              <a:t> enter your code. </a:t>
            </a:r>
            <a:endParaRPr sz="2800"/>
          </a:p>
          <a:p>
            <a:pPr indent="-317500" lvl="0" marL="457200" rtl="0" algn="l">
              <a:spcBef>
                <a:spcPts val="0"/>
              </a:spcBef>
              <a:spcAft>
                <a:spcPts val="0"/>
              </a:spcAft>
              <a:buSzPts val="1400"/>
              <a:buChar char="•"/>
            </a:pPr>
            <a:r>
              <a:rPr lang="en-US" sz="2800"/>
              <a:t>What do you see? </a:t>
            </a:r>
            <a:endParaRPr sz="2800"/>
          </a:p>
          <a:p>
            <a:pPr indent="-317500" lvl="0" marL="457200" rtl="0" algn="l">
              <a:spcBef>
                <a:spcPts val="0"/>
              </a:spcBef>
              <a:spcAft>
                <a:spcPts val="0"/>
              </a:spcAft>
              <a:buSzPts val="1400"/>
              <a:buChar char="•"/>
            </a:pPr>
            <a:r>
              <a:rPr lang="en-US" sz="2800"/>
              <a:t>Provide your answer via NYTC 2025 Classroom-&gt;Classworks-&gt;Workshop 2 Assignment-&gt; Using </a:t>
            </a:r>
            <a:r>
              <a:rPr lang="en-US" sz="2800"/>
              <a:t>visual</a:t>
            </a:r>
            <a:r>
              <a:rPr lang="en-US" sz="2800"/>
              <a:t> code to code section quiz</a:t>
            </a:r>
            <a:endParaRPr sz="2800"/>
          </a:p>
        </p:txBody>
      </p:sp>
      <p:pic>
        <p:nvPicPr>
          <p:cNvPr id="144" name="Google Shape;144;g341ae16c3ac_0_37"/>
          <p:cNvPicPr preferRelativeResize="0"/>
          <p:nvPr/>
        </p:nvPicPr>
        <p:blipFill>
          <a:blip r:embed="rId3">
            <a:alphaModFix/>
          </a:blip>
          <a:stretch>
            <a:fillRect/>
          </a:stretch>
        </p:blipFill>
        <p:spPr>
          <a:xfrm>
            <a:off x="88250" y="3739221"/>
            <a:ext cx="9144003" cy="2062758"/>
          </a:xfrm>
          <a:prstGeom prst="rect">
            <a:avLst/>
          </a:prstGeom>
          <a:noFill/>
          <a:ln>
            <a:noFill/>
          </a:ln>
        </p:spPr>
      </p:pic>
      <p:sp>
        <p:nvSpPr>
          <p:cNvPr id="145" name="Google Shape;145;g341ae16c3ac_0_37"/>
          <p:cNvSpPr/>
          <p:nvPr/>
        </p:nvSpPr>
        <p:spPr>
          <a:xfrm>
            <a:off x="8760675" y="3860575"/>
            <a:ext cx="203100" cy="255900"/>
          </a:xfrm>
          <a:prstGeom prst="rect">
            <a:avLst/>
          </a:prstGeom>
          <a:noFill/>
          <a:ln cap="flat" cmpd="sng" w="762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341ae16c3ac_0_44"/>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Understanding Functions in Python</a:t>
            </a:r>
            <a:endParaRPr/>
          </a:p>
        </p:txBody>
      </p:sp>
      <p:sp>
        <p:nvSpPr>
          <p:cNvPr id="151" name="Google Shape;151;g341ae16c3ac_0_44"/>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41ae16c3ac_0_5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What is a Function?</a:t>
            </a:r>
            <a:endParaRPr/>
          </a:p>
        </p:txBody>
      </p:sp>
      <p:sp>
        <p:nvSpPr>
          <p:cNvPr id="157" name="Google Shape;157;g341ae16c3ac_0_50"/>
          <p:cNvSpPr txBox="1"/>
          <p:nvPr>
            <p:ph idx="1" type="body"/>
          </p:nvPr>
        </p:nvSpPr>
        <p:spPr>
          <a:xfrm>
            <a:off x="457200" y="1600200"/>
            <a:ext cx="8229600" cy="45261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1200"/>
              </a:spcBef>
              <a:spcAft>
                <a:spcPts val="0"/>
              </a:spcAft>
              <a:buSzPts val="2000"/>
              <a:buChar char="•"/>
            </a:pPr>
            <a:r>
              <a:rPr lang="en-US" sz="2000">
                <a:latin typeface="Arial"/>
                <a:ea typeface="Arial"/>
                <a:cs typeface="Arial"/>
                <a:sym typeface="Arial"/>
              </a:rPr>
              <a:t>In </a:t>
            </a:r>
            <a:r>
              <a:rPr b="1" lang="en-US" sz="2000">
                <a:latin typeface="Arial"/>
                <a:ea typeface="Arial"/>
                <a:cs typeface="Arial"/>
                <a:sym typeface="Arial"/>
              </a:rPr>
              <a:t>block coding</a:t>
            </a:r>
            <a:r>
              <a:rPr lang="en-US" sz="2000">
                <a:latin typeface="Arial"/>
                <a:ea typeface="Arial"/>
                <a:cs typeface="Arial"/>
                <a:sym typeface="Arial"/>
              </a:rPr>
              <a:t>, you may have used </a:t>
            </a:r>
            <a:r>
              <a:rPr b="1" lang="en-US" sz="2000">
                <a:latin typeface="Arial"/>
                <a:ea typeface="Arial"/>
                <a:cs typeface="Arial"/>
                <a:sym typeface="Arial"/>
              </a:rPr>
              <a:t>custom blocks</a:t>
            </a:r>
            <a:r>
              <a:rPr lang="en-US" sz="2000">
                <a:latin typeface="Arial"/>
                <a:ea typeface="Arial"/>
                <a:cs typeface="Arial"/>
                <a:sym typeface="Arial"/>
              </a:rPr>
              <a:t> or </a:t>
            </a:r>
            <a:r>
              <a:rPr b="1" lang="en-US" sz="2000">
                <a:latin typeface="Arial"/>
                <a:ea typeface="Arial"/>
                <a:cs typeface="Arial"/>
                <a:sym typeface="Arial"/>
              </a:rPr>
              <a:t>procedures</a:t>
            </a:r>
            <a:r>
              <a:rPr lang="en-US" sz="2000">
                <a:latin typeface="Arial"/>
                <a:ea typeface="Arial"/>
                <a:cs typeface="Arial"/>
                <a:sym typeface="Arial"/>
              </a:rPr>
              <a:t> to group multiple instructions together. Instead of repeating the same set of blocks, you could create a </a:t>
            </a:r>
            <a:r>
              <a:rPr b="1" lang="en-US" sz="2000">
                <a:latin typeface="Arial"/>
                <a:ea typeface="Arial"/>
                <a:cs typeface="Arial"/>
                <a:sym typeface="Arial"/>
              </a:rPr>
              <a:t>"My Block"</a:t>
            </a:r>
            <a:r>
              <a:rPr lang="en-US" sz="2000">
                <a:latin typeface="Arial"/>
                <a:ea typeface="Arial"/>
                <a:cs typeface="Arial"/>
                <a:sym typeface="Arial"/>
              </a:rPr>
              <a:t> in Scratch or a </a:t>
            </a:r>
            <a:r>
              <a:rPr b="1" lang="en-US" sz="2000">
                <a:latin typeface="Arial"/>
                <a:ea typeface="Arial"/>
                <a:cs typeface="Arial"/>
                <a:sym typeface="Arial"/>
              </a:rPr>
              <a:t>function block</a:t>
            </a:r>
            <a:r>
              <a:rPr lang="en-US" sz="2000">
                <a:latin typeface="Arial"/>
                <a:ea typeface="Arial"/>
                <a:cs typeface="Arial"/>
                <a:sym typeface="Arial"/>
              </a:rPr>
              <a:t> in MakeCode.</a:t>
            </a:r>
            <a:endParaRPr sz="2000">
              <a:latin typeface="Arial"/>
              <a:ea typeface="Arial"/>
              <a:cs typeface="Arial"/>
              <a:sym typeface="Arial"/>
            </a:endParaRPr>
          </a:p>
          <a:p>
            <a:pPr indent="-355600" lvl="0" marL="457200" rtl="0" algn="l">
              <a:lnSpc>
                <a:spcPct val="115000"/>
              </a:lnSpc>
              <a:spcBef>
                <a:spcPts val="0"/>
              </a:spcBef>
              <a:spcAft>
                <a:spcPts val="0"/>
              </a:spcAft>
              <a:buSzPts val="2000"/>
              <a:buChar char="•"/>
            </a:pPr>
            <a:r>
              <a:rPr lang="en-US" sz="2000">
                <a:latin typeface="Arial"/>
                <a:ea typeface="Arial"/>
                <a:cs typeface="Arial"/>
                <a:sym typeface="Arial"/>
              </a:rPr>
              <a:t>In </a:t>
            </a:r>
            <a:r>
              <a:rPr b="1" lang="en-US" sz="2000">
                <a:latin typeface="Arial"/>
                <a:ea typeface="Arial"/>
                <a:cs typeface="Arial"/>
                <a:sym typeface="Arial"/>
              </a:rPr>
              <a:t>Python</a:t>
            </a:r>
            <a:r>
              <a:rPr lang="en-US" sz="2000">
                <a:latin typeface="Arial"/>
                <a:ea typeface="Arial"/>
                <a:cs typeface="Arial"/>
                <a:sym typeface="Arial"/>
              </a:rPr>
              <a:t>, a function works the same way—it is a reusable block of code that performs a specific task. Instead of dragging and dropping blocks, we </a:t>
            </a:r>
            <a:r>
              <a:rPr b="1" lang="en-US" sz="2000">
                <a:latin typeface="Arial"/>
                <a:ea typeface="Arial"/>
                <a:cs typeface="Arial"/>
                <a:sym typeface="Arial"/>
              </a:rPr>
              <a:t>write</a:t>
            </a:r>
            <a:r>
              <a:rPr lang="en-US" sz="2000">
                <a:latin typeface="Arial"/>
                <a:ea typeface="Arial"/>
                <a:cs typeface="Arial"/>
                <a:sym typeface="Arial"/>
              </a:rPr>
              <a:t> a function using text-based commands.</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US" sz="2000">
                <a:latin typeface="Arial"/>
                <a:ea typeface="Arial"/>
                <a:cs typeface="Arial"/>
                <a:sym typeface="Arial"/>
              </a:rPr>
              <a:t>A </a:t>
            </a:r>
            <a:r>
              <a:rPr b="1" lang="en-US" sz="2000">
                <a:latin typeface="Arial"/>
                <a:ea typeface="Arial"/>
                <a:cs typeface="Arial"/>
                <a:sym typeface="Arial"/>
              </a:rPr>
              <a:t>function</a:t>
            </a:r>
            <a:r>
              <a:rPr lang="en-US" sz="2000">
                <a:latin typeface="Arial"/>
                <a:ea typeface="Arial"/>
                <a:cs typeface="Arial"/>
                <a:sym typeface="Arial"/>
              </a:rPr>
              <a:t> is a reusable block of code that performs a specific task.</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US" sz="2000">
                <a:latin typeface="Arial"/>
                <a:ea typeface="Arial"/>
                <a:cs typeface="Arial"/>
                <a:sym typeface="Arial"/>
              </a:rPr>
              <a:t>Instead of writing the same code multiple times, we can define a function once and call it whenever needed.</a:t>
            </a:r>
            <a:endParaRPr sz="2000">
              <a:latin typeface="Arial"/>
              <a:ea typeface="Arial"/>
              <a:cs typeface="Arial"/>
              <a:sym typeface="Arial"/>
            </a:endParaRPr>
          </a:p>
          <a:p>
            <a:pPr indent="-355600" lvl="0" marL="457200" rtl="0" algn="l">
              <a:spcBef>
                <a:spcPts val="0"/>
              </a:spcBef>
              <a:spcAft>
                <a:spcPts val="0"/>
              </a:spcAft>
              <a:buSzPts val="2000"/>
              <a:buFont typeface="Arial"/>
              <a:buChar char="•"/>
            </a:pPr>
            <a:r>
              <a:rPr lang="en-US" sz="2000">
                <a:latin typeface="Arial"/>
                <a:ea typeface="Arial"/>
                <a:cs typeface="Arial"/>
                <a:sym typeface="Arial"/>
              </a:rPr>
              <a:t>Functions help keep our code </a:t>
            </a:r>
            <a:r>
              <a:rPr b="1" lang="en-US" sz="2000">
                <a:latin typeface="Arial"/>
                <a:ea typeface="Arial"/>
                <a:cs typeface="Arial"/>
                <a:sym typeface="Arial"/>
              </a:rPr>
              <a:t>organized</a:t>
            </a:r>
            <a:r>
              <a:rPr lang="en-US" sz="2000">
                <a:latin typeface="Arial"/>
                <a:ea typeface="Arial"/>
                <a:cs typeface="Arial"/>
                <a:sym typeface="Arial"/>
              </a:rPr>
              <a:t>, </a:t>
            </a:r>
            <a:r>
              <a:rPr b="1" lang="en-US" sz="2000">
                <a:latin typeface="Arial"/>
                <a:ea typeface="Arial"/>
                <a:cs typeface="Arial"/>
                <a:sym typeface="Arial"/>
              </a:rPr>
              <a:t>efficient</a:t>
            </a:r>
            <a:r>
              <a:rPr lang="en-US" sz="2000">
                <a:latin typeface="Arial"/>
                <a:ea typeface="Arial"/>
                <a:cs typeface="Arial"/>
                <a:sym typeface="Arial"/>
              </a:rPr>
              <a:t>, and </a:t>
            </a:r>
            <a:r>
              <a:rPr b="1" lang="en-US" sz="2000">
                <a:latin typeface="Arial"/>
                <a:ea typeface="Arial"/>
                <a:cs typeface="Arial"/>
                <a:sym typeface="Arial"/>
              </a:rPr>
              <a:t>easy to debug</a:t>
            </a:r>
            <a:r>
              <a:rPr lang="en-US" sz="2000">
                <a:latin typeface="Arial"/>
                <a:ea typeface="Arial"/>
                <a:cs typeface="Arial"/>
                <a:sym typeface="Arial"/>
              </a:rPr>
              <a:t>.</a:t>
            </a:r>
            <a:endParaRPr sz="2000">
              <a:latin typeface="Arial"/>
              <a:ea typeface="Arial"/>
              <a:cs typeface="Arial"/>
              <a:sym typeface="Arial"/>
            </a:endParaRPr>
          </a:p>
          <a:p>
            <a:pPr indent="0" lvl="0" marL="0" rtl="0" algn="l">
              <a:spcBef>
                <a:spcPts val="360"/>
              </a:spcBef>
              <a:spcAft>
                <a:spcPts val="0"/>
              </a:spcAft>
              <a:buNone/>
            </a:pPr>
            <a:r>
              <a:t/>
            </a:r>
            <a:endParaRPr sz="2000">
              <a:latin typeface="Arial"/>
              <a:ea typeface="Arial"/>
              <a:cs typeface="Arial"/>
              <a:sym typeface="Arial"/>
            </a:endParaRPr>
          </a:p>
          <a:p>
            <a:pPr indent="0" lvl="0" marL="0" rtl="0" algn="l">
              <a:spcBef>
                <a:spcPts val="360"/>
              </a:spcBef>
              <a:spcAft>
                <a:spcPts val="0"/>
              </a:spcAft>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41ae16c3ac_0_58"/>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Relating Functions to the "Hello, Python!" Code</a:t>
            </a:r>
            <a:endParaRPr/>
          </a:p>
        </p:txBody>
      </p:sp>
      <p:sp>
        <p:nvSpPr>
          <p:cNvPr id="163" name="Google Shape;163;g341ae16c3ac_0_5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latin typeface="Arial"/>
                <a:ea typeface="Arial"/>
                <a:cs typeface="Arial"/>
                <a:sym typeface="Arial"/>
              </a:rPr>
              <a:t>In the previous section, we wrote a simple Python program:</a:t>
            </a:r>
            <a:endParaRPr sz="1800">
              <a:latin typeface="Arial"/>
              <a:ea typeface="Arial"/>
              <a:cs typeface="Arial"/>
              <a:sym typeface="Arial"/>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a:p>
            <a:pPr indent="-342900" lvl="0" marL="457200" rtl="0" algn="l">
              <a:spcBef>
                <a:spcPts val="360"/>
              </a:spcBef>
              <a:spcAft>
                <a:spcPts val="0"/>
              </a:spcAft>
              <a:buSzPts val="1800"/>
              <a:buChar char="•"/>
            </a:pPr>
            <a:r>
              <a:rPr lang="en-US" sz="1800">
                <a:latin typeface="Arial"/>
                <a:ea typeface="Arial"/>
                <a:cs typeface="Arial"/>
                <a:sym typeface="Arial"/>
              </a:rPr>
              <a:t>The </a:t>
            </a:r>
            <a:r>
              <a:rPr lang="en-US" sz="1800">
                <a:solidFill>
                  <a:srgbClr val="188038"/>
                </a:solidFill>
                <a:latin typeface="Arial"/>
                <a:ea typeface="Arial"/>
                <a:cs typeface="Arial"/>
                <a:sym typeface="Arial"/>
              </a:rPr>
              <a:t>print()</a:t>
            </a:r>
            <a:r>
              <a:rPr lang="en-US" sz="1800">
                <a:latin typeface="Arial"/>
                <a:ea typeface="Arial"/>
                <a:cs typeface="Arial"/>
                <a:sym typeface="Arial"/>
              </a:rPr>
              <a:t> function is a </a:t>
            </a:r>
            <a:r>
              <a:rPr b="1" lang="en-US" sz="1800">
                <a:latin typeface="Arial"/>
                <a:ea typeface="Arial"/>
                <a:cs typeface="Arial"/>
                <a:sym typeface="Arial"/>
              </a:rPr>
              <a:t>built-in function</a:t>
            </a:r>
            <a:r>
              <a:rPr lang="en-US" sz="1800">
                <a:latin typeface="Arial"/>
                <a:ea typeface="Arial"/>
                <a:cs typeface="Arial"/>
                <a:sym typeface="Arial"/>
              </a:rPr>
              <a:t> in Python.</a:t>
            </a:r>
            <a:endParaRPr sz="1800">
              <a:latin typeface="Arial"/>
              <a:ea typeface="Arial"/>
              <a:cs typeface="Arial"/>
              <a:sym typeface="Arial"/>
            </a:endParaRPr>
          </a:p>
          <a:p>
            <a:pPr indent="0" lvl="0" marL="457200" rtl="0" algn="l">
              <a:spcBef>
                <a:spcPts val="360"/>
              </a:spcBef>
              <a:spcAft>
                <a:spcPts val="0"/>
              </a:spcAft>
              <a:buNone/>
            </a:pPr>
            <a:r>
              <a:t/>
            </a:r>
            <a:endParaRPr sz="1800">
              <a:latin typeface="Arial"/>
              <a:ea typeface="Arial"/>
              <a:cs typeface="Arial"/>
              <a:sym typeface="Arial"/>
            </a:endParaRPr>
          </a:p>
          <a:p>
            <a:pPr indent="-342900" lvl="0" marL="457200" rtl="0" algn="l">
              <a:spcBef>
                <a:spcPts val="360"/>
              </a:spcBef>
              <a:spcAft>
                <a:spcPts val="0"/>
              </a:spcAft>
              <a:buSzPts val="1800"/>
              <a:buChar char="•"/>
            </a:pPr>
            <a:r>
              <a:rPr lang="en-US" sz="1800">
                <a:latin typeface="Arial"/>
                <a:ea typeface="Arial"/>
                <a:cs typeface="Arial"/>
                <a:sym typeface="Arial"/>
              </a:rPr>
              <a:t>It takes input (text in quotes) and displays it on the screen.</a:t>
            </a:r>
            <a:endParaRPr sz="1800">
              <a:latin typeface="Arial"/>
              <a:ea typeface="Arial"/>
              <a:cs typeface="Arial"/>
              <a:sym typeface="Arial"/>
            </a:endParaRPr>
          </a:p>
          <a:p>
            <a:pPr indent="0" lvl="0" marL="457200" rtl="0" algn="l">
              <a:spcBef>
                <a:spcPts val="360"/>
              </a:spcBef>
              <a:spcAft>
                <a:spcPts val="0"/>
              </a:spcAft>
              <a:buNone/>
            </a:pPr>
            <a:r>
              <a:t/>
            </a:r>
            <a:endParaRPr/>
          </a:p>
        </p:txBody>
      </p:sp>
      <p:pic>
        <p:nvPicPr>
          <p:cNvPr id="164" name="Google Shape;164;g341ae16c3ac_0_58"/>
          <p:cNvPicPr preferRelativeResize="0"/>
          <p:nvPr/>
        </p:nvPicPr>
        <p:blipFill>
          <a:blip r:embed="rId3">
            <a:alphaModFix/>
          </a:blip>
          <a:stretch>
            <a:fillRect/>
          </a:stretch>
        </p:blipFill>
        <p:spPr>
          <a:xfrm>
            <a:off x="311625" y="2348305"/>
            <a:ext cx="8435199" cy="12378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41ae16c3ac_0_6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Defining and Calling a Function</a:t>
            </a:r>
            <a:endParaRPr/>
          </a:p>
        </p:txBody>
      </p:sp>
      <p:sp>
        <p:nvSpPr>
          <p:cNvPr id="170" name="Google Shape;170;g341ae16c3ac_0_68"/>
          <p:cNvSpPr txBox="1"/>
          <p:nvPr>
            <p:ph idx="1" type="body"/>
          </p:nvPr>
        </p:nvSpPr>
        <p:spPr>
          <a:xfrm>
            <a:off x="263050" y="3541950"/>
            <a:ext cx="8229600" cy="45261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400">
                <a:latin typeface="Arial"/>
                <a:ea typeface="Arial"/>
                <a:cs typeface="Arial"/>
                <a:sym typeface="Arial"/>
              </a:rPr>
              <a:t>How It Works:</a:t>
            </a:r>
            <a:endParaRPr b="1" sz="1400">
              <a:latin typeface="Arial"/>
              <a:ea typeface="Arial"/>
              <a:cs typeface="Arial"/>
              <a:sym typeface="Arial"/>
            </a:endParaRPr>
          </a:p>
          <a:p>
            <a:pPr indent="-317500" lvl="0" marL="457200" rtl="0" algn="l">
              <a:lnSpc>
                <a:spcPct val="115000"/>
              </a:lnSpc>
              <a:spcBef>
                <a:spcPts val="1200"/>
              </a:spcBef>
              <a:spcAft>
                <a:spcPts val="0"/>
              </a:spcAft>
              <a:buSzPts val="1400"/>
              <a:buAutoNum type="arabicPeriod"/>
            </a:pPr>
            <a:r>
              <a:rPr lang="en-US" sz="1400">
                <a:solidFill>
                  <a:srgbClr val="188038"/>
                </a:solidFill>
                <a:latin typeface="Roboto Mono"/>
                <a:ea typeface="Roboto Mono"/>
                <a:cs typeface="Roboto Mono"/>
                <a:sym typeface="Roboto Mono"/>
              </a:rPr>
              <a:t>def greet():</a:t>
            </a:r>
            <a:r>
              <a:rPr lang="en-US" sz="1400">
                <a:latin typeface="Arial"/>
                <a:ea typeface="Arial"/>
                <a:cs typeface="Arial"/>
                <a:sym typeface="Arial"/>
              </a:rPr>
              <a:t> → Defines a function named </a:t>
            </a:r>
            <a:r>
              <a:rPr lang="en-US" sz="1400">
                <a:solidFill>
                  <a:srgbClr val="188038"/>
                </a:solidFill>
                <a:latin typeface="Roboto Mono"/>
                <a:ea typeface="Roboto Mono"/>
                <a:cs typeface="Roboto Mono"/>
                <a:sym typeface="Roboto Mono"/>
              </a:rPr>
              <a:t>greet</a:t>
            </a:r>
            <a:r>
              <a:rPr lang="en-US" sz="1400">
                <a:latin typeface="Arial"/>
                <a:ea typeface="Arial"/>
                <a:cs typeface="Arial"/>
                <a:sym typeface="Arial"/>
              </a:rPr>
              <a:t>.</a:t>
            </a:r>
            <a:endParaRPr sz="1400">
              <a:latin typeface="Arial"/>
              <a:ea typeface="Arial"/>
              <a:cs typeface="Arial"/>
              <a:sym typeface="Arial"/>
            </a:endParaRPr>
          </a:p>
          <a:p>
            <a:pPr indent="-317500" lvl="0" marL="457200" rtl="0" algn="l">
              <a:lnSpc>
                <a:spcPct val="115000"/>
              </a:lnSpc>
              <a:spcBef>
                <a:spcPts val="0"/>
              </a:spcBef>
              <a:spcAft>
                <a:spcPts val="0"/>
              </a:spcAft>
              <a:buSzPts val="1400"/>
              <a:buAutoNum type="arabicPeriod"/>
            </a:pPr>
            <a:r>
              <a:rPr lang="en-US" sz="1400">
                <a:latin typeface="Arial"/>
                <a:ea typeface="Arial"/>
                <a:cs typeface="Arial"/>
                <a:sym typeface="Arial"/>
              </a:rPr>
              <a:t>Inside the function, </a:t>
            </a:r>
            <a:r>
              <a:rPr lang="en-US" sz="1400">
                <a:solidFill>
                  <a:srgbClr val="188038"/>
                </a:solidFill>
                <a:latin typeface="Roboto Mono"/>
                <a:ea typeface="Roboto Mono"/>
                <a:cs typeface="Roboto Mono"/>
                <a:sym typeface="Roboto Mono"/>
              </a:rPr>
              <a:t>print("Hello, Python! Welcome to coding with drones.")</a:t>
            </a:r>
            <a:r>
              <a:rPr lang="en-US" sz="1400">
                <a:latin typeface="Arial"/>
                <a:ea typeface="Arial"/>
                <a:cs typeface="Arial"/>
                <a:sym typeface="Arial"/>
              </a:rPr>
              <a:t> prints a message.</a:t>
            </a:r>
            <a:endParaRPr sz="1400">
              <a:latin typeface="Arial"/>
              <a:ea typeface="Arial"/>
              <a:cs typeface="Arial"/>
              <a:sym typeface="Arial"/>
            </a:endParaRPr>
          </a:p>
          <a:p>
            <a:pPr indent="-317500" lvl="0" marL="457200" rtl="0" algn="l">
              <a:lnSpc>
                <a:spcPct val="115000"/>
              </a:lnSpc>
              <a:spcBef>
                <a:spcPts val="0"/>
              </a:spcBef>
              <a:spcAft>
                <a:spcPts val="0"/>
              </a:spcAft>
              <a:buSzPts val="1400"/>
              <a:buAutoNum type="arabicPeriod"/>
            </a:pPr>
            <a:r>
              <a:rPr lang="en-US" sz="1400">
                <a:solidFill>
                  <a:srgbClr val="188038"/>
                </a:solidFill>
                <a:latin typeface="Roboto Mono"/>
                <a:ea typeface="Roboto Mono"/>
                <a:cs typeface="Roboto Mono"/>
                <a:sym typeface="Roboto Mono"/>
              </a:rPr>
              <a:t>greet()</a:t>
            </a:r>
            <a:r>
              <a:rPr lang="en-US" sz="1400">
                <a:latin typeface="Arial"/>
                <a:ea typeface="Arial"/>
                <a:cs typeface="Arial"/>
                <a:sym typeface="Arial"/>
              </a:rPr>
              <a:t> → Calls the function and runs the code inside it.</a:t>
            </a:r>
            <a:endParaRPr sz="1400">
              <a:latin typeface="Arial"/>
              <a:ea typeface="Arial"/>
              <a:cs typeface="Arial"/>
              <a:sym typeface="Arial"/>
            </a:endParaRPr>
          </a:p>
          <a:p>
            <a:pPr indent="0" lvl="0" marL="0" rtl="0" algn="l">
              <a:spcBef>
                <a:spcPts val="1200"/>
              </a:spcBef>
              <a:spcAft>
                <a:spcPts val="0"/>
              </a:spcAft>
              <a:buNone/>
            </a:pPr>
            <a:r>
              <a:t/>
            </a:r>
            <a:endParaRPr sz="3500"/>
          </a:p>
        </p:txBody>
      </p:sp>
      <p:pic>
        <p:nvPicPr>
          <p:cNvPr id="171" name="Google Shape;171;g341ae16c3ac_0_68"/>
          <p:cNvPicPr preferRelativeResize="0"/>
          <p:nvPr/>
        </p:nvPicPr>
        <p:blipFill>
          <a:blip r:embed="rId3">
            <a:alphaModFix/>
          </a:blip>
          <a:stretch>
            <a:fillRect/>
          </a:stretch>
        </p:blipFill>
        <p:spPr>
          <a:xfrm>
            <a:off x="342750" y="1373774"/>
            <a:ext cx="7982150" cy="1869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41ae16c3ac_0_7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Do Quiz Section 2 (30 mins)</a:t>
            </a:r>
            <a:endParaRPr/>
          </a:p>
        </p:txBody>
      </p:sp>
      <p:sp>
        <p:nvSpPr>
          <p:cNvPr id="177" name="Google Shape;177;g341ae16c3ac_0_7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lang="en-US"/>
              <a:t>There are two questions in Quiz Section 2. Please do all.</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1ae16c3ac_0_83"/>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Python Libraries</a:t>
            </a:r>
            <a:endParaRPr/>
          </a:p>
        </p:txBody>
      </p:sp>
      <p:sp>
        <p:nvSpPr>
          <p:cNvPr id="183" name="Google Shape;183;g341ae16c3ac_0_83"/>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Introduction to Python Libraries</a:t>
            </a:r>
            <a:endParaRPr/>
          </a:p>
        </p:txBody>
      </p:sp>
      <p:sp>
        <p:nvSpPr>
          <p:cNvPr id="189" name="Google Shape;18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Font typeface="Arial"/>
              <a:buChar char="•"/>
            </a:pPr>
            <a:r>
              <a:rPr lang="en-US" sz="1800">
                <a:latin typeface="Arial"/>
                <a:ea typeface="Arial"/>
                <a:cs typeface="Arial"/>
                <a:sym typeface="Arial"/>
              </a:rPr>
              <a:t>In Python, a </a:t>
            </a:r>
            <a:r>
              <a:rPr b="1" lang="en-US" sz="1800">
                <a:latin typeface="Arial"/>
                <a:ea typeface="Arial"/>
                <a:cs typeface="Arial"/>
                <a:sym typeface="Arial"/>
              </a:rPr>
              <a:t>library</a:t>
            </a:r>
            <a:r>
              <a:rPr lang="en-US" sz="1800">
                <a:latin typeface="Arial"/>
                <a:ea typeface="Arial"/>
                <a:cs typeface="Arial"/>
                <a:sym typeface="Arial"/>
              </a:rPr>
              <a:t> is a collection of pre-written code that you can </a:t>
            </a:r>
            <a:r>
              <a:rPr b="1" lang="en-US" sz="1800">
                <a:latin typeface="Arial"/>
                <a:ea typeface="Arial"/>
                <a:cs typeface="Arial"/>
                <a:sym typeface="Arial"/>
              </a:rPr>
              <a:t>import</a:t>
            </a:r>
            <a:r>
              <a:rPr lang="en-US" sz="1800">
                <a:latin typeface="Arial"/>
                <a:ea typeface="Arial"/>
                <a:cs typeface="Arial"/>
                <a:sym typeface="Arial"/>
              </a:rPr>
              <a:t> into your program to perform certain tasks. Using libraries allows you to avoid reinventing the wheel and to save time by using </a:t>
            </a:r>
            <a:r>
              <a:rPr b="1" lang="en-US" sz="1800">
                <a:latin typeface="Arial"/>
                <a:ea typeface="Arial"/>
                <a:cs typeface="Arial"/>
                <a:sym typeface="Arial"/>
              </a:rPr>
              <a:t>functions</a:t>
            </a:r>
            <a:r>
              <a:rPr lang="en-US" sz="1800">
                <a:latin typeface="Arial"/>
                <a:ea typeface="Arial"/>
                <a:cs typeface="Arial"/>
                <a:sym typeface="Arial"/>
              </a:rPr>
              <a:t> already created by others.</a:t>
            </a:r>
            <a:endParaRPr sz="1800">
              <a:latin typeface="Arial"/>
              <a:ea typeface="Arial"/>
              <a:cs typeface="Arial"/>
              <a:sym typeface="Arial"/>
            </a:endParaRPr>
          </a:p>
          <a:p>
            <a:pPr indent="0" lvl="0" marL="457200" rtl="0" algn="l">
              <a:spcBef>
                <a:spcPts val="640"/>
              </a:spcBef>
              <a:spcAft>
                <a:spcPts val="0"/>
              </a:spcAft>
              <a:buNone/>
            </a:pPr>
            <a:r>
              <a:t/>
            </a:r>
            <a:endParaRPr sz="1800">
              <a:latin typeface="Arial"/>
              <a:ea typeface="Arial"/>
              <a:cs typeface="Arial"/>
              <a:sym typeface="Arial"/>
            </a:endParaRPr>
          </a:p>
          <a:p>
            <a:pPr indent="-374650" lvl="0" marL="457200" rtl="0" algn="l">
              <a:spcBef>
                <a:spcPts val="640"/>
              </a:spcBef>
              <a:spcAft>
                <a:spcPts val="0"/>
              </a:spcAft>
              <a:buSzPts val="2300"/>
              <a:buFont typeface="Arial"/>
              <a:buChar char="•"/>
            </a:pPr>
            <a:r>
              <a:rPr lang="en-US" sz="1600">
                <a:latin typeface="Arial"/>
                <a:ea typeface="Arial"/>
                <a:cs typeface="Arial"/>
                <a:sym typeface="Arial"/>
              </a:rPr>
              <a:t>The </a:t>
            </a:r>
            <a:r>
              <a:rPr b="1" lang="en-US" sz="1600">
                <a:latin typeface="Arial"/>
                <a:ea typeface="Arial"/>
                <a:cs typeface="Arial"/>
                <a:sym typeface="Arial"/>
              </a:rPr>
              <a:t>pyhula library</a:t>
            </a:r>
            <a:r>
              <a:rPr lang="en-US" sz="1600">
                <a:latin typeface="Arial"/>
                <a:ea typeface="Arial"/>
                <a:cs typeface="Arial"/>
                <a:sym typeface="Arial"/>
              </a:rPr>
              <a:t> provides functions that make it easy to control drones using Python. Instead of manually writing every line of code to control the drone, we can use the pre-built functions in the pyhula library to make the process simple.</a:t>
            </a:r>
            <a:endParaRPr sz="2300">
              <a:latin typeface="Arial"/>
              <a:ea typeface="Arial"/>
              <a:cs typeface="Arial"/>
              <a:sym typeface="Arial"/>
            </a:endParaRPr>
          </a:p>
          <a:p>
            <a:pPr indent="0" lvl="0" marL="0" rtl="0" algn="l">
              <a:spcBef>
                <a:spcPts val="64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41ae16c3ac_0_89"/>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Connecting to the Drone with pyhula</a:t>
            </a:r>
            <a:endParaRPr/>
          </a:p>
        </p:txBody>
      </p:sp>
      <p:sp>
        <p:nvSpPr>
          <p:cNvPr id="195" name="Google Shape;195;g341ae16c3ac_0_89"/>
          <p:cNvSpPr txBox="1"/>
          <p:nvPr>
            <p:ph idx="1" type="body"/>
          </p:nvPr>
        </p:nvSpPr>
        <p:spPr>
          <a:xfrm>
            <a:off x="818825" y="1626675"/>
            <a:ext cx="8229600" cy="5146500"/>
          </a:xfrm>
          <a:prstGeom prst="rect">
            <a:avLst/>
          </a:prstGeom>
        </p:spPr>
        <p:txBody>
          <a:bodyPr anchorCtr="0" anchor="t" bIns="45700" lIns="91425" spcFirstLastPara="1" rIns="91425" wrap="square" tIns="45700">
            <a:normAutofit fontScale="85000" lnSpcReduction="20000"/>
          </a:bodyPr>
          <a:lstStyle/>
          <a:p>
            <a:pPr indent="-325755" lvl="0" marL="457200" rtl="0" algn="l">
              <a:spcBef>
                <a:spcPts val="360"/>
              </a:spcBef>
              <a:spcAft>
                <a:spcPts val="0"/>
              </a:spcAft>
              <a:buSzPct val="100000"/>
              <a:buFont typeface="Arial"/>
              <a:buChar char="•"/>
            </a:pPr>
            <a:r>
              <a:rPr lang="en-US" sz="1800">
                <a:latin typeface="Arial"/>
                <a:ea typeface="Arial"/>
                <a:cs typeface="Arial"/>
                <a:sym typeface="Arial"/>
              </a:rPr>
              <a:t>Now, let's write code to </a:t>
            </a:r>
            <a:r>
              <a:rPr b="1" lang="en-US" sz="1800">
                <a:latin typeface="Arial"/>
                <a:ea typeface="Arial"/>
                <a:cs typeface="Arial"/>
                <a:sym typeface="Arial"/>
              </a:rPr>
              <a:t>connect</a:t>
            </a:r>
            <a:r>
              <a:rPr lang="en-US" sz="1800">
                <a:latin typeface="Arial"/>
                <a:ea typeface="Arial"/>
                <a:cs typeface="Arial"/>
                <a:sym typeface="Arial"/>
              </a:rPr>
              <a:t> to the drone and control it. Here’s how we do that with the pyhula library:</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325755" lvl="0" marL="457200" rtl="0" algn="l">
              <a:spcBef>
                <a:spcPts val="360"/>
              </a:spcBef>
              <a:spcAft>
                <a:spcPts val="0"/>
              </a:spcAft>
              <a:buSzPct val="100000"/>
              <a:buChar char="•"/>
            </a:pPr>
            <a:r>
              <a:rPr lang="en-US" sz="1800">
                <a:latin typeface="Arial"/>
                <a:ea typeface="Arial"/>
                <a:cs typeface="Arial"/>
                <a:sym typeface="Arial"/>
              </a:rPr>
              <a:t>The </a:t>
            </a:r>
            <a:r>
              <a:rPr lang="en-US" sz="1800">
                <a:solidFill>
                  <a:srgbClr val="188038"/>
                </a:solidFill>
                <a:latin typeface="Roboto Mono"/>
                <a:ea typeface="Roboto Mono"/>
                <a:cs typeface="Roboto Mono"/>
                <a:sym typeface="Roboto Mono"/>
              </a:rPr>
              <a:t>pyhula.UserApi()</a:t>
            </a:r>
            <a:r>
              <a:rPr lang="en-US" sz="1800">
                <a:latin typeface="Arial"/>
                <a:ea typeface="Arial"/>
                <a:cs typeface="Arial"/>
                <a:sym typeface="Arial"/>
              </a:rPr>
              <a:t> creates an object that allows us to interact with the drone.</a:t>
            </a:r>
            <a:endParaRPr sz="1800">
              <a:latin typeface="Arial"/>
              <a:ea typeface="Arial"/>
              <a:cs typeface="Arial"/>
              <a:sym typeface="Arial"/>
            </a:endParaRPr>
          </a:p>
          <a:p>
            <a:pPr indent="0" lvl="0" marL="457200" rtl="0" algn="l">
              <a:spcBef>
                <a:spcPts val="360"/>
              </a:spcBef>
              <a:spcAft>
                <a:spcPts val="0"/>
              </a:spcAft>
              <a:buNone/>
            </a:pPr>
            <a:r>
              <a:t/>
            </a:r>
            <a:endParaRPr sz="1800">
              <a:latin typeface="Arial"/>
              <a:ea typeface="Arial"/>
              <a:cs typeface="Arial"/>
              <a:sym typeface="Arial"/>
            </a:endParaRPr>
          </a:p>
          <a:p>
            <a:pPr indent="-325755" lvl="0" marL="457200" rtl="0" algn="l">
              <a:spcBef>
                <a:spcPts val="360"/>
              </a:spcBef>
              <a:spcAft>
                <a:spcPts val="0"/>
              </a:spcAft>
              <a:buSzPct val="100000"/>
              <a:buChar char="•"/>
            </a:pPr>
            <a:r>
              <a:rPr lang="en-US" sz="1800">
                <a:latin typeface="Arial"/>
                <a:ea typeface="Arial"/>
                <a:cs typeface="Arial"/>
                <a:sym typeface="Arial"/>
              </a:rPr>
              <a:t>The </a:t>
            </a:r>
            <a:r>
              <a:rPr lang="en-US" sz="1800">
                <a:solidFill>
                  <a:srgbClr val="188038"/>
                </a:solidFill>
                <a:latin typeface="Roboto Mono"/>
                <a:ea typeface="Roboto Mono"/>
                <a:cs typeface="Roboto Mono"/>
                <a:sym typeface="Roboto Mono"/>
              </a:rPr>
              <a:t>api.connect()</a:t>
            </a:r>
            <a:r>
              <a:rPr lang="en-US" sz="1800">
                <a:latin typeface="Arial"/>
                <a:ea typeface="Arial"/>
                <a:cs typeface="Arial"/>
                <a:sym typeface="Arial"/>
              </a:rPr>
              <a:t> function tries to establish a Wi-Fi connection with the drone. If it fails, the program prints an error message. If successful, it prints a success message. </a:t>
            </a:r>
            <a:endParaRPr sz="1800">
              <a:latin typeface="Arial"/>
              <a:ea typeface="Arial"/>
              <a:cs typeface="Arial"/>
              <a:sym typeface="Arial"/>
            </a:endParaRPr>
          </a:p>
          <a:p>
            <a:pPr indent="0" lvl="0" marL="457200" rtl="0" algn="l">
              <a:spcBef>
                <a:spcPts val="360"/>
              </a:spcBef>
              <a:spcAft>
                <a:spcPts val="0"/>
              </a:spcAft>
              <a:buNone/>
            </a:pPr>
            <a:r>
              <a:t/>
            </a:r>
            <a:endParaRPr sz="1800">
              <a:latin typeface="Arial"/>
              <a:ea typeface="Arial"/>
              <a:cs typeface="Arial"/>
              <a:sym typeface="Arial"/>
            </a:endParaRPr>
          </a:p>
          <a:p>
            <a:pPr indent="-325755" lvl="0" marL="457200" rtl="0" algn="l">
              <a:spcBef>
                <a:spcPts val="360"/>
              </a:spcBef>
              <a:spcAft>
                <a:spcPts val="0"/>
              </a:spcAft>
              <a:buSzPct val="100000"/>
              <a:buFont typeface="Arial"/>
              <a:buChar char="•"/>
            </a:pPr>
            <a:r>
              <a:rPr lang="en-US" sz="1800">
                <a:latin typeface="Arial"/>
                <a:ea typeface="Arial"/>
                <a:cs typeface="Arial"/>
                <a:sym typeface="Arial"/>
              </a:rPr>
              <a:t>If your laptop’s wifi has not connected to the drone, it will not be successful when you run the code. MAKE SURE you turn on the drone and connect your laptop’s wifi to your drone before running the code.</a:t>
            </a:r>
            <a:endParaRPr sz="1800">
              <a:latin typeface="Arial"/>
              <a:ea typeface="Arial"/>
              <a:cs typeface="Arial"/>
              <a:sym typeface="Arial"/>
            </a:endParaRPr>
          </a:p>
        </p:txBody>
      </p:sp>
      <p:pic>
        <p:nvPicPr>
          <p:cNvPr id="196" name="Google Shape;196;g341ae16c3ac_0_89"/>
          <p:cNvPicPr preferRelativeResize="0"/>
          <p:nvPr/>
        </p:nvPicPr>
        <p:blipFill>
          <a:blip r:embed="rId3">
            <a:alphaModFix/>
          </a:blip>
          <a:stretch>
            <a:fillRect/>
          </a:stretch>
        </p:blipFill>
        <p:spPr>
          <a:xfrm>
            <a:off x="986525" y="2089325"/>
            <a:ext cx="6711750" cy="2533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341ae16c3ac_0_9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Taking Off and Landing the Drone</a:t>
            </a:r>
            <a:endParaRPr/>
          </a:p>
        </p:txBody>
      </p:sp>
      <p:sp>
        <p:nvSpPr>
          <p:cNvPr id="202" name="Google Shape;202;g341ae16c3ac_0_98"/>
          <p:cNvSpPr txBox="1"/>
          <p:nvPr>
            <p:ph idx="1" type="body"/>
          </p:nvPr>
        </p:nvSpPr>
        <p:spPr>
          <a:xfrm>
            <a:off x="457200" y="1600200"/>
            <a:ext cx="8229600" cy="4526100"/>
          </a:xfrm>
          <a:prstGeom prst="rect">
            <a:avLst/>
          </a:prstGeom>
        </p:spPr>
        <p:txBody>
          <a:bodyPr anchorCtr="0" anchor="t" bIns="45700" lIns="91425" spcFirstLastPara="1" rIns="91425" wrap="square" tIns="45700">
            <a:normAutofit lnSpcReduction="10000"/>
          </a:bodyPr>
          <a:lstStyle/>
          <a:p>
            <a:pPr indent="-342900" lvl="0" marL="457200" rtl="0" algn="l">
              <a:spcBef>
                <a:spcPts val="360"/>
              </a:spcBef>
              <a:spcAft>
                <a:spcPts val="0"/>
              </a:spcAft>
              <a:buSzPts val="1800"/>
              <a:buFont typeface="Arial"/>
              <a:buChar char="•"/>
            </a:pPr>
            <a:r>
              <a:rPr lang="en-US" sz="1800">
                <a:latin typeface="Arial"/>
                <a:ea typeface="Arial"/>
                <a:cs typeface="Arial"/>
                <a:sym typeface="Arial"/>
              </a:rPr>
              <a:t>Once connected, we can control the drone. Below are the functions for </a:t>
            </a:r>
            <a:r>
              <a:rPr b="1" lang="en-US" sz="1800">
                <a:latin typeface="Arial"/>
                <a:ea typeface="Arial"/>
                <a:cs typeface="Arial"/>
                <a:sym typeface="Arial"/>
              </a:rPr>
              <a:t>takeoff</a:t>
            </a:r>
            <a:r>
              <a:rPr lang="en-US" sz="1800">
                <a:latin typeface="Arial"/>
                <a:ea typeface="Arial"/>
                <a:cs typeface="Arial"/>
                <a:sym typeface="Arial"/>
              </a:rPr>
              <a:t> and </a:t>
            </a:r>
            <a:r>
              <a:rPr b="1" lang="en-US" sz="1800">
                <a:latin typeface="Arial"/>
                <a:ea typeface="Arial"/>
                <a:cs typeface="Arial"/>
                <a:sym typeface="Arial"/>
              </a:rPr>
              <a:t>landing</a:t>
            </a:r>
            <a:r>
              <a:rPr lang="en-US" sz="1800">
                <a:latin typeface="Arial"/>
                <a:ea typeface="Arial"/>
                <a:cs typeface="Arial"/>
                <a:sym typeface="Arial"/>
              </a:rPr>
              <a:t>:</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solidFill>
                  <a:srgbClr val="188038"/>
                </a:solidFill>
                <a:latin typeface="Arial"/>
                <a:ea typeface="Arial"/>
                <a:cs typeface="Arial"/>
                <a:sym typeface="Arial"/>
              </a:rPr>
              <a:t>api.single_fly_takeoff()</a:t>
            </a:r>
            <a:r>
              <a:rPr lang="en-US" sz="1800">
                <a:latin typeface="Arial"/>
                <a:ea typeface="Arial"/>
                <a:cs typeface="Arial"/>
                <a:sym typeface="Arial"/>
              </a:rPr>
              <a:t> tells the drone to take off.</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solidFill>
                  <a:srgbClr val="188038"/>
                </a:solidFill>
                <a:latin typeface="Arial"/>
                <a:ea typeface="Arial"/>
                <a:cs typeface="Arial"/>
                <a:sym typeface="Arial"/>
              </a:rPr>
              <a:t>api.single_fly_touchdown()</a:t>
            </a:r>
            <a:r>
              <a:rPr lang="en-US" sz="1800">
                <a:latin typeface="Arial"/>
                <a:ea typeface="Arial"/>
                <a:cs typeface="Arial"/>
                <a:sym typeface="Arial"/>
              </a:rPr>
              <a:t> makes the drone land.</a:t>
            </a:r>
            <a:endParaRPr sz="1800">
              <a:latin typeface="Arial"/>
              <a:ea typeface="Arial"/>
              <a:cs typeface="Arial"/>
              <a:sym typeface="Arial"/>
            </a:endParaRPr>
          </a:p>
          <a:p>
            <a:pPr indent="-342900" lvl="0" marL="457200" rtl="0" algn="l">
              <a:lnSpc>
                <a:spcPct val="115000"/>
              </a:lnSpc>
              <a:spcBef>
                <a:spcPts val="0"/>
              </a:spcBef>
              <a:spcAft>
                <a:spcPts val="0"/>
              </a:spcAft>
              <a:buSzPts val="1800"/>
              <a:buChar char="•"/>
            </a:pPr>
            <a:r>
              <a:rPr lang="en-US" sz="1800">
                <a:latin typeface="Arial"/>
                <a:ea typeface="Arial"/>
                <a:cs typeface="Arial"/>
                <a:sym typeface="Arial"/>
              </a:rPr>
              <a:t>These functions come from the PyHula library and save you from having to write the complicated commands for controlling the drone’s movements manually.</a:t>
            </a:r>
            <a:endParaRPr sz="1800">
              <a:latin typeface="Arial"/>
              <a:ea typeface="Arial"/>
              <a:cs typeface="Arial"/>
              <a:sym typeface="Arial"/>
            </a:endParaRPr>
          </a:p>
          <a:p>
            <a:pPr indent="-342900" lvl="0" marL="457200" rtl="0" algn="l">
              <a:lnSpc>
                <a:spcPct val="115000"/>
              </a:lnSpc>
              <a:spcBef>
                <a:spcPts val="0"/>
              </a:spcBef>
              <a:spcAft>
                <a:spcPts val="0"/>
              </a:spcAft>
              <a:buSzPts val="1800"/>
              <a:buFont typeface="Arial"/>
              <a:buChar char="•"/>
            </a:pPr>
            <a:r>
              <a:rPr lang="en-US" sz="1800">
                <a:latin typeface="Arial"/>
                <a:ea typeface="Arial"/>
                <a:cs typeface="Arial"/>
                <a:sym typeface="Arial"/>
              </a:rPr>
              <a:t>There are many other functions in pyhula. Find out about the other functions in </a:t>
            </a:r>
            <a:r>
              <a:rPr b="1" lang="en-US" sz="1800">
                <a:solidFill>
                  <a:srgbClr val="FF0000"/>
                </a:solidFill>
                <a:latin typeface="Arial"/>
                <a:ea typeface="Arial"/>
                <a:cs typeface="Arial"/>
                <a:sym typeface="Arial"/>
              </a:rPr>
              <a:t>Hula_API_ENGLISH.pdf.</a:t>
            </a:r>
            <a:r>
              <a:rPr lang="en-US" sz="1800">
                <a:latin typeface="Arial"/>
                <a:ea typeface="Arial"/>
                <a:cs typeface="Arial"/>
                <a:sym typeface="Arial"/>
              </a:rPr>
              <a:t> </a:t>
            </a:r>
            <a:r>
              <a:rPr lang="en-US" sz="1800">
                <a:latin typeface="Arial"/>
                <a:ea typeface="Arial"/>
                <a:cs typeface="Arial"/>
                <a:sym typeface="Arial"/>
              </a:rPr>
              <a:t>This pdf is the most important document. It is available in NYTC 2025 Google Classroom Classworks.</a:t>
            </a:r>
            <a:endParaRPr sz="1800">
              <a:latin typeface="Arial"/>
              <a:ea typeface="Arial"/>
              <a:cs typeface="Arial"/>
              <a:sym typeface="Arial"/>
            </a:endParaRPr>
          </a:p>
        </p:txBody>
      </p:sp>
      <p:pic>
        <p:nvPicPr>
          <p:cNvPr id="203" name="Google Shape;203;g341ae16c3ac_0_98"/>
          <p:cNvPicPr preferRelativeResize="0"/>
          <p:nvPr/>
        </p:nvPicPr>
        <p:blipFill>
          <a:blip r:embed="rId3">
            <a:alphaModFix/>
          </a:blip>
          <a:stretch>
            <a:fillRect/>
          </a:stretch>
        </p:blipFill>
        <p:spPr>
          <a:xfrm>
            <a:off x="0" y="2221224"/>
            <a:ext cx="8483799" cy="1831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4393088212_0_0"/>
          <p:cNvSpPr txBox="1"/>
          <p:nvPr>
            <p:ph type="ctrTitle"/>
          </p:nvPr>
        </p:nvSpPr>
        <p:spPr>
          <a:xfrm>
            <a:off x="685800" y="142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Login to laptop </a:t>
            </a:r>
            <a:endParaRPr/>
          </a:p>
        </p:txBody>
      </p:sp>
      <p:sp>
        <p:nvSpPr>
          <p:cNvPr id="91" name="Google Shape;91;g34393088212_0_0"/>
          <p:cNvSpPr txBox="1"/>
          <p:nvPr>
            <p:ph idx="1" type="subTitle"/>
          </p:nvPr>
        </p:nvSpPr>
        <p:spPr>
          <a:xfrm>
            <a:off x="865775" y="1612425"/>
            <a:ext cx="7298100" cy="3995100"/>
          </a:xfrm>
          <a:prstGeom prst="rect">
            <a:avLst/>
          </a:prstGeom>
        </p:spPr>
        <p:txBody>
          <a:bodyPr anchorCtr="0" anchor="t" bIns="45700" lIns="91425" spcFirstLastPara="1" rIns="91425" wrap="square" tIns="45700">
            <a:normAutofit lnSpcReduction="10000"/>
          </a:bodyPr>
          <a:lstStyle/>
          <a:p>
            <a:pPr indent="-368300" lvl="0" marL="457200" rtl="0" algn="l">
              <a:spcBef>
                <a:spcPts val="640"/>
              </a:spcBef>
              <a:spcAft>
                <a:spcPts val="0"/>
              </a:spcAft>
              <a:buClr>
                <a:schemeClr val="dk1"/>
              </a:buClr>
              <a:buSzPts val="2200"/>
              <a:buAutoNum type="arabicParenR"/>
            </a:pPr>
            <a:r>
              <a:rPr lang="en-US" sz="2200">
                <a:solidFill>
                  <a:schemeClr val="dk1"/>
                </a:solidFill>
              </a:rPr>
              <a:t>Choose your account with the number of the laptop</a:t>
            </a:r>
            <a:endParaRPr sz="2200">
              <a:solidFill>
                <a:schemeClr val="dk1"/>
              </a:solidFill>
            </a:endParaRPr>
          </a:p>
          <a:p>
            <a:pPr indent="-368300" lvl="0" marL="457200" rtl="0" algn="l">
              <a:spcBef>
                <a:spcPts val="0"/>
              </a:spcBef>
              <a:spcAft>
                <a:spcPts val="0"/>
              </a:spcAft>
              <a:buClr>
                <a:schemeClr val="dk1"/>
              </a:buClr>
              <a:buSzPts val="2200"/>
              <a:buAutoNum type="arabicParenR"/>
            </a:pPr>
            <a:r>
              <a:rPr lang="en-US" sz="2200">
                <a:solidFill>
                  <a:schemeClr val="dk1"/>
                </a:solidFill>
              </a:rPr>
              <a:t>Password is ‘password’</a:t>
            </a:r>
            <a:endParaRPr sz="2200">
              <a:solidFill>
                <a:schemeClr val="dk1"/>
              </a:solidFill>
            </a:endParaRPr>
          </a:p>
          <a:p>
            <a:pPr indent="0" lvl="0" marL="0" rtl="0" algn="l">
              <a:spcBef>
                <a:spcPts val="640"/>
              </a:spcBef>
              <a:spcAft>
                <a:spcPts val="0"/>
              </a:spcAft>
              <a:buNone/>
            </a:pPr>
            <a:r>
              <a:t/>
            </a:r>
            <a:endParaRPr sz="2200">
              <a:solidFill>
                <a:schemeClr val="dk1"/>
              </a:solidFill>
            </a:endParaRPr>
          </a:p>
          <a:p>
            <a:pPr indent="0" lvl="0" marL="0" rtl="0" algn="l">
              <a:spcBef>
                <a:spcPts val="640"/>
              </a:spcBef>
              <a:spcAft>
                <a:spcPts val="0"/>
              </a:spcAft>
              <a:buNone/>
            </a:pPr>
            <a:r>
              <a:rPr lang="en-US" sz="2200">
                <a:solidFill>
                  <a:schemeClr val="dk1"/>
                </a:solidFill>
              </a:rPr>
              <a:t>If you are able to login charge your laptop and battery while waiting</a:t>
            </a:r>
            <a:endParaRPr sz="2200">
              <a:solidFill>
                <a:schemeClr val="dk1"/>
              </a:solidFill>
            </a:endParaRPr>
          </a:p>
          <a:p>
            <a:pPr indent="0" lvl="0" marL="0" rtl="0" algn="l">
              <a:spcBef>
                <a:spcPts val="640"/>
              </a:spcBef>
              <a:spcAft>
                <a:spcPts val="0"/>
              </a:spcAft>
              <a:buNone/>
            </a:pPr>
            <a:r>
              <a:t/>
            </a:r>
            <a:endParaRPr sz="2200">
              <a:solidFill>
                <a:schemeClr val="dk1"/>
              </a:solidFill>
            </a:endParaRPr>
          </a:p>
          <a:p>
            <a:pPr indent="0" lvl="0" marL="0" rtl="0" algn="l">
              <a:spcBef>
                <a:spcPts val="640"/>
              </a:spcBef>
              <a:spcAft>
                <a:spcPts val="0"/>
              </a:spcAft>
              <a:buNone/>
            </a:pPr>
            <a:r>
              <a:t/>
            </a:r>
            <a:endParaRPr sz="2200">
              <a:solidFill>
                <a:schemeClr val="dk1"/>
              </a:solidFill>
            </a:endParaRPr>
          </a:p>
          <a:p>
            <a:pPr indent="0" lvl="0" marL="0" rtl="0" algn="l">
              <a:spcBef>
                <a:spcPts val="640"/>
              </a:spcBef>
              <a:spcAft>
                <a:spcPts val="0"/>
              </a:spcAft>
              <a:buNone/>
            </a:pPr>
            <a:r>
              <a:t/>
            </a:r>
            <a:endParaRPr sz="2200">
              <a:solidFill>
                <a:schemeClr val="dk1"/>
              </a:solidFill>
            </a:endParaRPr>
          </a:p>
          <a:p>
            <a:pPr indent="0" lvl="0" marL="0" rtl="0" algn="ctr">
              <a:spcBef>
                <a:spcPts val="640"/>
              </a:spcBef>
              <a:spcAft>
                <a:spcPts val="0"/>
              </a:spcAft>
              <a:buNone/>
            </a:pPr>
            <a:r>
              <a:rPr lang="en-US">
                <a:solidFill>
                  <a:schemeClr val="dk1"/>
                </a:solidFill>
              </a:rPr>
              <a:t>Thank you! </a:t>
            </a:r>
            <a:endParaRPr>
              <a:solidFill>
                <a:schemeClr val="dk1"/>
              </a:solidFill>
            </a:endParaRPr>
          </a:p>
          <a:p>
            <a:pPr indent="0" lvl="0" marL="0" rtl="0" algn="l">
              <a:spcBef>
                <a:spcPts val="640"/>
              </a:spcBef>
              <a:spcAft>
                <a:spcPts val="0"/>
              </a:spcAft>
              <a:buNone/>
            </a:pPr>
            <a:r>
              <a:t/>
            </a:r>
            <a:endParaRPr sz="2200">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41ae16c3ac_0_10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Do Quiz Section 3 (30 mins)</a:t>
            </a:r>
            <a:endParaRPr/>
          </a:p>
        </p:txBody>
      </p:sp>
      <p:sp>
        <p:nvSpPr>
          <p:cNvPr id="209" name="Google Shape;209;g341ae16c3ac_0_10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There are two mandatory question and one optional question in Quiz Section 3. </a:t>
            </a:r>
            <a:endParaRPr/>
          </a:p>
          <a:p>
            <a:pPr indent="0" lvl="0" marL="457200" rtl="0" algn="l">
              <a:spcBef>
                <a:spcPts val="360"/>
              </a:spcBef>
              <a:spcAft>
                <a:spcPts val="0"/>
              </a:spcAft>
              <a:buNone/>
            </a:pPr>
            <a:r>
              <a:t/>
            </a:r>
            <a:endParaRPr/>
          </a:p>
          <a:p>
            <a:pPr indent="-342900" lvl="0" marL="457200" rtl="0" algn="l">
              <a:spcBef>
                <a:spcPts val="360"/>
              </a:spcBef>
              <a:spcAft>
                <a:spcPts val="0"/>
              </a:spcAft>
              <a:buSzPts val="1800"/>
              <a:buChar char="•"/>
            </a:pPr>
            <a:r>
              <a:rPr lang="en-US"/>
              <a:t>Please do the two mandatory questions, and attempt the one optional question.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41ae16c3ac_0_112"/>
          <p:cNvSpPr txBox="1"/>
          <p:nvPr>
            <p:ph type="ctrTitle"/>
          </p:nvPr>
        </p:nvSpPr>
        <p:spPr>
          <a:xfrm>
            <a:off x="685800" y="2130425"/>
            <a:ext cx="7772400" cy="1470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Variables and If-Else</a:t>
            </a:r>
            <a:endParaRPr/>
          </a:p>
        </p:txBody>
      </p:sp>
      <p:sp>
        <p:nvSpPr>
          <p:cNvPr id="215" name="Google Shape;215;g341ae16c3ac_0_112"/>
          <p:cNvSpPr txBox="1"/>
          <p:nvPr>
            <p:ph idx="1" type="subTitle"/>
          </p:nvPr>
        </p:nvSpPr>
        <p:spPr>
          <a:xfrm>
            <a:off x="1371600" y="3886200"/>
            <a:ext cx="6400800" cy="1752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41ae16c3ac_0_11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What is a Variable? </a:t>
            </a:r>
            <a:endParaRPr/>
          </a:p>
        </p:txBody>
      </p:sp>
      <p:sp>
        <p:nvSpPr>
          <p:cNvPr id="221" name="Google Shape;221;g341ae16c3ac_0_11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Font typeface="Arial"/>
              <a:buChar char="•"/>
            </a:pPr>
            <a:r>
              <a:rPr lang="en-US" sz="1800">
                <a:latin typeface="Arial"/>
                <a:ea typeface="Arial"/>
                <a:cs typeface="Arial"/>
                <a:sym typeface="Arial"/>
              </a:rPr>
              <a:t>In </a:t>
            </a:r>
            <a:r>
              <a:rPr b="1" lang="en-US" sz="1800">
                <a:latin typeface="Arial"/>
                <a:ea typeface="Arial"/>
                <a:cs typeface="Arial"/>
                <a:sym typeface="Arial"/>
              </a:rPr>
              <a:t>block coding</a:t>
            </a:r>
            <a:r>
              <a:rPr lang="en-US" sz="1800">
                <a:latin typeface="Arial"/>
                <a:ea typeface="Arial"/>
                <a:cs typeface="Arial"/>
                <a:sym typeface="Arial"/>
              </a:rPr>
              <a:t>, you may have used a </a:t>
            </a:r>
            <a:r>
              <a:rPr b="1" lang="en-US" sz="1800">
                <a:latin typeface="Arial"/>
                <a:ea typeface="Arial"/>
                <a:cs typeface="Arial"/>
                <a:sym typeface="Arial"/>
              </a:rPr>
              <a:t>"Set Variable"</a:t>
            </a:r>
            <a:r>
              <a:rPr lang="en-US" sz="1800">
                <a:latin typeface="Arial"/>
                <a:ea typeface="Arial"/>
                <a:cs typeface="Arial"/>
                <a:sym typeface="Arial"/>
              </a:rPr>
              <a:t> block to store a value and use it later. For example, in </a:t>
            </a:r>
            <a:r>
              <a:rPr b="1" lang="en-US" sz="1800">
                <a:latin typeface="Arial"/>
                <a:ea typeface="Arial"/>
                <a:cs typeface="Arial"/>
                <a:sym typeface="Arial"/>
              </a:rPr>
              <a:t>Scratch</a:t>
            </a:r>
            <a:r>
              <a:rPr lang="en-US" sz="1800">
                <a:latin typeface="Arial"/>
                <a:ea typeface="Arial"/>
                <a:cs typeface="Arial"/>
                <a:sym typeface="Arial"/>
              </a:rPr>
              <a:t>, you might create a variable called </a:t>
            </a:r>
            <a:r>
              <a:rPr lang="en-US" sz="1800">
                <a:solidFill>
                  <a:srgbClr val="188038"/>
                </a:solidFill>
                <a:latin typeface="Arial"/>
                <a:ea typeface="Arial"/>
                <a:cs typeface="Arial"/>
                <a:sym typeface="Arial"/>
              </a:rPr>
              <a:t>score</a:t>
            </a:r>
            <a:r>
              <a:rPr lang="en-US" sz="1800">
                <a:latin typeface="Arial"/>
                <a:ea typeface="Arial"/>
                <a:cs typeface="Arial"/>
                <a:sym typeface="Arial"/>
              </a:rPr>
              <a:t> to keep track of points in a game:</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Set score to 0</a:t>
            </a:r>
            <a:endParaRPr sz="1800">
              <a:latin typeface="Arial"/>
              <a:ea typeface="Arial"/>
              <a:cs typeface="Arial"/>
              <a:sym typeface="Arial"/>
            </a:endParaRPr>
          </a:p>
          <a:p>
            <a:pPr indent="-342900" lvl="1" marL="914400" rtl="0" algn="l">
              <a:spcBef>
                <a:spcPts val="0"/>
              </a:spcBef>
              <a:spcAft>
                <a:spcPts val="0"/>
              </a:spcAft>
              <a:buSzPts val="1800"/>
              <a:buFont typeface="Arial"/>
              <a:buChar char="–"/>
            </a:pPr>
            <a:r>
              <a:rPr lang="en-US" sz="1800">
                <a:latin typeface="Arial"/>
                <a:ea typeface="Arial"/>
                <a:cs typeface="Arial"/>
                <a:sym typeface="Arial"/>
              </a:rPr>
              <a:t>Change score by 1</a:t>
            </a:r>
            <a:endParaRPr sz="1800">
              <a:latin typeface="Arial"/>
              <a:ea typeface="Arial"/>
              <a:cs typeface="Arial"/>
              <a:sym typeface="Arial"/>
            </a:endParaRPr>
          </a:p>
          <a:p>
            <a:pPr indent="-342900" lvl="0" marL="457200" rtl="0" algn="l">
              <a:spcBef>
                <a:spcPts val="0"/>
              </a:spcBef>
              <a:spcAft>
                <a:spcPts val="0"/>
              </a:spcAft>
              <a:buSzPts val="1800"/>
              <a:buFont typeface="Arial"/>
              <a:buChar char="•"/>
            </a:pPr>
            <a:r>
              <a:rPr lang="en-US" sz="1800">
                <a:latin typeface="Arial"/>
                <a:ea typeface="Arial"/>
                <a:cs typeface="Arial"/>
                <a:sym typeface="Arial"/>
              </a:rPr>
              <a:t>In Python, a </a:t>
            </a:r>
            <a:r>
              <a:rPr b="1" lang="en-US" sz="1800">
                <a:latin typeface="Arial"/>
                <a:ea typeface="Arial"/>
                <a:cs typeface="Arial"/>
                <a:sym typeface="Arial"/>
              </a:rPr>
              <a:t>variable</a:t>
            </a:r>
            <a:r>
              <a:rPr lang="en-US" sz="1800">
                <a:latin typeface="Arial"/>
                <a:ea typeface="Arial"/>
                <a:cs typeface="Arial"/>
                <a:sym typeface="Arial"/>
              </a:rPr>
              <a:t> works the same way—it </a:t>
            </a:r>
            <a:r>
              <a:rPr b="1" lang="en-US" sz="1800">
                <a:latin typeface="Arial"/>
                <a:ea typeface="Arial"/>
                <a:cs typeface="Arial"/>
                <a:sym typeface="Arial"/>
              </a:rPr>
              <a:t>stores a value</a:t>
            </a:r>
            <a:r>
              <a:rPr lang="en-US" sz="1800">
                <a:latin typeface="Arial"/>
                <a:ea typeface="Arial"/>
                <a:cs typeface="Arial"/>
                <a:sym typeface="Arial"/>
              </a:rPr>
              <a:t> that can be used or changed later in the program. Instead of using blocks, we </a:t>
            </a:r>
            <a:r>
              <a:rPr b="1" lang="en-US" sz="1800">
                <a:latin typeface="Arial"/>
                <a:ea typeface="Arial"/>
                <a:cs typeface="Arial"/>
                <a:sym typeface="Arial"/>
              </a:rPr>
              <a:t>write</a:t>
            </a:r>
            <a:r>
              <a:rPr lang="en-US" sz="1800">
                <a:latin typeface="Arial"/>
                <a:ea typeface="Arial"/>
                <a:cs typeface="Arial"/>
                <a:sym typeface="Arial"/>
              </a:rPr>
              <a:t> variable names and assign values using the </a:t>
            </a:r>
            <a:r>
              <a:rPr lang="en-US" sz="1800">
                <a:solidFill>
                  <a:srgbClr val="188038"/>
                </a:solidFill>
                <a:latin typeface="Arial"/>
                <a:ea typeface="Arial"/>
                <a:cs typeface="Arial"/>
                <a:sym typeface="Arial"/>
              </a:rPr>
              <a:t>=</a:t>
            </a:r>
            <a:r>
              <a:rPr lang="en-US" sz="1800">
                <a:latin typeface="Arial"/>
                <a:ea typeface="Arial"/>
                <a:cs typeface="Arial"/>
                <a:sym typeface="Arial"/>
              </a:rPr>
              <a:t> sign.</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p:txBody>
      </p:sp>
      <p:pic>
        <p:nvPicPr>
          <p:cNvPr id="222" name="Google Shape;222;g341ae16c3ac_0_117"/>
          <p:cNvPicPr preferRelativeResize="0"/>
          <p:nvPr/>
        </p:nvPicPr>
        <p:blipFill>
          <a:blip r:embed="rId3">
            <a:alphaModFix/>
          </a:blip>
          <a:stretch>
            <a:fillRect/>
          </a:stretch>
        </p:blipFill>
        <p:spPr>
          <a:xfrm>
            <a:off x="457200" y="4318726"/>
            <a:ext cx="8113126" cy="1480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g341ae16c3ac_0_12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Declaring Variables in Python</a:t>
            </a:r>
            <a:endParaRPr/>
          </a:p>
        </p:txBody>
      </p:sp>
      <p:sp>
        <p:nvSpPr>
          <p:cNvPr id="228" name="Google Shape;228;g341ae16c3ac_0_1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200"/>
              </a:spcBef>
              <a:spcAft>
                <a:spcPts val="0"/>
              </a:spcAft>
              <a:buSzPts val="1800"/>
              <a:buFont typeface="Arial"/>
              <a:buChar char="•"/>
            </a:pPr>
            <a:r>
              <a:rPr lang="en-US" sz="1800">
                <a:latin typeface="Arial"/>
                <a:ea typeface="Arial"/>
                <a:cs typeface="Arial"/>
                <a:sym typeface="Arial"/>
              </a:rPr>
              <a:t>In Python, a </a:t>
            </a:r>
            <a:r>
              <a:rPr b="1" lang="en-US" sz="1800">
                <a:latin typeface="Arial"/>
                <a:ea typeface="Arial"/>
                <a:cs typeface="Arial"/>
                <a:sym typeface="Arial"/>
              </a:rPr>
              <a:t>variable</a:t>
            </a:r>
            <a:r>
              <a:rPr lang="en-US" sz="1800">
                <a:latin typeface="Arial"/>
                <a:ea typeface="Arial"/>
                <a:cs typeface="Arial"/>
                <a:sym typeface="Arial"/>
              </a:rPr>
              <a:t> is created when we </a:t>
            </a:r>
            <a:r>
              <a:rPr b="1" lang="en-US" sz="1800">
                <a:latin typeface="Arial"/>
                <a:ea typeface="Arial"/>
                <a:cs typeface="Arial"/>
                <a:sym typeface="Arial"/>
              </a:rPr>
              <a:t>assign a value</a:t>
            </a:r>
            <a:r>
              <a:rPr lang="en-US" sz="1800">
                <a:latin typeface="Arial"/>
                <a:ea typeface="Arial"/>
                <a:cs typeface="Arial"/>
                <a:sym typeface="Arial"/>
              </a:rPr>
              <a:t> to a name:</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lnSpc>
                <a:spcPct val="115000"/>
              </a:lnSpc>
              <a:spcBef>
                <a:spcPts val="1200"/>
              </a:spcBef>
              <a:spcAft>
                <a:spcPts val="0"/>
              </a:spcAft>
              <a:buNone/>
            </a:pPr>
            <a:r>
              <a:rPr lang="en-US" sz="1800">
                <a:latin typeface="Arial"/>
                <a:ea typeface="Arial"/>
                <a:cs typeface="Arial"/>
                <a:sym typeface="Arial"/>
              </a:rPr>
              <a:t>	</a:t>
            </a:r>
            <a:endParaRPr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The variable </a:t>
            </a:r>
            <a:r>
              <a:rPr lang="en-US" sz="1800">
                <a:solidFill>
                  <a:srgbClr val="188038"/>
                </a:solidFill>
                <a:latin typeface="Arial"/>
                <a:ea typeface="Arial"/>
                <a:cs typeface="Arial"/>
                <a:sym typeface="Arial"/>
              </a:rPr>
              <a:t>distance</a:t>
            </a:r>
            <a:r>
              <a:rPr lang="en-US" sz="1800">
                <a:latin typeface="Arial"/>
                <a:ea typeface="Arial"/>
                <a:cs typeface="Arial"/>
                <a:sym typeface="Arial"/>
              </a:rPr>
              <a:t> now holds the value </a:t>
            </a:r>
            <a:r>
              <a:rPr b="1" lang="en-US" sz="1800">
                <a:latin typeface="Arial"/>
                <a:ea typeface="Arial"/>
                <a:cs typeface="Arial"/>
                <a:sym typeface="Arial"/>
              </a:rPr>
              <a:t>10</a:t>
            </a:r>
            <a:r>
              <a:rPr lang="en-US" sz="1800">
                <a:latin typeface="Arial"/>
                <a:ea typeface="Arial"/>
                <a:cs typeface="Arial"/>
                <a:sym typeface="Arial"/>
              </a:rPr>
              <a:t>, and we can use it later in our program.</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spcBef>
                <a:spcPts val="1200"/>
              </a:spcBef>
              <a:spcAft>
                <a:spcPts val="0"/>
              </a:spcAft>
              <a:buNone/>
            </a:pPr>
            <a:r>
              <a:t/>
            </a:r>
            <a:endParaRPr/>
          </a:p>
        </p:txBody>
      </p:sp>
      <p:pic>
        <p:nvPicPr>
          <p:cNvPr id="229" name="Google Shape;229;g341ae16c3ac_0_126"/>
          <p:cNvPicPr preferRelativeResize="0"/>
          <p:nvPr/>
        </p:nvPicPr>
        <p:blipFill>
          <a:blip r:embed="rId3">
            <a:alphaModFix/>
          </a:blip>
          <a:stretch>
            <a:fillRect/>
          </a:stretch>
        </p:blipFill>
        <p:spPr>
          <a:xfrm>
            <a:off x="867350" y="2236275"/>
            <a:ext cx="6715465" cy="426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41ae16c3ac_0_135"/>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Using Variables to store the Drone’s battery level</a:t>
            </a:r>
            <a:endParaRPr/>
          </a:p>
        </p:txBody>
      </p:sp>
      <p:sp>
        <p:nvSpPr>
          <p:cNvPr id="235" name="Google Shape;235;g341ae16c3ac_0_135"/>
          <p:cNvSpPr txBox="1"/>
          <p:nvPr>
            <p:ph idx="1" type="body"/>
          </p:nvPr>
        </p:nvSpPr>
        <p:spPr>
          <a:xfrm>
            <a:off x="457200" y="1600200"/>
            <a:ext cx="8229600" cy="4526100"/>
          </a:xfrm>
          <a:prstGeom prst="rect">
            <a:avLst/>
          </a:prstGeom>
        </p:spPr>
        <p:txBody>
          <a:bodyPr anchorCtr="0" anchor="t" bIns="45700" lIns="91425" spcFirstLastPara="1" rIns="91425" wrap="square" tIns="45700">
            <a:normAutofit fontScale="92500" lnSpcReduction="20000"/>
          </a:bodyPr>
          <a:lstStyle/>
          <a:p>
            <a:pPr indent="-334327" lvl="0" marL="457200" rtl="0" algn="l">
              <a:spcBef>
                <a:spcPts val="360"/>
              </a:spcBef>
              <a:spcAft>
                <a:spcPts val="0"/>
              </a:spcAft>
              <a:buSzPct val="100000"/>
              <a:buFont typeface="Arial"/>
              <a:buChar char="•"/>
            </a:pPr>
            <a:r>
              <a:rPr lang="en-US" sz="1800">
                <a:latin typeface="Arial"/>
                <a:ea typeface="Arial"/>
                <a:cs typeface="Arial"/>
                <a:sym typeface="Arial"/>
              </a:rPr>
              <a:t>Now, let's use a variable to </a:t>
            </a:r>
            <a:r>
              <a:rPr b="1" lang="en-US" sz="1800">
                <a:latin typeface="Arial"/>
                <a:ea typeface="Arial"/>
                <a:cs typeface="Arial"/>
                <a:sym typeface="Arial"/>
              </a:rPr>
              <a:t>store the battery of the drone</a:t>
            </a:r>
            <a:r>
              <a:rPr lang="en-US" sz="1800">
                <a:latin typeface="Arial"/>
                <a:ea typeface="Arial"/>
                <a:cs typeface="Arial"/>
                <a:sym typeface="Arial"/>
              </a:rPr>
              <a:t> using the </a:t>
            </a:r>
            <a:r>
              <a:rPr b="1" lang="en-US" sz="1800">
                <a:latin typeface="Arial"/>
                <a:ea typeface="Arial"/>
                <a:cs typeface="Arial"/>
                <a:sym typeface="Arial"/>
              </a:rPr>
              <a:t>uapi.get_battery()</a:t>
            </a:r>
            <a:r>
              <a:rPr lang="en-US" sz="1800">
                <a:latin typeface="Arial"/>
                <a:ea typeface="Arial"/>
                <a:cs typeface="Arial"/>
                <a:sym typeface="Arial"/>
              </a:rPr>
              <a:t> function.</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spcBef>
                <a:spcPts val="360"/>
              </a:spcBef>
              <a:spcAft>
                <a:spcPts val="0"/>
              </a:spcAft>
              <a:buNone/>
            </a:pPr>
            <a:r>
              <a:t/>
            </a:r>
            <a:endParaRPr sz="1800">
              <a:latin typeface="Arial"/>
              <a:ea typeface="Arial"/>
              <a:cs typeface="Arial"/>
              <a:sym typeface="Arial"/>
            </a:endParaRPr>
          </a:p>
          <a:p>
            <a:pPr indent="0" lvl="0" marL="0" rtl="0" algn="l">
              <a:lnSpc>
                <a:spcPct val="115000"/>
              </a:lnSpc>
              <a:spcBef>
                <a:spcPts val="1400"/>
              </a:spcBef>
              <a:spcAft>
                <a:spcPts val="0"/>
              </a:spcAft>
              <a:buNone/>
            </a:pPr>
            <a:r>
              <a:rPr b="1" lang="en-US" sz="1800">
                <a:latin typeface="Arial"/>
                <a:ea typeface="Arial"/>
                <a:cs typeface="Arial"/>
                <a:sym typeface="Arial"/>
              </a:rPr>
              <a:t>Explanation:</a:t>
            </a:r>
            <a:endParaRPr b="1" sz="1800">
              <a:latin typeface="Arial"/>
              <a:ea typeface="Arial"/>
              <a:cs typeface="Arial"/>
              <a:sym typeface="Arial"/>
            </a:endParaRPr>
          </a:p>
          <a:p>
            <a:pPr indent="-334327" lvl="0" marL="457200" rtl="0" algn="l">
              <a:lnSpc>
                <a:spcPct val="115000"/>
              </a:lnSpc>
              <a:spcBef>
                <a:spcPts val="1200"/>
              </a:spcBef>
              <a:spcAft>
                <a:spcPts val="0"/>
              </a:spcAft>
              <a:buSzPct val="100000"/>
              <a:buAutoNum type="arabicPeriod"/>
            </a:pPr>
            <a:r>
              <a:rPr lang="en-US" sz="1800">
                <a:latin typeface="Arial"/>
                <a:ea typeface="Arial"/>
                <a:cs typeface="Arial"/>
                <a:sym typeface="Arial"/>
              </a:rPr>
              <a:t>We create a variable </a:t>
            </a:r>
            <a:r>
              <a:rPr lang="en-US" sz="1800">
                <a:solidFill>
                  <a:srgbClr val="188038"/>
                </a:solidFill>
                <a:latin typeface="Arial"/>
                <a:ea typeface="Arial"/>
                <a:cs typeface="Arial"/>
                <a:sym typeface="Arial"/>
              </a:rPr>
              <a:t>battery_level</a:t>
            </a:r>
            <a:r>
              <a:rPr lang="en-US" sz="1800">
                <a:latin typeface="Arial"/>
                <a:ea typeface="Arial"/>
                <a:cs typeface="Arial"/>
                <a:sym typeface="Arial"/>
              </a:rPr>
              <a:t> to store the value from </a:t>
            </a:r>
            <a:r>
              <a:rPr lang="en-US" sz="1800">
                <a:solidFill>
                  <a:srgbClr val="188038"/>
                </a:solidFill>
                <a:latin typeface="Arial"/>
                <a:ea typeface="Arial"/>
                <a:cs typeface="Arial"/>
                <a:sym typeface="Arial"/>
              </a:rPr>
              <a:t>uapi.get_battery()</a:t>
            </a:r>
            <a:r>
              <a:rPr lang="en-US" sz="1800">
                <a:latin typeface="Arial"/>
                <a:ea typeface="Arial"/>
                <a:cs typeface="Arial"/>
                <a:sym typeface="Arial"/>
              </a:rPr>
              <a:t>.</a:t>
            </a:r>
            <a:endParaRPr sz="1800">
              <a:latin typeface="Arial"/>
              <a:ea typeface="Arial"/>
              <a:cs typeface="Arial"/>
              <a:sym typeface="Arial"/>
            </a:endParaRPr>
          </a:p>
          <a:p>
            <a:pPr indent="-334327" lvl="0" marL="457200" rtl="0" algn="l">
              <a:lnSpc>
                <a:spcPct val="115000"/>
              </a:lnSpc>
              <a:spcBef>
                <a:spcPts val="0"/>
              </a:spcBef>
              <a:spcAft>
                <a:spcPts val="0"/>
              </a:spcAft>
              <a:buSzPct val="100000"/>
              <a:buAutoNum type="arabicPeriod"/>
            </a:pPr>
            <a:r>
              <a:rPr lang="en-US" sz="1800">
                <a:latin typeface="Arial"/>
                <a:ea typeface="Arial"/>
                <a:cs typeface="Arial"/>
                <a:sym typeface="Arial"/>
              </a:rPr>
              <a:t>This value is printed to the screen so we can see how much battery is remaining.</a:t>
            </a:r>
            <a:endParaRPr sz="1800">
              <a:latin typeface="Arial"/>
              <a:ea typeface="Arial"/>
              <a:cs typeface="Arial"/>
              <a:sym typeface="Arial"/>
            </a:endParaRPr>
          </a:p>
          <a:p>
            <a:pPr indent="-334327" lvl="0" marL="457200" rtl="0" algn="l">
              <a:lnSpc>
                <a:spcPct val="115000"/>
              </a:lnSpc>
              <a:spcBef>
                <a:spcPts val="0"/>
              </a:spcBef>
              <a:spcAft>
                <a:spcPts val="0"/>
              </a:spcAft>
              <a:buSzPct val="100000"/>
              <a:buAutoNum type="arabicPeriod"/>
            </a:pPr>
            <a:r>
              <a:rPr lang="en-US" sz="1800">
                <a:latin typeface="Arial"/>
                <a:ea typeface="Arial"/>
                <a:cs typeface="Arial"/>
                <a:sym typeface="Arial"/>
              </a:rPr>
              <a:t>We can use </a:t>
            </a:r>
            <a:r>
              <a:rPr lang="en-US" sz="1800">
                <a:solidFill>
                  <a:srgbClr val="188038"/>
                </a:solidFill>
                <a:latin typeface="Arial"/>
                <a:ea typeface="Arial"/>
                <a:cs typeface="Arial"/>
                <a:sym typeface="Arial"/>
              </a:rPr>
              <a:t>battery_level</a:t>
            </a:r>
            <a:r>
              <a:rPr lang="en-US" sz="1800">
                <a:latin typeface="Arial"/>
                <a:ea typeface="Arial"/>
                <a:cs typeface="Arial"/>
                <a:sym typeface="Arial"/>
              </a:rPr>
              <a:t> later in the program to make decisions (e.g., whether the drone should take off).</a:t>
            </a:r>
            <a:endParaRPr sz="1800">
              <a:latin typeface="Arial"/>
              <a:ea typeface="Arial"/>
              <a:cs typeface="Arial"/>
              <a:sym typeface="Arial"/>
            </a:endParaRPr>
          </a:p>
        </p:txBody>
      </p:sp>
      <p:pic>
        <p:nvPicPr>
          <p:cNvPr id="236" name="Google Shape;236;g341ae16c3ac_0_135"/>
          <p:cNvPicPr preferRelativeResize="0"/>
          <p:nvPr/>
        </p:nvPicPr>
        <p:blipFill>
          <a:blip r:embed="rId3">
            <a:alphaModFix/>
          </a:blip>
          <a:stretch>
            <a:fillRect/>
          </a:stretch>
        </p:blipFill>
        <p:spPr>
          <a:xfrm>
            <a:off x="2338925" y="2067538"/>
            <a:ext cx="4988599" cy="2722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341ae16c3ac_0_14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Types of Variables in Python</a:t>
            </a:r>
            <a:endParaRPr/>
          </a:p>
        </p:txBody>
      </p:sp>
      <p:sp>
        <p:nvSpPr>
          <p:cNvPr id="242" name="Google Shape;242;g341ae16c3ac_0_144"/>
          <p:cNvSpPr txBox="1"/>
          <p:nvPr>
            <p:ph idx="1" type="body"/>
          </p:nvPr>
        </p:nvSpPr>
        <p:spPr>
          <a:xfrm>
            <a:off x="457200" y="1238325"/>
            <a:ext cx="8229600" cy="5402400"/>
          </a:xfrm>
          <a:prstGeom prst="rect">
            <a:avLst/>
          </a:prstGeom>
        </p:spPr>
        <p:txBody>
          <a:bodyPr anchorCtr="0" anchor="t" bIns="45700" lIns="91425" spcFirstLastPara="1" rIns="91425" wrap="square" tIns="45700">
            <a:normAutofit/>
          </a:bodyPr>
          <a:lstStyle/>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Python variables can store different types of values. Here are some examples:</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SzPts val="1800"/>
              <a:buFont typeface="Arial"/>
              <a:buChar char="•"/>
            </a:pPr>
            <a:r>
              <a:rPr lang="en-US" sz="1800">
                <a:latin typeface="Arial"/>
                <a:ea typeface="Arial"/>
                <a:cs typeface="Arial"/>
                <a:sym typeface="Arial"/>
              </a:rPr>
              <a:t>Python automatically determines the </a:t>
            </a:r>
            <a:r>
              <a:rPr b="1" lang="en-US" sz="1800">
                <a:latin typeface="Arial"/>
                <a:ea typeface="Arial"/>
                <a:cs typeface="Arial"/>
                <a:sym typeface="Arial"/>
              </a:rPr>
              <a:t>type</a:t>
            </a:r>
            <a:r>
              <a:rPr lang="en-US" sz="1800">
                <a:latin typeface="Arial"/>
                <a:ea typeface="Arial"/>
                <a:cs typeface="Arial"/>
                <a:sym typeface="Arial"/>
              </a:rPr>
              <a:t> of variable based on the value assigned.</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0" lvl="0" marL="0" rtl="0" algn="l">
              <a:lnSpc>
                <a:spcPct val="115000"/>
              </a:lnSpc>
              <a:spcBef>
                <a:spcPts val="1200"/>
              </a:spcBef>
              <a:spcAft>
                <a:spcPts val="0"/>
              </a:spcAft>
              <a:buNone/>
            </a:pPr>
            <a:r>
              <a:t/>
            </a:r>
            <a:endParaRPr sz="1800">
              <a:latin typeface="Arial"/>
              <a:ea typeface="Arial"/>
              <a:cs typeface="Arial"/>
              <a:sym typeface="Arial"/>
            </a:endParaRPr>
          </a:p>
          <a:p>
            <a:pPr indent="-342900" lvl="0" marL="457200" rtl="0" algn="l">
              <a:lnSpc>
                <a:spcPct val="115000"/>
              </a:lnSpc>
              <a:spcBef>
                <a:spcPts val="1200"/>
              </a:spcBef>
              <a:spcAft>
                <a:spcPts val="0"/>
              </a:spcAft>
              <a:buSzPts val="1800"/>
              <a:buChar char="•"/>
            </a:pPr>
            <a:r>
              <a:rPr lang="en-US" sz="1800">
                <a:latin typeface="Arial"/>
                <a:ea typeface="Arial"/>
                <a:cs typeface="Arial"/>
                <a:sym typeface="Arial"/>
              </a:rPr>
              <a:t>We can </a:t>
            </a:r>
            <a:r>
              <a:rPr b="1" lang="en-US" sz="1800">
                <a:latin typeface="Arial"/>
                <a:ea typeface="Arial"/>
                <a:cs typeface="Arial"/>
                <a:sym typeface="Arial"/>
              </a:rPr>
              <a:t>check</a:t>
            </a:r>
            <a:r>
              <a:rPr lang="en-US" sz="1800">
                <a:latin typeface="Arial"/>
                <a:ea typeface="Arial"/>
                <a:cs typeface="Arial"/>
                <a:sym typeface="Arial"/>
              </a:rPr>
              <a:t> the type of a variable using the </a:t>
            </a:r>
            <a:r>
              <a:rPr lang="en-US" sz="1800">
                <a:solidFill>
                  <a:srgbClr val="188038"/>
                </a:solidFill>
                <a:latin typeface="Arial"/>
                <a:ea typeface="Arial"/>
                <a:cs typeface="Arial"/>
                <a:sym typeface="Arial"/>
              </a:rPr>
              <a:t>type()</a:t>
            </a:r>
            <a:r>
              <a:rPr lang="en-US" sz="1800">
                <a:latin typeface="Arial"/>
                <a:ea typeface="Arial"/>
                <a:cs typeface="Arial"/>
                <a:sym typeface="Arial"/>
              </a:rPr>
              <a:t> function:</a:t>
            </a:r>
            <a:endParaRPr sz="1800">
              <a:latin typeface="Arial"/>
              <a:ea typeface="Arial"/>
              <a:cs typeface="Arial"/>
              <a:sym typeface="Arial"/>
            </a:endParaRPr>
          </a:p>
          <a:p>
            <a:pPr indent="0" lvl="0" marL="457200" rtl="0" algn="l">
              <a:spcBef>
                <a:spcPts val="1200"/>
              </a:spcBef>
              <a:spcAft>
                <a:spcPts val="0"/>
              </a:spcAft>
              <a:buNone/>
            </a:pPr>
            <a:r>
              <a:t/>
            </a:r>
            <a:endParaRPr/>
          </a:p>
        </p:txBody>
      </p:sp>
      <p:pic>
        <p:nvPicPr>
          <p:cNvPr id="243" name="Google Shape;243;g341ae16c3ac_0_144"/>
          <p:cNvPicPr preferRelativeResize="0"/>
          <p:nvPr/>
        </p:nvPicPr>
        <p:blipFill>
          <a:blip r:embed="rId3">
            <a:alphaModFix/>
          </a:blip>
          <a:stretch>
            <a:fillRect/>
          </a:stretch>
        </p:blipFill>
        <p:spPr>
          <a:xfrm>
            <a:off x="759050" y="1827049"/>
            <a:ext cx="7865455" cy="1601950"/>
          </a:xfrm>
          <a:prstGeom prst="rect">
            <a:avLst/>
          </a:prstGeom>
          <a:noFill/>
          <a:ln>
            <a:noFill/>
          </a:ln>
        </p:spPr>
      </p:pic>
      <p:pic>
        <p:nvPicPr>
          <p:cNvPr id="244" name="Google Shape;244;g341ae16c3ac_0_144"/>
          <p:cNvPicPr preferRelativeResize="0"/>
          <p:nvPr/>
        </p:nvPicPr>
        <p:blipFill>
          <a:blip r:embed="rId4">
            <a:alphaModFix/>
          </a:blip>
          <a:stretch>
            <a:fillRect/>
          </a:stretch>
        </p:blipFill>
        <p:spPr>
          <a:xfrm>
            <a:off x="885925" y="4146175"/>
            <a:ext cx="7147726" cy="937150"/>
          </a:xfrm>
          <a:prstGeom prst="rect">
            <a:avLst/>
          </a:prstGeom>
          <a:noFill/>
          <a:ln>
            <a:noFill/>
          </a:ln>
        </p:spPr>
      </p:pic>
      <p:pic>
        <p:nvPicPr>
          <p:cNvPr id="245" name="Google Shape;245;g341ae16c3ac_0_144"/>
          <p:cNvPicPr preferRelativeResize="0"/>
          <p:nvPr/>
        </p:nvPicPr>
        <p:blipFill>
          <a:blip r:embed="rId5">
            <a:alphaModFix/>
          </a:blip>
          <a:stretch>
            <a:fillRect/>
          </a:stretch>
        </p:blipFill>
        <p:spPr>
          <a:xfrm>
            <a:off x="333375" y="5620625"/>
            <a:ext cx="8477250" cy="647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38cbee9765_0_5"/>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Arithmetic Operators</a:t>
            </a:r>
            <a:endParaRPr/>
          </a:p>
        </p:txBody>
      </p:sp>
      <p:sp>
        <p:nvSpPr>
          <p:cNvPr id="251" name="Google Shape;251;g338cbee9765_0_5"/>
          <p:cNvSpPr txBox="1"/>
          <p:nvPr>
            <p:ph idx="1" type="body"/>
          </p:nvPr>
        </p:nvSpPr>
        <p:spPr>
          <a:xfrm>
            <a:off x="457200" y="1165950"/>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SzPts val="1400"/>
              <a:buChar char="•"/>
            </a:pPr>
            <a:r>
              <a:rPr lang="en-US" sz="2800"/>
              <a:t>Like in block coding, you can perform </a:t>
            </a:r>
            <a:r>
              <a:rPr lang="en-US" sz="2800"/>
              <a:t>arithmetic</a:t>
            </a:r>
            <a:r>
              <a:rPr lang="en-US" sz="2800"/>
              <a:t> operations on variable of the same type. In python, you can do so:</a:t>
            </a:r>
            <a:endParaRPr sz="2800"/>
          </a:p>
          <a:p>
            <a:pPr indent="-317500" lvl="0" marL="457200" rtl="0" algn="l">
              <a:spcBef>
                <a:spcPts val="0"/>
              </a:spcBef>
              <a:spcAft>
                <a:spcPts val="0"/>
              </a:spcAft>
              <a:buSzPts val="1400"/>
              <a:buChar char="•"/>
            </a:pPr>
            <a:r>
              <a:t/>
            </a:r>
            <a:endParaRPr sz="2800"/>
          </a:p>
        </p:txBody>
      </p:sp>
      <p:pic>
        <p:nvPicPr>
          <p:cNvPr id="252" name="Google Shape;252;g338cbee9765_0_5"/>
          <p:cNvPicPr preferRelativeResize="0"/>
          <p:nvPr/>
        </p:nvPicPr>
        <p:blipFill>
          <a:blip r:embed="rId3">
            <a:alphaModFix/>
          </a:blip>
          <a:stretch>
            <a:fillRect/>
          </a:stretch>
        </p:blipFill>
        <p:spPr>
          <a:xfrm>
            <a:off x="819075" y="2182273"/>
            <a:ext cx="7283424" cy="4226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338cbee9765_0_1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Comparison Operators</a:t>
            </a:r>
            <a:endParaRPr/>
          </a:p>
        </p:txBody>
      </p:sp>
      <p:sp>
        <p:nvSpPr>
          <p:cNvPr id="258" name="Google Shape;258;g338cbee9765_0_12"/>
          <p:cNvSpPr txBox="1"/>
          <p:nvPr>
            <p:ph idx="1" type="body"/>
          </p:nvPr>
        </p:nvSpPr>
        <p:spPr>
          <a:xfrm>
            <a:off x="457200" y="1417650"/>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SzPts val="1400"/>
              <a:buChar char="•"/>
            </a:pPr>
            <a:r>
              <a:rPr lang="en-US" sz="2800"/>
              <a:t>You can also compare values stored in two variables and get True or False, using these operators:</a:t>
            </a:r>
            <a:endParaRPr sz="2800"/>
          </a:p>
        </p:txBody>
      </p:sp>
      <p:pic>
        <p:nvPicPr>
          <p:cNvPr id="259" name="Google Shape;259;g338cbee9765_0_12"/>
          <p:cNvPicPr preferRelativeResize="0"/>
          <p:nvPr/>
        </p:nvPicPr>
        <p:blipFill>
          <a:blip r:embed="rId3">
            <a:alphaModFix/>
          </a:blip>
          <a:stretch>
            <a:fillRect/>
          </a:stretch>
        </p:blipFill>
        <p:spPr>
          <a:xfrm>
            <a:off x="515450" y="2522375"/>
            <a:ext cx="8113101" cy="4139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38cbee9765_0_1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Logical Operators</a:t>
            </a:r>
            <a:endParaRPr/>
          </a:p>
        </p:txBody>
      </p:sp>
      <p:sp>
        <p:nvSpPr>
          <p:cNvPr id="265" name="Google Shape;265;g338cbee9765_0_18"/>
          <p:cNvSpPr txBox="1"/>
          <p:nvPr>
            <p:ph idx="1" type="body"/>
          </p:nvPr>
        </p:nvSpPr>
        <p:spPr>
          <a:xfrm>
            <a:off x="457200" y="1353075"/>
            <a:ext cx="8229600" cy="4526100"/>
          </a:xfrm>
          <a:prstGeom prst="rect">
            <a:avLst/>
          </a:prstGeom>
        </p:spPr>
        <p:txBody>
          <a:bodyPr anchorCtr="0" anchor="t" bIns="45700" lIns="91425" spcFirstLastPara="1" rIns="91425" wrap="square" tIns="45700">
            <a:normAutofit/>
          </a:bodyPr>
          <a:lstStyle/>
          <a:p>
            <a:pPr indent="-292100" lvl="0" marL="457200" rtl="0" algn="l">
              <a:spcBef>
                <a:spcPts val="360"/>
              </a:spcBef>
              <a:spcAft>
                <a:spcPts val="0"/>
              </a:spcAft>
              <a:buSzPts val="1000"/>
              <a:buChar char="•"/>
            </a:pPr>
            <a:r>
              <a:rPr lang="en-US" sz="2400"/>
              <a:t>Like in block coding, you can write codes to compare more than 2 or more TRUE/FALSE values with logical operators (AND, OR etc). In python, logical operators are written like these:</a:t>
            </a:r>
            <a:endParaRPr sz="2400"/>
          </a:p>
          <a:p>
            <a:pPr indent="0" lvl="0" marL="457200" rtl="0" algn="l">
              <a:spcBef>
                <a:spcPts val="360"/>
              </a:spcBef>
              <a:spcAft>
                <a:spcPts val="0"/>
              </a:spcAft>
              <a:buNone/>
            </a:pPr>
            <a:r>
              <a:t/>
            </a:r>
            <a:endParaRPr sz="2400"/>
          </a:p>
        </p:txBody>
      </p:sp>
      <p:pic>
        <p:nvPicPr>
          <p:cNvPr id="266" name="Google Shape;266;g338cbee9765_0_18"/>
          <p:cNvPicPr preferRelativeResize="0"/>
          <p:nvPr/>
        </p:nvPicPr>
        <p:blipFill>
          <a:blip r:embed="rId3">
            <a:alphaModFix/>
          </a:blip>
          <a:stretch>
            <a:fillRect/>
          </a:stretch>
        </p:blipFill>
        <p:spPr>
          <a:xfrm>
            <a:off x="132400" y="2827686"/>
            <a:ext cx="9143999" cy="367392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338cbee9765_0_2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If-Else Statements</a:t>
            </a:r>
            <a:endParaRPr/>
          </a:p>
        </p:txBody>
      </p:sp>
      <p:sp>
        <p:nvSpPr>
          <p:cNvPr id="272" name="Google Shape;272;g338cbee9765_0_24"/>
          <p:cNvSpPr txBox="1"/>
          <p:nvPr>
            <p:ph idx="1" type="body"/>
          </p:nvPr>
        </p:nvSpPr>
        <p:spPr>
          <a:xfrm>
            <a:off x="545450" y="13001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Python if-else syntax:</a:t>
            </a:r>
            <a:endParaRPr/>
          </a:p>
        </p:txBody>
      </p:sp>
      <p:pic>
        <p:nvPicPr>
          <p:cNvPr id="273" name="Google Shape;273;g338cbee9765_0_24"/>
          <p:cNvPicPr preferRelativeResize="0"/>
          <p:nvPr/>
        </p:nvPicPr>
        <p:blipFill>
          <a:blip r:embed="rId3">
            <a:alphaModFix/>
          </a:blip>
          <a:stretch>
            <a:fillRect/>
          </a:stretch>
        </p:blipFill>
        <p:spPr>
          <a:xfrm>
            <a:off x="326575" y="1894500"/>
            <a:ext cx="8148401" cy="44816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338cbee9765_0_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Workshop Format</a:t>
            </a:r>
            <a:endParaRPr/>
          </a:p>
        </p:txBody>
      </p:sp>
      <p:sp>
        <p:nvSpPr>
          <p:cNvPr id="97" name="Google Shape;97;g338cbee9765_0_0"/>
          <p:cNvSpPr txBox="1"/>
          <p:nvPr>
            <p:ph idx="1" type="body"/>
          </p:nvPr>
        </p:nvSpPr>
        <p:spPr>
          <a:xfrm>
            <a:off x="527800" y="1417650"/>
            <a:ext cx="8229600" cy="4526100"/>
          </a:xfrm>
          <a:prstGeom prst="rect">
            <a:avLst/>
          </a:prstGeom>
        </p:spPr>
        <p:txBody>
          <a:bodyPr anchorCtr="0" anchor="t" bIns="45700" lIns="91425" spcFirstLastPara="1" rIns="91425" wrap="square" tIns="45700">
            <a:normAutofit fontScale="85000" lnSpcReduction="20000"/>
          </a:bodyPr>
          <a:lstStyle/>
          <a:p>
            <a:pPr indent="-298767" lvl="0" marL="457200" rtl="0" algn="l">
              <a:lnSpc>
                <a:spcPct val="80000"/>
              </a:lnSpc>
              <a:spcBef>
                <a:spcPts val="360"/>
              </a:spcBef>
              <a:spcAft>
                <a:spcPts val="0"/>
              </a:spcAft>
              <a:buSzPct val="48148"/>
              <a:buChar char="•"/>
            </a:pPr>
            <a:r>
              <a:rPr lang="en-US" sz="2700"/>
              <a:t>Packed with </a:t>
            </a:r>
            <a:r>
              <a:rPr lang="en-US" sz="2700"/>
              <a:t>many h</a:t>
            </a:r>
            <a:r>
              <a:rPr lang="en-US" sz="2700"/>
              <a:t>ands-on coding breakout activities that needs your team to try, code and learn. </a:t>
            </a:r>
            <a:endParaRPr sz="2700"/>
          </a:p>
          <a:p>
            <a:pPr indent="0" lvl="0" marL="457200" rtl="0" algn="l">
              <a:lnSpc>
                <a:spcPct val="80000"/>
              </a:lnSpc>
              <a:spcBef>
                <a:spcPts val="360"/>
              </a:spcBef>
              <a:spcAft>
                <a:spcPts val="0"/>
              </a:spcAft>
              <a:buNone/>
            </a:pPr>
            <a:r>
              <a:t/>
            </a:r>
            <a:endParaRPr sz="2700"/>
          </a:p>
          <a:p>
            <a:pPr indent="-298767" lvl="0" marL="457200" rtl="0" algn="l">
              <a:lnSpc>
                <a:spcPct val="80000"/>
              </a:lnSpc>
              <a:spcBef>
                <a:spcPts val="360"/>
              </a:spcBef>
              <a:spcAft>
                <a:spcPts val="0"/>
              </a:spcAft>
              <a:buSzPct val="48148"/>
              <a:buChar char="•"/>
            </a:pPr>
            <a:r>
              <a:rPr lang="en-US" sz="2700"/>
              <a:t>The </a:t>
            </a:r>
            <a:r>
              <a:rPr lang="en-US" sz="2700"/>
              <a:t>activities</a:t>
            </a:r>
            <a:r>
              <a:rPr lang="en-US" sz="2700"/>
              <a:t> are designed to prepare your team towards the Qualifier and Final Games </a:t>
            </a:r>
            <a:r>
              <a:rPr lang="en-US" sz="2700"/>
              <a:t>curated by IMDA</a:t>
            </a:r>
            <a:r>
              <a:rPr lang="en-US" sz="2700"/>
              <a:t>.</a:t>
            </a:r>
            <a:endParaRPr sz="2700"/>
          </a:p>
          <a:p>
            <a:pPr indent="0" lvl="0" marL="457200" rtl="0" algn="l">
              <a:lnSpc>
                <a:spcPct val="80000"/>
              </a:lnSpc>
              <a:spcBef>
                <a:spcPts val="360"/>
              </a:spcBef>
              <a:spcAft>
                <a:spcPts val="0"/>
              </a:spcAft>
              <a:buNone/>
            </a:pPr>
            <a:r>
              <a:t/>
            </a:r>
            <a:endParaRPr sz="2700"/>
          </a:p>
          <a:p>
            <a:pPr indent="-298767" lvl="0" marL="457200" rtl="0" algn="l">
              <a:lnSpc>
                <a:spcPct val="80000"/>
              </a:lnSpc>
              <a:spcBef>
                <a:spcPts val="360"/>
              </a:spcBef>
              <a:spcAft>
                <a:spcPts val="0"/>
              </a:spcAft>
              <a:buSzPct val="48148"/>
              <a:buChar char="•"/>
            </a:pPr>
            <a:r>
              <a:rPr lang="en-US" sz="2700"/>
              <a:t>Your team never walk alone as instructors are always around to guide you on the activities. Please find them and consult them.</a:t>
            </a:r>
            <a:endParaRPr sz="2700"/>
          </a:p>
          <a:p>
            <a:pPr indent="0" lvl="0" marL="457200" rtl="0" algn="l">
              <a:lnSpc>
                <a:spcPct val="80000"/>
              </a:lnSpc>
              <a:spcBef>
                <a:spcPts val="360"/>
              </a:spcBef>
              <a:spcAft>
                <a:spcPts val="0"/>
              </a:spcAft>
              <a:buNone/>
            </a:pPr>
            <a:r>
              <a:t/>
            </a:r>
            <a:endParaRPr sz="2700"/>
          </a:p>
          <a:p>
            <a:pPr indent="-298767" lvl="0" marL="457200" rtl="0" algn="l">
              <a:lnSpc>
                <a:spcPct val="80000"/>
              </a:lnSpc>
              <a:spcBef>
                <a:spcPts val="360"/>
              </a:spcBef>
              <a:spcAft>
                <a:spcPts val="0"/>
              </a:spcAft>
              <a:buSzPct val="48148"/>
              <a:buChar char="•"/>
            </a:pPr>
            <a:r>
              <a:rPr lang="en-US" sz="2700"/>
              <a:t>Activities are </a:t>
            </a:r>
            <a:r>
              <a:rPr lang="en-US" sz="2700"/>
              <a:t>quizzes</a:t>
            </a:r>
            <a:r>
              <a:rPr lang="en-US" sz="2700"/>
              <a:t> in NYTC Google Classroom Classworks. Every team must submit answers.</a:t>
            </a:r>
            <a:endParaRPr sz="2700"/>
          </a:p>
          <a:p>
            <a:pPr indent="0" lvl="0" marL="457200" rtl="0" algn="l">
              <a:lnSpc>
                <a:spcPct val="80000"/>
              </a:lnSpc>
              <a:spcBef>
                <a:spcPts val="360"/>
              </a:spcBef>
              <a:spcAft>
                <a:spcPts val="0"/>
              </a:spcAft>
              <a:buNone/>
            </a:pPr>
            <a:r>
              <a:t/>
            </a:r>
            <a:endParaRPr sz="2700"/>
          </a:p>
          <a:p>
            <a:pPr indent="-298767" lvl="0" marL="457200" rtl="0" algn="l">
              <a:lnSpc>
                <a:spcPct val="80000"/>
              </a:lnSpc>
              <a:spcBef>
                <a:spcPts val="360"/>
              </a:spcBef>
              <a:spcAft>
                <a:spcPts val="0"/>
              </a:spcAft>
              <a:buSzPct val="48148"/>
              <a:buChar char="•"/>
            </a:pPr>
            <a:r>
              <a:rPr lang="en-US" sz="2700"/>
              <a:t>Your team needs at least one person to join NYTC 2025 Google Classroom. Have your team joined?</a:t>
            </a:r>
            <a:endParaRPr sz="2700"/>
          </a:p>
          <a:p>
            <a:pPr indent="0" lvl="0" marL="457200" rtl="0" algn="l">
              <a:lnSpc>
                <a:spcPct val="80000"/>
              </a:lnSpc>
              <a:spcBef>
                <a:spcPts val="360"/>
              </a:spcBef>
              <a:spcAft>
                <a:spcPts val="0"/>
              </a:spcAft>
              <a:buNone/>
            </a:pPr>
            <a:r>
              <a:t/>
            </a:r>
            <a:endParaRPr sz="2700"/>
          </a:p>
          <a:p>
            <a:pPr indent="-298767" lvl="0" marL="457200" rtl="0" algn="l">
              <a:lnSpc>
                <a:spcPct val="80000"/>
              </a:lnSpc>
              <a:spcBef>
                <a:spcPts val="360"/>
              </a:spcBef>
              <a:spcAft>
                <a:spcPts val="0"/>
              </a:spcAft>
              <a:buSzPct val="48148"/>
              <a:buChar char="•"/>
            </a:pPr>
            <a:r>
              <a:rPr lang="en-US" sz="2700"/>
              <a:t>Some of activities are PLUS </a:t>
            </a:r>
            <a:r>
              <a:rPr lang="en-US" sz="2700"/>
              <a:t>activity. PLUS activity are challenging but optional.</a:t>
            </a:r>
            <a:endParaRPr sz="27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338cbee9765_0_30"/>
          <p:cNvSpPr txBox="1"/>
          <p:nvPr>
            <p:ph type="title"/>
          </p:nvPr>
        </p:nvSpPr>
        <p:spPr>
          <a:xfrm>
            <a:off x="501325" y="71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Importance of Identation</a:t>
            </a:r>
            <a:endParaRPr/>
          </a:p>
        </p:txBody>
      </p:sp>
      <p:sp>
        <p:nvSpPr>
          <p:cNvPr id="279" name="Google Shape;279;g338cbee9765_0_30"/>
          <p:cNvSpPr txBox="1"/>
          <p:nvPr>
            <p:ph idx="1" type="body"/>
          </p:nvPr>
        </p:nvSpPr>
        <p:spPr>
          <a:xfrm>
            <a:off x="501325" y="973550"/>
            <a:ext cx="8229600" cy="4526100"/>
          </a:xfrm>
          <a:prstGeom prst="rect">
            <a:avLst/>
          </a:prstGeom>
        </p:spPr>
        <p:txBody>
          <a:bodyPr anchorCtr="0" anchor="t" bIns="45700" lIns="91425" spcFirstLastPara="1" rIns="91425" wrap="square" tIns="45700">
            <a:normAutofit/>
          </a:bodyPr>
          <a:lstStyle/>
          <a:p>
            <a:pPr indent="-336550" lvl="0" marL="457200" rtl="0" algn="l">
              <a:spcBef>
                <a:spcPts val="360"/>
              </a:spcBef>
              <a:spcAft>
                <a:spcPts val="0"/>
              </a:spcAft>
              <a:buSzPts val="1700"/>
              <a:buChar char="•"/>
            </a:pPr>
            <a:r>
              <a:rPr b="1" lang="en-US" sz="1700">
                <a:latin typeface="Arial"/>
                <a:ea typeface="Arial"/>
                <a:cs typeface="Arial"/>
                <a:sym typeface="Arial"/>
              </a:rPr>
              <a:t>Python relies on indentation</a:t>
            </a:r>
            <a:r>
              <a:rPr lang="en-US" sz="1700">
                <a:latin typeface="Arial"/>
                <a:ea typeface="Arial"/>
                <a:cs typeface="Arial"/>
                <a:sym typeface="Arial"/>
              </a:rPr>
              <a:t> instead of brackets </a:t>
            </a:r>
            <a:r>
              <a:rPr lang="en-US" sz="1700">
                <a:solidFill>
                  <a:srgbClr val="188038"/>
                </a:solidFill>
                <a:latin typeface="Arial"/>
                <a:ea typeface="Arial"/>
                <a:cs typeface="Arial"/>
                <a:sym typeface="Arial"/>
              </a:rPr>
              <a:t>{}</a:t>
            </a:r>
            <a:r>
              <a:rPr lang="en-US" sz="1700">
                <a:latin typeface="Arial"/>
                <a:ea typeface="Arial"/>
                <a:cs typeface="Arial"/>
                <a:sym typeface="Arial"/>
              </a:rPr>
              <a:t> (used in other languages like Java or C++). </a:t>
            </a:r>
            <a:endParaRPr sz="1700">
              <a:latin typeface="Arial"/>
              <a:ea typeface="Arial"/>
              <a:cs typeface="Arial"/>
              <a:sym typeface="Arial"/>
            </a:endParaRPr>
          </a:p>
          <a:p>
            <a:pPr indent="-336550" lvl="0" marL="457200" rtl="0" algn="l">
              <a:spcBef>
                <a:spcPts val="0"/>
              </a:spcBef>
              <a:spcAft>
                <a:spcPts val="0"/>
              </a:spcAft>
              <a:buSzPts val="1700"/>
              <a:buChar char="•"/>
            </a:pPr>
            <a:r>
              <a:rPr lang="en-US" sz="1700">
                <a:latin typeface="Arial"/>
                <a:ea typeface="Arial"/>
                <a:cs typeface="Arial"/>
                <a:sym typeface="Arial"/>
              </a:rPr>
              <a:t>MUST carefully check your </a:t>
            </a:r>
            <a:r>
              <a:rPr lang="en-US" sz="1700">
                <a:latin typeface="Arial"/>
                <a:ea typeface="Arial"/>
                <a:cs typeface="Arial"/>
                <a:sym typeface="Arial"/>
              </a:rPr>
              <a:t>indentation</a:t>
            </a:r>
            <a:r>
              <a:rPr lang="en-US" sz="1700">
                <a:latin typeface="Arial"/>
                <a:ea typeface="Arial"/>
                <a:cs typeface="Arial"/>
                <a:sym typeface="Arial"/>
              </a:rPr>
              <a:t> when you code. WATCH OUT FOR highlights by Visual Studio Code on </a:t>
            </a:r>
            <a:r>
              <a:rPr lang="en-US" sz="1700">
                <a:latin typeface="Arial"/>
                <a:ea typeface="Arial"/>
                <a:cs typeface="Arial"/>
                <a:sym typeface="Arial"/>
              </a:rPr>
              <a:t>indentation</a:t>
            </a:r>
            <a:r>
              <a:rPr lang="en-US" sz="1700">
                <a:latin typeface="Arial"/>
                <a:ea typeface="Arial"/>
                <a:cs typeface="Arial"/>
                <a:sym typeface="Arial"/>
              </a:rPr>
              <a:t> warning.</a:t>
            </a:r>
            <a:endParaRPr sz="1700">
              <a:latin typeface="Arial"/>
              <a:ea typeface="Arial"/>
              <a:cs typeface="Arial"/>
              <a:sym typeface="Arial"/>
            </a:endParaRPr>
          </a:p>
          <a:p>
            <a:pPr indent="0" lvl="0" marL="0" rtl="0" algn="l">
              <a:spcBef>
                <a:spcPts val="360"/>
              </a:spcBef>
              <a:spcAft>
                <a:spcPts val="0"/>
              </a:spcAft>
              <a:buNone/>
            </a:pPr>
            <a:r>
              <a:t/>
            </a:r>
            <a:endParaRPr sz="1700">
              <a:latin typeface="Arial"/>
              <a:ea typeface="Arial"/>
              <a:cs typeface="Arial"/>
              <a:sym typeface="Arial"/>
            </a:endParaRPr>
          </a:p>
        </p:txBody>
      </p:sp>
      <p:pic>
        <p:nvPicPr>
          <p:cNvPr id="280" name="Google Shape;280;g338cbee9765_0_30"/>
          <p:cNvPicPr preferRelativeResize="0"/>
          <p:nvPr/>
        </p:nvPicPr>
        <p:blipFill>
          <a:blip r:embed="rId3">
            <a:alphaModFix/>
          </a:blip>
          <a:stretch>
            <a:fillRect/>
          </a:stretch>
        </p:blipFill>
        <p:spPr>
          <a:xfrm>
            <a:off x="1110350" y="2149750"/>
            <a:ext cx="6960174" cy="43940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338cbee9765_0_3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Nested If-Else and Identation</a:t>
            </a:r>
            <a:endParaRPr/>
          </a:p>
        </p:txBody>
      </p:sp>
      <p:pic>
        <p:nvPicPr>
          <p:cNvPr id="286" name="Google Shape;286;g338cbee9765_0_37"/>
          <p:cNvPicPr preferRelativeResize="0"/>
          <p:nvPr/>
        </p:nvPicPr>
        <p:blipFill rotWithShape="1">
          <a:blip r:embed="rId3">
            <a:alphaModFix/>
          </a:blip>
          <a:srcRect b="5746" l="5516" r="3458" t="13321"/>
          <a:stretch/>
        </p:blipFill>
        <p:spPr>
          <a:xfrm>
            <a:off x="504850" y="2024750"/>
            <a:ext cx="8323175" cy="3098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38cbee9765_0_43"/>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Python Dictionaries</a:t>
            </a:r>
            <a:endParaRPr/>
          </a:p>
        </p:txBody>
      </p:sp>
      <p:sp>
        <p:nvSpPr>
          <p:cNvPr id="292" name="Google Shape;292;g338cbee9765_0_4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74650" lvl="0" marL="457200" rtl="0" algn="l">
              <a:spcBef>
                <a:spcPts val="360"/>
              </a:spcBef>
              <a:spcAft>
                <a:spcPts val="0"/>
              </a:spcAft>
              <a:buSzPts val="2300"/>
              <a:buChar char="•"/>
            </a:pPr>
            <a:r>
              <a:rPr i="1" lang="en-US" sz="1600">
                <a:latin typeface="Arial"/>
                <a:ea typeface="Arial"/>
                <a:cs typeface="Arial"/>
                <a:sym typeface="Arial"/>
              </a:rPr>
              <a:t>Qn: "How do you store and organize data in block coding?"</a:t>
            </a:r>
            <a:r>
              <a:rPr lang="en-US" sz="1600">
                <a:latin typeface="Arial"/>
                <a:ea typeface="Arial"/>
                <a:cs typeface="Arial"/>
                <a:sym typeface="Arial"/>
              </a:rPr>
              <a:t> (e.g., lists, variables).</a:t>
            </a:r>
            <a:endParaRPr sz="1600">
              <a:latin typeface="Arial"/>
              <a:ea typeface="Arial"/>
              <a:cs typeface="Arial"/>
              <a:sym typeface="Arial"/>
            </a:endParaRPr>
          </a:p>
          <a:p>
            <a:pPr indent="-336550" lvl="0" marL="457200" rtl="0" algn="l">
              <a:spcBef>
                <a:spcPts val="0"/>
              </a:spcBef>
              <a:spcAft>
                <a:spcPts val="0"/>
              </a:spcAft>
              <a:buSzPts val="1700"/>
              <a:buFont typeface="Arial"/>
              <a:buChar char="•"/>
            </a:pPr>
            <a:r>
              <a:rPr lang="en-US" sz="1700">
                <a:latin typeface="Arial"/>
                <a:ea typeface="Arial"/>
                <a:cs typeface="Arial"/>
                <a:sym typeface="Arial"/>
              </a:rPr>
              <a:t>In python, there is something like labeled storage boxes which is called dictionary. Python dictionary store data as key-value pairs</a:t>
            </a:r>
            <a:endParaRPr sz="1700">
              <a:latin typeface="Arial"/>
              <a:ea typeface="Arial"/>
              <a:cs typeface="Arial"/>
              <a:sym typeface="Arial"/>
            </a:endParaRPr>
          </a:p>
        </p:txBody>
      </p:sp>
      <p:pic>
        <p:nvPicPr>
          <p:cNvPr id="293" name="Google Shape;293;g338cbee9765_0_43"/>
          <p:cNvPicPr preferRelativeResize="0"/>
          <p:nvPr/>
        </p:nvPicPr>
        <p:blipFill rotWithShape="1">
          <a:blip r:embed="rId3">
            <a:alphaModFix/>
          </a:blip>
          <a:srcRect b="0" l="7161" r="8085" t="15376"/>
          <a:stretch/>
        </p:blipFill>
        <p:spPr>
          <a:xfrm>
            <a:off x="319525" y="2843500"/>
            <a:ext cx="8693951" cy="22880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338cbee9765_0_50"/>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Accessing Dictionaries Value</a:t>
            </a:r>
            <a:endParaRPr/>
          </a:p>
        </p:txBody>
      </p:sp>
      <p:pic>
        <p:nvPicPr>
          <p:cNvPr id="299" name="Google Shape;299;g338cbee9765_0_50"/>
          <p:cNvPicPr preferRelativeResize="0"/>
          <p:nvPr/>
        </p:nvPicPr>
        <p:blipFill>
          <a:blip r:embed="rId3">
            <a:alphaModFix/>
          </a:blip>
          <a:stretch>
            <a:fillRect/>
          </a:stretch>
        </p:blipFill>
        <p:spPr>
          <a:xfrm>
            <a:off x="-144600" y="1939700"/>
            <a:ext cx="9115425" cy="23431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338cbee9765_0_5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Modifying Dictionaries Value</a:t>
            </a:r>
            <a:endParaRPr/>
          </a:p>
        </p:txBody>
      </p:sp>
      <p:pic>
        <p:nvPicPr>
          <p:cNvPr id="305" name="Google Shape;305;g338cbee9765_0_56"/>
          <p:cNvPicPr preferRelativeResize="0"/>
          <p:nvPr/>
        </p:nvPicPr>
        <p:blipFill rotWithShape="1">
          <a:blip r:embed="rId3">
            <a:alphaModFix/>
          </a:blip>
          <a:srcRect b="0" l="5087" r="7038" t="7330"/>
          <a:stretch/>
        </p:blipFill>
        <p:spPr>
          <a:xfrm>
            <a:off x="601950" y="1962950"/>
            <a:ext cx="7767099" cy="2452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338cbee9765_0_6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Using QR Recognition API</a:t>
            </a:r>
            <a:endParaRPr/>
          </a:p>
        </p:txBody>
      </p:sp>
      <p:sp>
        <p:nvSpPr>
          <p:cNvPr id="311" name="Google Shape;311;g338cbee9765_0_62"/>
          <p:cNvSpPr txBox="1"/>
          <p:nvPr>
            <p:ph idx="1" type="body"/>
          </p:nvPr>
        </p:nvSpPr>
        <p:spPr>
          <a:xfrm>
            <a:off x="501325" y="1308925"/>
            <a:ext cx="8229600" cy="4526100"/>
          </a:xfrm>
          <a:prstGeom prst="rect">
            <a:avLst/>
          </a:prstGeom>
        </p:spPr>
        <p:txBody>
          <a:bodyPr anchorCtr="0" anchor="t" bIns="45700" lIns="91425" spcFirstLastPara="1" rIns="91425" wrap="square" tIns="45700">
            <a:normAutofit/>
          </a:bodyPr>
          <a:lstStyle/>
          <a:p>
            <a:pPr indent="-285750" lvl="0" marL="457200" rtl="0" algn="l">
              <a:spcBef>
                <a:spcPts val="360"/>
              </a:spcBef>
              <a:spcAft>
                <a:spcPts val="0"/>
              </a:spcAft>
              <a:buSzPts val="900"/>
              <a:buChar char="•"/>
            </a:pPr>
            <a:r>
              <a:rPr lang="en-US" sz="2300"/>
              <a:t>The drone has a function to recognize QR code and tell </a:t>
            </a:r>
            <a:r>
              <a:rPr lang="en-US" sz="2300"/>
              <a:t>your program position of the QR code with respect to the drone. </a:t>
            </a:r>
            <a:endParaRPr sz="2300"/>
          </a:p>
          <a:p>
            <a:pPr indent="-285750" lvl="0" marL="457200" rtl="0" algn="l">
              <a:spcBef>
                <a:spcPts val="0"/>
              </a:spcBef>
              <a:spcAft>
                <a:spcPts val="0"/>
              </a:spcAft>
              <a:buSzPts val="900"/>
              <a:buChar char="•"/>
            </a:pPr>
            <a:r>
              <a:rPr lang="en-US" sz="2300"/>
              <a:t>It is single_fly_recognition_Qrcode(0,1) where 0 means to use downfacing optical flow camera, and 1 means to attempt to recognize QR code 1.</a:t>
            </a:r>
            <a:endParaRPr sz="2300"/>
          </a:p>
        </p:txBody>
      </p:sp>
      <p:pic>
        <p:nvPicPr>
          <p:cNvPr id="312" name="Google Shape;312;g338cbee9765_0_62"/>
          <p:cNvPicPr preferRelativeResize="0"/>
          <p:nvPr/>
        </p:nvPicPr>
        <p:blipFill>
          <a:blip r:embed="rId3">
            <a:alphaModFix/>
          </a:blip>
          <a:stretch>
            <a:fillRect/>
          </a:stretch>
        </p:blipFill>
        <p:spPr>
          <a:xfrm>
            <a:off x="670775" y="3172075"/>
            <a:ext cx="7565899" cy="36381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338cbee9765_0_68"/>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IF-else and QR Code Recognition</a:t>
            </a:r>
            <a:endParaRPr/>
          </a:p>
        </p:txBody>
      </p:sp>
      <p:sp>
        <p:nvSpPr>
          <p:cNvPr id="318" name="Google Shape;318;g338cbee9765_0_68"/>
          <p:cNvSpPr txBox="1"/>
          <p:nvPr>
            <p:ph idx="1" type="body"/>
          </p:nvPr>
        </p:nvSpPr>
        <p:spPr>
          <a:xfrm>
            <a:off x="457200" y="1165950"/>
            <a:ext cx="8229600" cy="4526100"/>
          </a:xfrm>
          <a:prstGeom prst="rect">
            <a:avLst/>
          </a:prstGeom>
        </p:spPr>
        <p:txBody>
          <a:bodyPr anchorCtr="0" anchor="t" bIns="45700" lIns="91425" spcFirstLastPara="1" rIns="91425" wrap="square" tIns="45700">
            <a:normAutofit/>
          </a:bodyPr>
          <a:lstStyle/>
          <a:p>
            <a:pPr indent="-317500" lvl="0" marL="457200" rtl="0" algn="l">
              <a:spcBef>
                <a:spcPts val="360"/>
              </a:spcBef>
              <a:spcAft>
                <a:spcPts val="0"/>
              </a:spcAft>
              <a:buSzPts val="1400"/>
              <a:buChar char="•"/>
            </a:pPr>
            <a:r>
              <a:rPr lang="en-US" sz="2800"/>
              <a:t>Sometimes the drone fails to detect QR code due to too far away. There is a need to if-else to check if there is detection before printing other value. Why?</a:t>
            </a:r>
            <a:endParaRPr sz="2800"/>
          </a:p>
        </p:txBody>
      </p:sp>
      <p:pic>
        <p:nvPicPr>
          <p:cNvPr id="319" name="Google Shape;319;g338cbee9765_0_68"/>
          <p:cNvPicPr preferRelativeResize="0"/>
          <p:nvPr/>
        </p:nvPicPr>
        <p:blipFill>
          <a:blip r:embed="rId3">
            <a:alphaModFix/>
          </a:blip>
          <a:stretch>
            <a:fillRect/>
          </a:stretch>
        </p:blipFill>
        <p:spPr>
          <a:xfrm>
            <a:off x="457200" y="2558951"/>
            <a:ext cx="7910100" cy="4216001"/>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341ae16c3ac_0_157"/>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Do Quiz Section 5 (90 mins)</a:t>
            </a:r>
            <a:endParaRPr/>
          </a:p>
        </p:txBody>
      </p:sp>
      <p:sp>
        <p:nvSpPr>
          <p:cNvPr id="325" name="Google Shape;325;g341ae16c3ac_0_157"/>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Do the one question in Quiz Section 5. </a:t>
            </a:r>
            <a:endParaRPr/>
          </a:p>
          <a:p>
            <a:pPr indent="0" lvl="0" marL="0" rtl="0" algn="l">
              <a:spcBef>
                <a:spcPts val="36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338cbee9765_0_7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Key Takeaways</a:t>
            </a:r>
            <a:endParaRPr/>
          </a:p>
        </p:txBody>
      </p:sp>
      <p:sp>
        <p:nvSpPr>
          <p:cNvPr id="331" name="Google Shape;331;g338cbee9765_0_74"/>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a:t>Learn some python to control drone:</a:t>
            </a:r>
            <a:endParaRPr/>
          </a:p>
          <a:p>
            <a:pPr indent="-342900" lvl="1" marL="914400" rtl="0" algn="l">
              <a:spcBef>
                <a:spcPts val="0"/>
              </a:spcBef>
              <a:spcAft>
                <a:spcPts val="0"/>
              </a:spcAft>
              <a:buSzPts val="1800"/>
              <a:buChar char="-"/>
            </a:pPr>
            <a:r>
              <a:rPr lang="en-US"/>
              <a:t>Use code editor to code python.</a:t>
            </a:r>
            <a:endParaRPr/>
          </a:p>
          <a:p>
            <a:pPr indent="-342900" lvl="1" marL="914400" rtl="0" algn="l">
              <a:spcBef>
                <a:spcPts val="0"/>
              </a:spcBef>
              <a:spcAft>
                <a:spcPts val="0"/>
              </a:spcAft>
              <a:buSzPts val="1800"/>
              <a:buChar char="-"/>
            </a:pPr>
            <a:r>
              <a:rPr lang="en-US"/>
              <a:t>Use function to control drone movement.</a:t>
            </a:r>
            <a:endParaRPr/>
          </a:p>
          <a:p>
            <a:pPr indent="-342900" lvl="1" marL="914400" rtl="0" algn="l">
              <a:spcBef>
                <a:spcPts val="0"/>
              </a:spcBef>
              <a:spcAft>
                <a:spcPts val="0"/>
              </a:spcAft>
              <a:buSzPts val="1800"/>
              <a:buChar char="-"/>
            </a:pPr>
            <a:r>
              <a:rPr lang="en-US"/>
              <a:t>Use variables and if-else together with sensors to detect height.</a:t>
            </a:r>
            <a:endParaRPr/>
          </a:p>
          <a:p>
            <a:pPr indent="-342900" lvl="1" marL="914400" rtl="0" algn="l">
              <a:spcBef>
                <a:spcPts val="0"/>
              </a:spcBef>
              <a:spcAft>
                <a:spcPts val="0"/>
              </a:spcAft>
              <a:buSzPts val="1800"/>
              <a:buChar char="-"/>
            </a:pPr>
            <a:r>
              <a:rPr lang="en-US"/>
              <a:t>Use dictionary together with QR code detection.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432a44cf12_1_0"/>
          <p:cNvSpPr txBox="1"/>
          <p:nvPr>
            <p:ph type="title"/>
          </p:nvPr>
        </p:nvSpPr>
        <p:spPr>
          <a:xfrm>
            <a:off x="457200" y="274638"/>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2960"/>
              <a:t>Practice in School Activity for Workshop 3 (Virtual)</a:t>
            </a:r>
            <a:endParaRPr sz="2960"/>
          </a:p>
        </p:txBody>
      </p:sp>
      <p:sp>
        <p:nvSpPr>
          <p:cNvPr id="337" name="Google Shape;337;g3432a44cf12_1_0"/>
          <p:cNvSpPr txBox="1"/>
          <p:nvPr>
            <p:ph idx="1" type="body"/>
          </p:nvPr>
        </p:nvSpPr>
        <p:spPr>
          <a:xfrm>
            <a:off x="156200" y="1224600"/>
            <a:ext cx="5207100" cy="5633400"/>
          </a:xfrm>
          <a:prstGeom prst="rect">
            <a:avLst/>
          </a:prstGeom>
        </p:spPr>
        <p:txBody>
          <a:bodyPr anchorCtr="0" anchor="t" bIns="45700" lIns="91425" spcFirstLastPara="1" rIns="91425" wrap="square" tIns="45700">
            <a:normAutofit fontScale="62500" lnSpcReduction="10000"/>
          </a:bodyPr>
          <a:lstStyle/>
          <a:p>
            <a:pPr indent="-264318" lvl="0" marL="457200" rtl="0" algn="l">
              <a:lnSpc>
                <a:spcPct val="80000"/>
              </a:lnSpc>
              <a:spcBef>
                <a:spcPts val="360"/>
              </a:spcBef>
              <a:spcAft>
                <a:spcPts val="0"/>
              </a:spcAft>
              <a:buSzPct val="39130"/>
              <a:buChar char="-"/>
            </a:pPr>
            <a:r>
              <a:rPr lang="en-US" sz="2300"/>
              <a:t>Find 4 to 6 boxes or any other objects in your school that are of 60cm (width) x 60cm (breadth) x 30cm (height). </a:t>
            </a:r>
            <a:endParaRPr sz="2300"/>
          </a:p>
          <a:p>
            <a:pPr indent="0" lvl="0" marL="342900" rtl="0" algn="l">
              <a:lnSpc>
                <a:spcPct val="80000"/>
              </a:lnSpc>
              <a:spcBef>
                <a:spcPts val="360"/>
              </a:spcBef>
              <a:spcAft>
                <a:spcPts val="0"/>
              </a:spcAft>
              <a:buNone/>
            </a:pPr>
            <a:r>
              <a:t/>
            </a:r>
            <a:endParaRPr sz="2300"/>
          </a:p>
          <a:p>
            <a:pPr indent="-264318" lvl="0" marL="457200" rtl="0" algn="l">
              <a:lnSpc>
                <a:spcPct val="80000"/>
              </a:lnSpc>
              <a:spcBef>
                <a:spcPts val="360"/>
              </a:spcBef>
              <a:spcAft>
                <a:spcPts val="0"/>
              </a:spcAft>
              <a:buSzPct val="39130"/>
              <a:buChar char="-"/>
            </a:pPr>
            <a:r>
              <a:rPr lang="en-US" sz="2300"/>
              <a:t>Stack the boxes to form a step-up triangle. </a:t>
            </a:r>
            <a:endParaRPr sz="2300"/>
          </a:p>
          <a:p>
            <a:pPr indent="0" lvl="0" marL="342900" rtl="0" algn="l">
              <a:lnSpc>
                <a:spcPct val="80000"/>
              </a:lnSpc>
              <a:spcBef>
                <a:spcPts val="360"/>
              </a:spcBef>
              <a:spcAft>
                <a:spcPts val="0"/>
              </a:spcAft>
              <a:buNone/>
            </a:pPr>
            <a:r>
              <a:t/>
            </a:r>
            <a:endParaRPr sz="2300"/>
          </a:p>
          <a:p>
            <a:pPr indent="-264318" lvl="0" marL="457200" rtl="0" algn="l">
              <a:lnSpc>
                <a:spcPct val="80000"/>
              </a:lnSpc>
              <a:spcBef>
                <a:spcPts val="360"/>
              </a:spcBef>
              <a:spcAft>
                <a:spcPts val="0"/>
              </a:spcAft>
              <a:buSzPct val="39130"/>
              <a:buChar char="-"/>
            </a:pPr>
            <a:r>
              <a:rPr lang="en-US" sz="2300"/>
              <a:t>Code your drone to takeoff, fly to the areas that is above the surface indicated by the yellow arrow. </a:t>
            </a:r>
            <a:endParaRPr sz="2300"/>
          </a:p>
          <a:p>
            <a:pPr indent="-264318" lvl="0" marL="457200" rtl="0" algn="l">
              <a:lnSpc>
                <a:spcPct val="80000"/>
              </a:lnSpc>
              <a:spcBef>
                <a:spcPts val="0"/>
              </a:spcBef>
              <a:spcAft>
                <a:spcPts val="0"/>
              </a:spcAft>
              <a:buSzPct val="39130"/>
              <a:buChar char="-"/>
            </a:pPr>
            <a:r>
              <a:rPr lang="en-US" sz="2300"/>
              <a:t>At each of the areas indicated by the yellow area, hover and determine height of that surface using TOF sensor or QR code. Print to console the height of the surfaces.</a:t>
            </a:r>
            <a:endParaRPr sz="2300"/>
          </a:p>
          <a:p>
            <a:pPr indent="0" lvl="0" marL="342900" rtl="0" algn="l">
              <a:lnSpc>
                <a:spcPct val="80000"/>
              </a:lnSpc>
              <a:spcBef>
                <a:spcPts val="360"/>
              </a:spcBef>
              <a:spcAft>
                <a:spcPts val="0"/>
              </a:spcAft>
              <a:buNone/>
            </a:pPr>
            <a:r>
              <a:t/>
            </a:r>
            <a:endParaRPr sz="2300"/>
          </a:p>
          <a:p>
            <a:pPr indent="-319881" lvl="0" marL="457200" rtl="0" algn="l">
              <a:lnSpc>
                <a:spcPct val="80000"/>
              </a:lnSpc>
              <a:spcBef>
                <a:spcPts val="360"/>
              </a:spcBef>
              <a:spcAft>
                <a:spcPts val="0"/>
              </a:spcAft>
              <a:buSzPct val="100000"/>
              <a:buChar char="-"/>
            </a:pPr>
            <a:r>
              <a:rPr lang="en-US" sz="2300"/>
              <a:t>Last, fly to the area that is above the surface that is indicated by the red arrow. Land.</a:t>
            </a:r>
            <a:endParaRPr sz="2300"/>
          </a:p>
          <a:p>
            <a:pPr indent="0" lvl="0" marL="342900" rtl="0" algn="l">
              <a:lnSpc>
                <a:spcPct val="80000"/>
              </a:lnSpc>
              <a:spcBef>
                <a:spcPts val="360"/>
              </a:spcBef>
              <a:spcAft>
                <a:spcPts val="0"/>
              </a:spcAft>
              <a:buNone/>
            </a:pPr>
            <a:r>
              <a:t/>
            </a:r>
            <a:endParaRPr sz="2300"/>
          </a:p>
          <a:p>
            <a:pPr indent="-319881" lvl="0" marL="457200" rtl="0" algn="l">
              <a:lnSpc>
                <a:spcPct val="80000"/>
              </a:lnSpc>
              <a:spcBef>
                <a:spcPts val="360"/>
              </a:spcBef>
              <a:spcAft>
                <a:spcPts val="0"/>
              </a:spcAft>
              <a:buSzPct val="100000"/>
              <a:buChar char="-"/>
            </a:pPr>
            <a:r>
              <a:rPr lang="en-US" sz="2300"/>
              <a:t>Some questions to experiment and try:</a:t>
            </a:r>
            <a:endParaRPr sz="2300"/>
          </a:p>
          <a:p>
            <a:pPr indent="-319881" lvl="1" marL="914400" rtl="0" algn="l">
              <a:lnSpc>
                <a:spcPct val="80000"/>
              </a:lnSpc>
              <a:spcBef>
                <a:spcPts val="0"/>
              </a:spcBef>
              <a:spcAft>
                <a:spcPts val="0"/>
              </a:spcAft>
              <a:buSzPct val="100000"/>
              <a:buChar char="-"/>
            </a:pPr>
            <a:r>
              <a:rPr lang="en-US" sz="2300"/>
              <a:t>How to improve the speed to complete and yet able to determine the height?</a:t>
            </a:r>
            <a:endParaRPr sz="2300"/>
          </a:p>
          <a:p>
            <a:pPr indent="-319881" lvl="1" marL="914400" rtl="0" algn="l">
              <a:lnSpc>
                <a:spcPct val="80000"/>
              </a:lnSpc>
              <a:spcBef>
                <a:spcPts val="0"/>
              </a:spcBef>
              <a:spcAft>
                <a:spcPts val="0"/>
              </a:spcAft>
              <a:buSzPct val="100000"/>
              <a:buChar char="-"/>
            </a:pPr>
            <a:r>
              <a:rPr lang="en-US" sz="2300"/>
              <a:t>How to improve the precision of the landing? Use QRcode? How?</a:t>
            </a:r>
            <a:endParaRPr sz="2300"/>
          </a:p>
          <a:p>
            <a:pPr indent="-319881" lvl="1" marL="914400" rtl="0" algn="l">
              <a:lnSpc>
                <a:spcPct val="80000"/>
              </a:lnSpc>
              <a:spcBef>
                <a:spcPts val="0"/>
              </a:spcBef>
              <a:spcAft>
                <a:spcPts val="0"/>
              </a:spcAft>
              <a:buSzPct val="100000"/>
              <a:buChar char="-"/>
            </a:pPr>
            <a:r>
              <a:rPr lang="en-US" sz="2300"/>
              <a:t>What is your best timing?</a:t>
            </a:r>
            <a:endParaRPr sz="2300"/>
          </a:p>
          <a:p>
            <a:pPr indent="-319881" lvl="1" marL="914400" rtl="0" algn="l">
              <a:lnSpc>
                <a:spcPct val="80000"/>
              </a:lnSpc>
              <a:spcBef>
                <a:spcPts val="0"/>
              </a:spcBef>
              <a:spcAft>
                <a:spcPts val="0"/>
              </a:spcAft>
              <a:buSzPct val="100000"/>
              <a:buChar char="-"/>
            </a:pPr>
            <a:r>
              <a:rPr lang="en-US" sz="2300"/>
              <a:t>What is the best height to fly?</a:t>
            </a:r>
            <a:endParaRPr sz="2300"/>
          </a:p>
          <a:p>
            <a:pPr indent="-319881" lvl="1" marL="914400" rtl="0" algn="l">
              <a:lnSpc>
                <a:spcPct val="80000"/>
              </a:lnSpc>
              <a:spcBef>
                <a:spcPts val="0"/>
              </a:spcBef>
              <a:spcAft>
                <a:spcPts val="0"/>
              </a:spcAft>
              <a:buSzPct val="100000"/>
              <a:buChar char="-"/>
            </a:pPr>
            <a:r>
              <a:rPr lang="en-US" sz="2300"/>
              <a:t>What are pros and cons of </a:t>
            </a:r>
            <a:r>
              <a:rPr lang="en-US" sz="2300"/>
              <a:t>using QR code or TOF to determine height.</a:t>
            </a:r>
            <a:endParaRPr sz="2300"/>
          </a:p>
          <a:p>
            <a:pPr indent="0" lvl="0" marL="914400" rtl="0" algn="l">
              <a:lnSpc>
                <a:spcPct val="80000"/>
              </a:lnSpc>
              <a:spcBef>
                <a:spcPts val="360"/>
              </a:spcBef>
              <a:spcAft>
                <a:spcPts val="0"/>
              </a:spcAft>
              <a:buNone/>
            </a:pPr>
            <a:r>
              <a:t/>
            </a:r>
            <a:endParaRPr sz="2300"/>
          </a:p>
          <a:p>
            <a:pPr indent="-319881" lvl="0" marL="457200" rtl="0" algn="l">
              <a:lnSpc>
                <a:spcPct val="80000"/>
              </a:lnSpc>
              <a:spcBef>
                <a:spcPts val="360"/>
              </a:spcBef>
              <a:spcAft>
                <a:spcPts val="0"/>
              </a:spcAft>
              <a:buSzPct val="100000"/>
              <a:buChar char="-"/>
            </a:pPr>
            <a:r>
              <a:rPr lang="en-US" sz="2300"/>
              <a:t>Please try. The instructor will discuss this at workshop 3 (virtual). You are welcome to ask questions at the workshop or via google classroom.</a:t>
            </a:r>
            <a:endParaRPr sz="2300"/>
          </a:p>
          <a:p>
            <a:pPr indent="0" lvl="0" marL="342900" rtl="0" algn="l">
              <a:lnSpc>
                <a:spcPct val="80000"/>
              </a:lnSpc>
              <a:spcBef>
                <a:spcPts val="360"/>
              </a:spcBef>
              <a:spcAft>
                <a:spcPts val="0"/>
              </a:spcAft>
              <a:buNone/>
            </a:pPr>
            <a:r>
              <a:t/>
            </a:r>
            <a:endParaRPr sz="2300"/>
          </a:p>
          <a:p>
            <a:pPr indent="-319881" lvl="0" marL="457200" rtl="0" algn="l">
              <a:lnSpc>
                <a:spcPct val="80000"/>
              </a:lnSpc>
              <a:spcBef>
                <a:spcPts val="360"/>
              </a:spcBef>
              <a:spcAft>
                <a:spcPts val="0"/>
              </a:spcAft>
              <a:buSzPct val="100000"/>
              <a:buChar char="-"/>
            </a:pPr>
            <a:r>
              <a:rPr lang="en-US" sz="2300"/>
              <a:t>If you have tried, record the video and publish the video to youtube as unlisted. Submit the link to show your success via the form before workshop 3. No prizes.</a:t>
            </a:r>
            <a:endParaRPr sz="2300"/>
          </a:p>
          <a:p>
            <a:pPr indent="0" lvl="0" marL="0" rtl="0" algn="l">
              <a:lnSpc>
                <a:spcPct val="80000"/>
              </a:lnSpc>
              <a:spcBef>
                <a:spcPts val="360"/>
              </a:spcBef>
              <a:spcAft>
                <a:spcPts val="0"/>
              </a:spcAft>
              <a:buNone/>
            </a:pPr>
            <a:r>
              <a:t/>
            </a:r>
            <a:endParaRPr sz="2300"/>
          </a:p>
        </p:txBody>
      </p:sp>
      <p:pic>
        <p:nvPicPr>
          <p:cNvPr id="338" name="Google Shape;338;g3432a44cf12_1_0"/>
          <p:cNvPicPr preferRelativeResize="0"/>
          <p:nvPr/>
        </p:nvPicPr>
        <p:blipFill>
          <a:blip r:embed="rId3">
            <a:alphaModFix/>
          </a:blip>
          <a:stretch>
            <a:fillRect/>
          </a:stretch>
        </p:blipFill>
        <p:spPr>
          <a:xfrm>
            <a:off x="5363300" y="2232004"/>
            <a:ext cx="3466300" cy="2475925"/>
          </a:xfrm>
          <a:prstGeom prst="rect">
            <a:avLst/>
          </a:prstGeom>
          <a:noFill/>
          <a:ln>
            <a:noFill/>
          </a:ln>
        </p:spPr>
      </p:pic>
      <p:cxnSp>
        <p:nvCxnSpPr>
          <p:cNvPr id="339" name="Google Shape;339;g3432a44cf12_1_0"/>
          <p:cNvCxnSpPr/>
          <p:nvPr/>
        </p:nvCxnSpPr>
        <p:spPr>
          <a:xfrm>
            <a:off x="5827100" y="2448400"/>
            <a:ext cx="520800" cy="1200600"/>
          </a:xfrm>
          <a:prstGeom prst="straightConnector1">
            <a:avLst/>
          </a:prstGeom>
          <a:noFill/>
          <a:ln cap="flat" cmpd="sng" w="114300">
            <a:solidFill>
              <a:srgbClr val="FFFF00"/>
            </a:solidFill>
            <a:prstDash val="solid"/>
            <a:round/>
            <a:headEnd len="med" w="med" type="none"/>
            <a:tailEnd len="med" w="med" type="stealth"/>
          </a:ln>
        </p:spPr>
      </p:cxnSp>
      <p:cxnSp>
        <p:nvCxnSpPr>
          <p:cNvPr id="340" name="Google Shape;340;g3432a44cf12_1_0"/>
          <p:cNvCxnSpPr/>
          <p:nvPr/>
        </p:nvCxnSpPr>
        <p:spPr>
          <a:xfrm>
            <a:off x="6526725" y="1479850"/>
            <a:ext cx="520800" cy="1200600"/>
          </a:xfrm>
          <a:prstGeom prst="straightConnector1">
            <a:avLst/>
          </a:prstGeom>
          <a:noFill/>
          <a:ln cap="flat" cmpd="sng" w="114300">
            <a:solidFill>
              <a:srgbClr val="FFFF00"/>
            </a:solidFill>
            <a:prstDash val="solid"/>
            <a:round/>
            <a:headEnd len="med" w="med" type="none"/>
            <a:tailEnd len="med" w="med" type="stealth"/>
          </a:ln>
        </p:spPr>
      </p:cxnSp>
      <p:cxnSp>
        <p:nvCxnSpPr>
          <p:cNvPr id="341" name="Google Shape;341;g3432a44cf12_1_0"/>
          <p:cNvCxnSpPr/>
          <p:nvPr/>
        </p:nvCxnSpPr>
        <p:spPr>
          <a:xfrm flipH="1">
            <a:off x="7941350" y="2007100"/>
            <a:ext cx="57000" cy="1205400"/>
          </a:xfrm>
          <a:prstGeom prst="straightConnector1">
            <a:avLst/>
          </a:prstGeom>
          <a:noFill/>
          <a:ln cap="flat" cmpd="sng" w="114300">
            <a:solidFill>
              <a:srgbClr val="FF0000"/>
            </a:solidFill>
            <a:prstDash val="solid"/>
            <a:round/>
            <a:headEnd len="med" w="med" type="none"/>
            <a:tailEnd len="med" w="med" type="stealth"/>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Workshop 2</a:t>
            </a:r>
            <a:r>
              <a:rPr lang="en-US" sz="4400">
                <a:solidFill>
                  <a:schemeClr val="dk1"/>
                </a:solidFill>
                <a:latin typeface="Calibri"/>
                <a:ea typeface="Calibri"/>
                <a:cs typeface="Calibri"/>
                <a:sym typeface="Calibri"/>
              </a:rPr>
              <a:t> Objectives</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By the end of this </a:t>
            </a:r>
            <a:r>
              <a:rPr lang="en-US"/>
              <a:t>workshop</a:t>
            </a:r>
            <a:r>
              <a:rPr lang="en-US" sz="3200">
                <a:solidFill>
                  <a:schemeClr val="dk1"/>
                </a:solidFill>
                <a:latin typeface="Calibri"/>
                <a:ea typeface="Calibri"/>
                <a:cs typeface="Calibri"/>
                <a:sym typeface="Calibri"/>
              </a:rPr>
              <a:t>, students </a:t>
            </a:r>
            <a:r>
              <a:rPr lang="en-US"/>
              <a:t>can control drones with python code by:</a:t>
            </a:r>
            <a:endParaRPr sz="3200">
              <a:solidFill>
                <a:schemeClr val="dk1"/>
              </a:solidFill>
              <a:latin typeface="Calibri"/>
              <a:ea typeface="Calibri"/>
              <a:cs typeface="Calibri"/>
              <a:sym typeface="Calibri"/>
            </a:endParaRPr>
          </a:p>
          <a:p>
            <a:pPr indent="0" lvl="0" marL="342900" rtl="0" algn="l">
              <a:spcBef>
                <a:spcPts val="640"/>
              </a:spcBef>
              <a:spcAft>
                <a:spcPts val="0"/>
              </a:spcAft>
              <a:buNone/>
            </a:pPr>
            <a:r>
              <a:rPr lang="en-US"/>
              <a:t>• Using and understanding Function in Python</a:t>
            </a:r>
            <a:endParaRPr/>
          </a:p>
          <a:p>
            <a:pPr indent="0" lvl="0" marL="342900" rtl="0" algn="l">
              <a:spcBef>
                <a:spcPts val="640"/>
              </a:spcBef>
              <a:spcAft>
                <a:spcPts val="0"/>
              </a:spcAft>
              <a:buClr>
                <a:schemeClr val="dk1"/>
              </a:buClr>
              <a:buSzPts val="1100"/>
              <a:buFont typeface="Arial"/>
              <a:buNone/>
            </a:pPr>
            <a:r>
              <a:rPr lang="en-US"/>
              <a:t>• Using libraries to control drone</a:t>
            </a:r>
            <a:endParaRPr/>
          </a:p>
          <a:p>
            <a:pPr indent="0" lvl="0" marL="342900" rtl="0" algn="l">
              <a:spcBef>
                <a:spcPts val="640"/>
              </a:spcBef>
              <a:spcAft>
                <a:spcPts val="0"/>
              </a:spcAft>
              <a:buNone/>
            </a:pPr>
            <a:r>
              <a:rPr lang="en-US" sz="3200">
                <a:solidFill>
                  <a:schemeClr val="dk1"/>
                </a:solidFill>
                <a:latin typeface="Calibri"/>
                <a:ea typeface="Calibri"/>
                <a:cs typeface="Calibri"/>
                <a:sym typeface="Calibri"/>
              </a:rPr>
              <a:t>• </a:t>
            </a:r>
            <a:r>
              <a:rPr lang="en-US"/>
              <a:t>U</a:t>
            </a:r>
            <a:r>
              <a:rPr lang="en-US" sz="3200">
                <a:solidFill>
                  <a:schemeClr val="dk1"/>
                </a:solidFill>
                <a:latin typeface="Calibri"/>
                <a:ea typeface="Calibri"/>
                <a:cs typeface="Calibri"/>
                <a:sym typeface="Calibri"/>
              </a:rPr>
              <a:t>s</a:t>
            </a:r>
            <a:r>
              <a:rPr lang="en-US"/>
              <a:t>ing</a:t>
            </a:r>
            <a:r>
              <a:rPr lang="en-US" sz="3200">
                <a:solidFill>
                  <a:schemeClr val="dk1"/>
                </a:solidFill>
                <a:latin typeface="Calibri"/>
                <a:ea typeface="Calibri"/>
                <a:cs typeface="Calibri"/>
                <a:sym typeface="Calibri"/>
              </a:rPr>
              <a:t> variables to </a:t>
            </a:r>
            <a:r>
              <a:rPr lang="en-US"/>
              <a:t>store</a:t>
            </a:r>
            <a:r>
              <a:rPr lang="en-US" sz="3200">
                <a:solidFill>
                  <a:schemeClr val="dk1"/>
                </a:solidFill>
                <a:latin typeface="Calibri"/>
                <a:ea typeface="Calibri"/>
                <a:cs typeface="Calibri"/>
                <a:sym typeface="Calibri"/>
              </a:rPr>
              <a:t> drone</a:t>
            </a:r>
            <a:r>
              <a:rPr lang="en-US"/>
              <a:t>’s data</a:t>
            </a:r>
            <a:endParaRPr/>
          </a:p>
          <a:p>
            <a:pPr indent="0" lvl="0" marL="342900" rtl="0" algn="l">
              <a:spcBef>
                <a:spcPts val="640"/>
              </a:spcBef>
              <a:spcAft>
                <a:spcPts val="0"/>
              </a:spcAft>
              <a:buNone/>
            </a:pPr>
            <a:r>
              <a:rPr lang="en-US" sz="3200">
                <a:solidFill>
                  <a:schemeClr val="dk1"/>
                </a:solidFill>
                <a:latin typeface="Calibri"/>
                <a:ea typeface="Calibri"/>
                <a:cs typeface="Calibri"/>
                <a:sym typeface="Calibri"/>
              </a:rPr>
              <a:t>• Applying if-else statements </a:t>
            </a:r>
            <a:r>
              <a:rPr lang="en-US"/>
              <a:t>with drone’s data</a:t>
            </a:r>
            <a:endParaRPr/>
          </a:p>
          <a:p>
            <a:pPr indent="0" lvl="0" marL="0" rtl="0" algn="l">
              <a:spcBef>
                <a:spcPts val="640"/>
              </a:spcBef>
              <a:spcAft>
                <a:spcPts val="0"/>
              </a:spcAft>
              <a:buNone/>
            </a:pPr>
            <a:r>
              <a:t/>
            </a:r>
            <a:endParaRPr/>
          </a:p>
          <a:p>
            <a:pPr indent="0" lvl="0" marL="342900" rtl="0" algn="l">
              <a:spcBef>
                <a:spcPts val="640"/>
              </a:spcBef>
              <a:spcAft>
                <a:spcPts val="0"/>
              </a:spcAft>
              <a:buNone/>
            </a:pPr>
            <a:r>
              <a:t/>
            </a:r>
            <a:endParaRPr/>
          </a:p>
          <a:p>
            <a:pPr indent="0" lvl="0" marL="342900" rtl="0" algn="l">
              <a:spcBef>
                <a:spcPts val="64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Why Learn Python?</a:t>
            </a:r>
            <a:endParaRPr/>
          </a:p>
        </p:txBody>
      </p:sp>
      <p:sp>
        <p:nvSpPr>
          <p:cNvPr id="109" name="Google Shape;109;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Python is widely used in AI, data science, web development, and robotics.</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More flexible and powerful than block coding.</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Helps solve real-world problems efficiently.</a:t>
            </a:r>
            <a:endParaRPr/>
          </a:p>
          <a:p>
            <a:pPr indent="-342900" lvl="0" marL="342900" rtl="0" algn="l">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Used by professionals in the industry.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Block Coding vs. Python</a:t>
            </a:r>
            <a:endParaRPr/>
          </a:p>
        </p:txBody>
      </p:sp>
      <p:graphicFrame>
        <p:nvGraphicFramePr>
          <p:cNvPr id="115" name="Google Shape;115;p3"/>
          <p:cNvGraphicFramePr/>
          <p:nvPr/>
        </p:nvGraphicFramePr>
        <p:xfrm>
          <a:off x="457200" y="1371600"/>
          <a:ext cx="3000000" cy="3000000"/>
        </p:xfrm>
        <a:graphic>
          <a:graphicData uri="http://schemas.openxmlformats.org/drawingml/2006/table">
            <a:tbl>
              <a:tblPr bandRow="1" firstRow="1">
                <a:noFill/>
                <a:tableStyleId>{C9805BBC-CD1F-4D3B-BAE5-A34243D7E585}</a:tableStyleId>
              </a:tblPr>
              <a:tblGrid>
                <a:gridCol w="2743200"/>
                <a:gridCol w="2743200"/>
                <a:gridCol w="2743200"/>
              </a:tblGrid>
              <a:tr h="548650">
                <a:tc>
                  <a:txBody>
                    <a:bodyPr/>
                    <a:lstStyle/>
                    <a:p>
                      <a:pPr indent="0" lvl="0" marL="0" marR="0" rtl="0" algn="l">
                        <a:spcBef>
                          <a:spcPts val="0"/>
                        </a:spcBef>
                        <a:spcAft>
                          <a:spcPts val="0"/>
                        </a:spcAft>
                        <a:buNone/>
                      </a:pPr>
                      <a:r>
                        <a:rPr lang="en-US" sz="1800" u="none" cap="none" strike="noStrike">
                          <a:solidFill>
                            <a:schemeClr val="dk1"/>
                          </a:solidFill>
                          <a:latin typeface="Calibri"/>
                          <a:ea typeface="Calibri"/>
                          <a:cs typeface="Calibri"/>
                          <a:sym typeface="Calibri"/>
                        </a:rPr>
                        <a:t>Feature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Block Coding (e.g., Scratch)</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Python (Text-Based Coding)</a:t>
                      </a:r>
                      <a:endParaRPr/>
                    </a:p>
                  </a:txBody>
                  <a:tcPr marT="45725" marB="45725" marR="91450" marL="91450"/>
                </a:tc>
              </a:tr>
              <a:tr h="54865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Interface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Drag-and-drop blocks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Typed code in text editor or Integr</a:t>
                      </a:r>
                      <a:r>
                        <a:rPr lang="en-US" sz="1800"/>
                        <a:t>ated Development Environment</a:t>
                      </a:r>
                      <a:endParaRPr/>
                    </a:p>
                  </a:txBody>
                  <a:tcPr marT="45725" marB="45725" marR="91450" marL="91450"/>
                </a:tc>
              </a:tr>
              <a:tr h="54865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Ease of Use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Beginner-friendly</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Requires learning syntax</a:t>
                      </a:r>
                      <a:endParaRPr/>
                    </a:p>
                  </a:txBody>
                  <a:tcPr marT="45725" marB="45725" marR="91450" marL="91450"/>
                </a:tc>
              </a:tr>
              <a:tr h="54865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Flexibility</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Limited to predefined blocks</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Can create custom functions &amp; libraries</a:t>
                      </a:r>
                      <a:endParaRPr/>
                    </a:p>
                  </a:txBody>
                  <a:tcPr marT="45725" marB="45725" marR="91450" marL="91450"/>
                </a:tc>
              </a:tr>
              <a:tr h="548650">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Real-World Use</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Mainly for learning</a:t>
                      </a:r>
                      <a:endParaRPr/>
                    </a:p>
                  </a:txBody>
                  <a:tcPr marT="45725" marB="45725" marR="91450" marL="91450"/>
                </a:tc>
                <a:tc>
                  <a:txBody>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Used in professional applications</a:t>
                      </a:r>
                      <a:endParaRPr/>
                    </a:p>
                  </a:txBody>
                  <a:tcPr marT="45725" marB="45725" marR="91450" marL="91450"/>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41ae16c3ac_0_0"/>
          <p:cNvSpPr txBox="1"/>
          <p:nvPr>
            <p:ph type="title"/>
          </p:nvPr>
        </p:nvSpPr>
        <p:spPr>
          <a:xfrm>
            <a:off x="457200" y="199463"/>
            <a:ext cx="8229600" cy="11430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lang="en-US" sz="3060"/>
              <a:t>How to code in python - </a:t>
            </a:r>
            <a:endParaRPr sz="3060"/>
          </a:p>
          <a:p>
            <a:pPr indent="0" lvl="0" marL="0" rtl="0" algn="ctr">
              <a:spcBef>
                <a:spcPts val="0"/>
              </a:spcBef>
              <a:spcAft>
                <a:spcPts val="0"/>
              </a:spcAft>
              <a:buSzPts val="990"/>
              <a:buNone/>
            </a:pPr>
            <a:r>
              <a:rPr lang="en-US" sz="3060"/>
              <a:t>Use Visual Studio Code</a:t>
            </a:r>
            <a:endParaRPr sz="3060"/>
          </a:p>
        </p:txBody>
      </p:sp>
      <p:sp>
        <p:nvSpPr>
          <p:cNvPr id="121" name="Google Shape;121;g341ae16c3ac_0_0"/>
          <p:cNvSpPr txBox="1"/>
          <p:nvPr>
            <p:ph idx="1" type="body"/>
          </p:nvPr>
        </p:nvSpPr>
        <p:spPr>
          <a:xfrm>
            <a:off x="139325" y="1342475"/>
            <a:ext cx="7320600" cy="4526100"/>
          </a:xfrm>
          <a:prstGeom prst="rect">
            <a:avLst/>
          </a:prstGeom>
        </p:spPr>
        <p:txBody>
          <a:bodyPr anchorCtr="0" anchor="t" bIns="45700" lIns="91425" spcFirstLastPara="1" rIns="91425" wrap="square" tIns="45700">
            <a:normAutofit/>
          </a:bodyPr>
          <a:lstStyle/>
          <a:p>
            <a:pPr indent="-355600" lvl="0" marL="457200" rtl="0" algn="l">
              <a:spcBef>
                <a:spcPts val="360"/>
              </a:spcBef>
              <a:spcAft>
                <a:spcPts val="0"/>
              </a:spcAft>
              <a:buSzPts val="2000"/>
              <a:buChar char="•"/>
            </a:pPr>
            <a:r>
              <a:rPr lang="en-US" sz="2000"/>
              <a:t>Ensure your laptop has Visual Studio Code</a:t>
            </a:r>
            <a:endParaRPr sz="2000"/>
          </a:p>
          <a:p>
            <a:pPr indent="-355600" lvl="0" marL="457200" rtl="0" algn="l">
              <a:spcBef>
                <a:spcPts val="0"/>
              </a:spcBef>
              <a:spcAft>
                <a:spcPts val="0"/>
              </a:spcAft>
              <a:buSzPts val="2000"/>
              <a:buChar char="•"/>
            </a:pPr>
            <a:r>
              <a:rPr lang="en-US" sz="2000"/>
              <a:t>Open Visual Studio Code and do these:</a:t>
            </a:r>
            <a:endParaRPr sz="2000"/>
          </a:p>
          <a:p>
            <a:pPr indent="-355600" lvl="1" marL="914400" rtl="0" algn="l">
              <a:spcBef>
                <a:spcPts val="0"/>
              </a:spcBef>
              <a:spcAft>
                <a:spcPts val="0"/>
              </a:spcAft>
              <a:buSzPts val="2000"/>
              <a:buChar char="–"/>
            </a:pPr>
            <a:r>
              <a:rPr lang="en-US" sz="2000"/>
              <a:t>Click Open Folder. </a:t>
            </a:r>
            <a:endParaRPr sz="2000"/>
          </a:p>
          <a:p>
            <a:pPr indent="-355600" lvl="1" marL="914400" rtl="0" algn="l">
              <a:spcBef>
                <a:spcPts val="0"/>
              </a:spcBef>
              <a:spcAft>
                <a:spcPts val="0"/>
              </a:spcAft>
              <a:buSzPts val="2000"/>
              <a:buChar char="–"/>
            </a:pPr>
            <a:r>
              <a:rPr lang="en-US" sz="2000"/>
              <a:t>Select </a:t>
            </a:r>
            <a:r>
              <a:rPr lang="en-US" sz="2000"/>
              <a:t>code folder </a:t>
            </a:r>
            <a:r>
              <a:rPr lang="en-US" sz="2000"/>
              <a:t>in</a:t>
            </a:r>
            <a:r>
              <a:rPr lang="en-US" sz="2000"/>
              <a:t> Desktop</a:t>
            </a:r>
            <a:endParaRPr sz="2000"/>
          </a:p>
        </p:txBody>
      </p:sp>
      <p:pic>
        <p:nvPicPr>
          <p:cNvPr id="122" name="Google Shape;122;g341ae16c3ac_0_0"/>
          <p:cNvPicPr preferRelativeResize="0"/>
          <p:nvPr/>
        </p:nvPicPr>
        <p:blipFill>
          <a:blip r:embed="rId3">
            <a:alphaModFix/>
          </a:blip>
          <a:stretch>
            <a:fillRect/>
          </a:stretch>
        </p:blipFill>
        <p:spPr>
          <a:xfrm>
            <a:off x="7179975" y="1289900"/>
            <a:ext cx="1312650" cy="1312650"/>
          </a:xfrm>
          <a:prstGeom prst="rect">
            <a:avLst/>
          </a:prstGeom>
          <a:noFill/>
          <a:ln>
            <a:noFill/>
          </a:ln>
        </p:spPr>
      </p:pic>
      <p:pic>
        <p:nvPicPr>
          <p:cNvPr id="123" name="Google Shape;123;g341ae16c3ac_0_0"/>
          <p:cNvPicPr preferRelativeResize="0"/>
          <p:nvPr/>
        </p:nvPicPr>
        <p:blipFill>
          <a:blip r:embed="rId4">
            <a:alphaModFix/>
          </a:blip>
          <a:stretch>
            <a:fillRect/>
          </a:stretch>
        </p:blipFill>
        <p:spPr>
          <a:xfrm>
            <a:off x="457200" y="2928860"/>
            <a:ext cx="7002726" cy="380911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41ae16c3ac_0_15"/>
          <p:cNvSpPr txBox="1"/>
          <p:nvPr>
            <p:ph type="title"/>
          </p:nvPr>
        </p:nvSpPr>
        <p:spPr>
          <a:xfrm>
            <a:off x="386575" y="62813"/>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Know Visual Studio Code</a:t>
            </a:r>
            <a:endParaRPr/>
          </a:p>
        </p:txBody>
      </p:sp>
      <p:pic>
        <p:nvPicPr>
          <p:cNvPr id="129" name="Google Shape;129;g341ae16c3ac_0_15"/>
          <p:cNvPicPr preferRelativeResize="0"/>
          <p:nvPr/>
        </p:nvPicPr>
        <p:blipFill>
          <a:blip r:embed="rId3">
            <a:alphaModFix/>
          </a:blip>
          <a:stretch>
            <a:fillRect/>
          </a:stretch>
        </p:blipFill>
        <p:spPr>
          <a:xfrm>
            <a:off x="1350450" y="850477"/>
            <a:ext cx="6091725" cy="3948122"/>
          </a:xfrm>
          <a:prstGeom prst="rect">
            <a:avLst/>
          </a:prstGeom>
          <a:noFill/>
          <a:ln>
            <a:noFill/>
          </a:ln>
        </p:spPr>
      </p:pic>
      <p:pic>
        <p:nvPicPr>
          <p:cNvPr id="130" name="Google Shape;130;g341ae16c3ac_0_15"/>
          <p:cNvPicPr preferRelativeResize="0"/>
          <p:nvPr/>
        </p:nvPicPr>
        <p:blipFill>
          <a:blip r:embed="rId4">
            <a:alphaModFix/>
          </a:blip>
          <a:stretch>
            <a:fillRect/>
          </a:stretch>
        </p:blipFill>
        <p:spPr>
          <a:xfrm>
            <a:off x="1430022" y="4798599"/>
            <a:ext cx="5720874" cy="2113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341ae16c3ac_0_29"/>
          <p:cNvSpPr txBox="1"/>
          <p:nvPr>
            <p:ph type="title"/>
          </p:nvPr>
        </p:nvSpPr>
        <p:spPr>
          <a:xfrm>
            <a:off x="457200" y="274638"/>
            <a:ext cx="8229600" cy="11430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Create a Python File and Write your First Code</a:t>
            </a:r>
            <a:endParaRPr/>
          </a:p>
        </p:txBody>
      </p:sp>
      <p:sp>
        <p:nvSpPr>
          <p:cNvPr id="136" name="Google Shape;136;g341ae16c3ac_0_29"/>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336550" lvl="0" marL="457200" rtl="0" algn="l">
              <a:spcBef>
                <a:spcPts val="360"/>
              </a:spcBef>
              <a:spcAft>
                <a:spcPts val="0"/>
              </a:spcAft>
              <a:buSzPts val="1700"/>
              <a:buChar char="•"/>
            </a:pPr>
            <a:r>
              <a:rPr lang="en-US" sz="1700">
                <a:latin typeface="Arial"/>
                <a:ea typeface="Arial"/>
                <a:cs typeface="Arial"/>
                <a:sym typeface="Arial"/>
              </a:rPr>
              <a:t>Click </a:t>
            </a:r>
            <a:r>
              <a:rPr b="1" lang="en-US" sz="1700">
                <a:latin typeface="Arial"/>
                <a:ea typeface="Arial"/>
                <a:cs typeface="Arial"/>
                <a:sym typeface="Arial"/>
              </a:rPr>
              <a:t>File &gt; New File</a:t>
            </a:r>
            <a:r>
              <a:rPr lang="en-US" sz="1700">
                <a:latin typeface="Arial"/>
                <a:ea typeface="Arial"/>
                <a:cs typeface="Arial"/>
                <a:sym typeface="Arial"/>
              </a:rPr>
              <a:t>, then </a:t>
            </a:r>
            <a:r>
              <a:rPr b="1" lang="en-US" sz="1700">
                <a:latin typeface="Arial"/>
                <a:ea typeface="Arial"/>
                <a:cs typeface="Arial"/>
                <a:sym typeface="Arial"/>
              </a:rPr>
              <a:t>Save As</a:t>
            </a:r>
            <a:r>
              <a:rPr lang="en-US" sz="1700">
                <a:latin typeface="Arial"/>
                <a:ea typeface="Arial"/>
                <a:cs typeface="Arial"/>
                <a:sym typeface="Arial"/>
              </a:rPr>
              <a:t> → name it </a:t>
            </a:r>
            <a:r>
              <a:rPr lang="en-US" sz="1700">
                <a:solidFill>
                  <a:srgbClr val="188038"/>
                </a:solidFill>
                <a:latin typeface="Roboto Mono"/>
                <a:ea typeface="Roboto Mono"/>
                <a:cs typeface="Roboto Mono"/>
                <a:sym typeface="Roboto Mono"/>
              </a:rPr>
              <a:t>first_code.py</a:t>
            </a:r>
            <a:r>
              <a:rPr lang="en-US" sz="1700">
                <a:latin typeface="Arial"/>
                <a:ea typeface="Arial"/>
                <a:cs typeface="Arial"/>
                <a:sym typeface="Arial"/>
              </a:rPr>
              <a:t>.</a:t>
            </a:r>
            <a:endParaRPr sz="1700">
              <a:latin typeface="Arial"/>
              <a:ea typeface="Arial"/>
              <a:cs typeface="Arial"/>
              <a:sym typeface="Arial"/>
            </a:endParaRPr>
          </a:p>
          <a:p>
            <a:pPr indent="0" lvl="0" marL="457200" rtl="0" algn="l">
              <a:spcBef>
                <a:spcPts val="360"/>
              </a:spcBef>
              <a:spcAft>
                <a:spcPts val="0"/>
              </a:spcAft>
              <a:buNone/>
            </a:pPr>
            <a:r>
              <a:t/>
            </a:r>
            <a:endParaRPr sz="1700">
              <a:latin typeface="Arial"/>
              <a:ea typeface="Arial"/>
              <a:cs typeface="Arial"/>
              <a:sym typeface="Arial"/>
            </a:endParaRPr>
          </a:p>
          <a:p>
            <a:pPr indent="-336550" lvl="0" marL="457200" rtl="0" algn="l">
              <a:spcBef>
                <a:spcPts val="360"/>
              </a:spcBef>
              <a:spcAft>
                <a:spcPts val="0"/>
              </a:spcAft>
              <a:buSzPts val="1700"/>
              <a:buFont typeface="Arial"/>
              <a:buChar char="•"/>
            </a:pPr>
            <a:r>
              <a:rPr lang="en-US" sz="1700">
                <a:latin typeface="Arial"/>
                <a:ea typeface="Arial"/>
                <a:cs typeface="Arial"/>
                <a:sym typeface="Arial"/>
              </a:rPr>
              <a:t>Type the following code in Editor panel.</a:t>
            </a:r>
            <a:endParaRPr sz="1700">
              <a:latin typeface="Arial"/>
              <a:ea typeface="Arial"/>
              <a:cs typeface="Arial"/>
              <a:sym typeface="Arial"/>
            </a:endParaRPr>
          </a:p>
          <a:p>
            <a:pPr indent="0" lvl="0" marL="0" rtl="0" algn="l">
              <a:spcBef>
                <a:spcPts val="360"/>
              </a:spcBef>
              <a:spcAft>
                <a:spcPts val="0"/>
              </a:spcAft>
              <a:buNone/>
            </a:pPr>
            <a:r>
              <a:t/>
            </a:r>
            <a:endParaRPr sz="1700">
              <a:latin typeface="Arial"/>
              <a:ea typeface="Arial"/>
              <a:cs typeface="Arial"/>
              <a:sym typeface="Arial"/>
            </a:endParaRPr>
          </a:p>
          <a:p>
            <a:pPr indent="0" lvl="0" marL="0" rtl="0" algn="l">
              <a:spcBef>
                <a:spcPts val="360"/>
              </a:spcBef>
              <a:spcAft>
                <a:spcPts val="0"/>
              </a:spcAft>
              <a:buNone/>
            </a:pPr>
            <a:r>
              <a:t/>
            </a:r>
            <a:endParaRPr sz="1700">
              <a:latin typeface="Arial"/>
              <a:ea typeface="Arial"/>
              <a:cs typeface="Arial"/>
              <a:sym typeface="Arial"/>
            </a:endParaRPr>
          </a:p>
        </p:txBody>
      </p:sp>
      <p:pic>
        <p:nvPicPr>
          <p:cNvPr id="137" name="Google Shape;137;g341ae16c3ac_0_29"/>
          <p:cNvPicPr preferRelativeResize="0"/>
          <p:nvPr/>
        </p:nvPicPr>
        <p:blipFill rotWithShape="1">
          <a:blip r:embed="rId3">
            <a:alphaModFix/>
          </a:blip>
          <a:srcRect b="0" l="0" r="65618" t="38706"/>
          <a:stretch/>
        </p:blipFill>
        <p:spPr>
          <a:xfrm>
            <a:off x="2321300" y="2995475"/>
            <a:ext cx="3143900" cy="867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