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b6e99257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b6e99257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b6e99257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b6e99257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e03eb90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e03eb90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e03eb90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e03eb90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e03eb90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e03eb90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e03eb90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e03eb90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e03eb906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e03eb906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e03eb906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e03eb906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e03eb906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e03eb906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e28feaf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e28feaf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b6e9925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b6e9925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e03eb906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e03eb906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e03eb906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e03eb906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e03eb906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e03eb906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3e03eb906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3e03eb906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3e03eb906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3e03eb906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3e03eb906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3e03eb906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e03eb906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e03eb906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3e03eb90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3e03eb90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e03eb906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e03eb906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3e03eb906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3e03eb906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b6e9925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b6e9925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e28feafc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e28feafc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e28feaf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e28feaf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e28feaf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3e28feaf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e28feafc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e28feafc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b6e9925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b6e9925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b6e9925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b6e9925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b6e9925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b6e9925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b6e9925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b6e9925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b6e9925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b6e9925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b6e9925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b6e9925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selecolor.com/en/hsv-color-picker/" TargetMode="Externa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33.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Workshop 4 - </a:t>
            </a:r>
            <a:r>
              <a:rPr lang="en"/>
              <a:t>Computer Vision and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Modifying Array Elements</a:t>
            </a:r>
            <a:endParaRPr/>
          </a:p>
        </p:txBody>
      </p:sp>
      <p:sp>
        <p:nvSpPr>
          <p:cNvPr id="121" name="Google Shape;121;p22"/>
          <p:cNvSpPr txBox="1"/>
          <p:nvPr>
            <p:ph idx="1" type="body"/>
          </p:nvPr>
        </p:nvSpPr>
        <p:spPr>
          <a:xfrm>
            <a:off x="258750" y="1159100"/>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Change values in the array:</a:t>
            </a:r>
            <a:endParaRPr/>
          </a:p>
          <a:p>
            <a:pPr indent="-297497" lvl="1" marL="914400" rtl="0" algn="l">
              <a:spcBef>
                <a:spcPts val="0"/>
              </a:spcBef>
              <a:spcAft>
                <a:spcPts val="0"/>
              </a:spcAft>
              <a:buSzPct val="100000"/>
              <a:buChar char="○"/>
            </a:pPr>
            <a:r>
              <a:rPr lang="en"/>
              <a:t>Using the index of item which starts from 0.</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317182" lvl="0" marL="457200" rtl="0" algn="l">
              <a:spcBef>
                <a:spcPts val="1200"/>
              </a:spcBef>
              <a:spcAft>
                <a:spcPts val="0"/>
              </a:spcAft>
              <a:buSzPct val="100000"/>
              <a:buChar char="●"/>
            </a:pPr>
            <a:r>
              <a:rPr lang="en"/>
              <a:t>Output:</a:t>
            </a:r>
            <a:endParaRPr/>
          </a:p>
          <a:p>
            <a:pPr indent="0" lvl="0" marL="45720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865825" y="1744650"/>
            <a:ext cx="4533900" cy="952500"/>
          </a:xfrm>
          <a:prstGeom prst="rect">
            <a:avLst/>
          </a:prstGeom>
          <a:noFill/>
          <a:ln>
            <a:noFill/>
          </a:ln>
        </p:spPr>
      </p:pic>
      <p:pic>
        <p:nvPicPr>
          <p:cNvPr id="123" name="Google Shape;123;p22"/>
          <p:cNvPicPr preferRelativeResize="0"/>
          <p:nvPr/>
        </p:nvPicPr>
        <p:blipFill>
          <a:blip r:embed="rId4">
            <a:alphaModFix/>
          </a:blip>
          <a:stretch>
            <a:fillRect/>
          </a:stretch>
        </p:blipFill>
        <p:spPr>
          <a:xfrm>
            <a:off x="865813" y="3200475"/>
            <a:ext cx="2581275"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items in array using loop</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en"/>
              <a:t>Loop using index values: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Output:</a:t>
            </a:r>
            <a:endParaRPr/>
          </a:p>
        </p:txBody>
      </p:sp>
      <p:pic>
        <p:nvPicPr>
          <p:cNvPr id="130" name="Google Shape;130;p23"/>
          <p:cNvPicPr preferRelativeResize="0"/>
          <p:nvPr/>
        </p:nvPicPr>
        <p:blipFill>
          <a:blip r:embed="rId3">
            <a:alphaModFix/>
          </a:blip>
          <a:stretch>
            <a:fillRect/>
          </a:stretch>
        </p:blipFill>
        <p:spPr>
          <a:xfrm>
            <a:off x="870575" y="1743063"/>
            <a:ext cx="5562600" cy="828675"/>
          </a:xfrm>
          <a:prstGeom prst="rect">
            <a:avLst/>
          </a:prstGeom>
          <a:noFill/>
          <a:ln>
            <a:noFill/>
          </a:ln>
        </p:spPr>
      </p:pic>
      <p:pic>
        <p:nvPicPr>
          <p:cNvPr id="131" name="Google Shape;131;p23"/>
          <p:cNvPicPr preferRelativeResize="0"/>
          <p:nvPr/>
        </p:nvPicPr>
        <p:blipFill>
          <a:blip r:embed="rId4">
            <a:alphaModFix/>
          </a:blip>
          <a:stretch>
            <a:fillRect/>
          </a:stretch>
        </p:blipFill>
        <p:spPr>
          <a:xfrm>
            <a:off x="952500" y="3068125"/>
            <a:ext cx="3619500" cy="139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Breakout Activities (60 minutes)</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all questions in Section 2 of Workshop 4 Quiz.</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Using Video from the drone and Detecting ball</a:t>
            </a:r>
            <a:endParaRPr/>
          </a:p>
        </p:txBody>
      </p:sp>
      <p:sp>
        <p:nvSpPr>
          <p:cNvPr id="143" name="Google Shape;143;p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(15 minutes lecture and 105 minutes hands-on breakout activities)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2000"/>
              <a:t>How Computers See, Capture and Store Images</a:t>
            </a:r>
            <a:endParaRPr sz="3100"/>
          </a:p>
        </p:txBody>
      </p:sp>
      <p:sp>
        <p:nvSpPr>
          <p:cNvPr id="149" name="Google Shape;149;p26"/>
          <p:cNvSpPr txBox="1"/>
          <p:nvPr>
            <p:ph idx="1" type="body"/>
          </p:nvPr>
        </p:nvSpPr>
        <p:spPr>
          <a:xfrm>
            <a:off x="311700" y="1152475"/>
            <a:ext cx="43035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A digital camera captures an image as a collection of pixels. The camera capture video by capturing image by image.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Each pixel represents a small portion of the image and holds color information.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Images are stored as a </a:t>
            </a:r>
            <a:r>
              <a:rPr b="1" lang="en" sz="1400">
                <a:solidFill>
                  <a:schemeClr val="dk1"/>
                </a:solidFill>
              </a:rPr>
              <a:t>two </a:t>
            </a:r>
            <a:r>
              <a:rPr b="1" lang="en" sz="1400">
                <a:solidFill>
                  <a:schemeClr val="dk1"/>
                </a:solidFill>
              </a:rPr>
              <a:t>dimensional</a:t>
            </a:r>
            <a:r>
              <a:rPr b="1" lang="en" sz="1400">
                <a:solidFill>
                  <a:schemeClr val="dk1"/>
                </a:solidFill>
              </a:rPr>
              <a:t> numerical array</a:t>
            </a:r>
            <a:r>
              <a:rPr lang="en" sz="1400">
                <a:solidFill>
                  <a:schemeClr val="dk1"/>
                </a:solidFill>
              </a:rPr>
              <a:t> (like x-y graph) where each pixel has values corresponding to its color.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resolution of an image (e.g., 1920x1080) determines the number of pixels.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Color images typically store three values per pixel (Red, Green, Blue) in the RGB model or HSV model.</a:t>
            </a:r>
            <a:endParaRPr sz="1400">
              <a:solidFill>
                <a:schemeClr val="dk1"/>
              </a:solidFill>
            </a:endParaRPr>
          </a:p>
          <a:p>
            <a:pPr indent="0" lvl="0" marL="0" rtl="0" algn="l">
              <a:spcBef>
                <a:spcPts val="1200"/>
              </a:spcBef>
              <a:spcAft>
                <a:spcPts val="1200"/>
              </a:spcAft>
              <a:buNone/>
            </a:pPr>
            <a:r>
              <a:t/>
            </a:r>
            <a:endParaRPr sz="2100"/>
          </a:p>
        </p:txBody>
      </p:sp>
      <p:pic>
        <p:nvPicPr>
          <p:cNvPr id="150" name="Google Shape;150;p26"/>
          <p:cNvPicPr preferRelativeResize="0"/>
          <p:nvPr/>
        </p:nvPicPr>
        <p:blipFill>
          <a:blip r:embed="rId3">
            <a:alphaModFix/>
          </a:blip>
          <a:stretch>
            <a:fillRect/>
          </a:stretch>
        </p:blipFill>
        <p:spPr>
          <a:xfrm>
            <a:off x="5535475" y="826161"/>
            <a:ext cx="2876700" cy="2312874"/>
          </a:xfrm>
          <a:prstGeom prst="rect">
            <a:avLst/>
          </a:prstGeom>
          <a:noFill/>
          <a:ln>
            <a:noFill/>
          </a:ln>
        </p:spPr>
      </p:pic>
      <p:pic>
        <p:nvPicPr>
          <p:cNvPr id="151" name="Google Shape;151;p26"/>
          <p:cNvPicPr preferRelativeResize="0"/>
          <p:nvPr/>
        </p:nvPicPr>
        <p:blipFill>
          <a:blip r:embed="rId4">
            <a:alphaModFix/>
          </a:blip>
          <a:stretch>
            <a:fillRect/>
          </a:stretch>
        </p:blipFill>
        <p:spPr>
          <a:xfrm>
            <a:off x="4767600" y="3251711"/>
            <a:ext cx="4023283" cy="17393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900"/>
              <a:t>RGB vs. HSV Color Models</a:t>
            </a:r>
            <a:endParaRPr sz="3000"/>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RGB (Red, Green, Blue):</a:t>
            </a:r>
            <a:r>
              <a:rPr lang="en" sz="1500">
                <a:solidFill>
                  <a:schemeClr val="dk1"/>
                </a:solidFill>
              </a:rPr>
              <a:t> Standard model for digital images.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Each pixel has values for R, G, and B (0-255 each).</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HSV (Hue, Saturation, Value):</a:t>
            </a:r>
            <a:r>
              <a:rPr lang="en" sz="1500">
                <a:solidFill>
                  <a:schemeClr val="dk1"/>
                </a:solidFill>
              </a:rPr>
              <a:t> Alternative color model useful for detecting colors.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Hue</a:t>
            </a:r>
            <a:r>
              <a:rPr lang="en" sz="1500">
                <a:solidFill>
                  <a:schemeClr val="dk1"/>
                </a:solidFill>
              </a:rPr>
              <a:t>: Color type (0-360 degrees)</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Saturation</a:t>
            </a:r>
            <a:r>
              <a:rPr lang="en" sz="1500">
                <a:solidFill>
                  <a:schemeClr val="dk1"/>
                </a:solidFill>
              </a:rPr>
              <a:t>: Intensity of the color (0-100%)</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Value</a:t>
            </a:r>
            <a:r>
              <a:rPr lang="en" sz="1500">
                <a:solidFill>
                  <a:schemeClr val="dk1"/>
                </a:solidFill>
              </a:rPr>
              <a:t>: Brightness of the color (0-100%)</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How to find out HSV value for a color:</a:t>
            </a:r>
            <a:endParaRPr sz="1500">
              <a:solidFill>
                <a:schemeClr val="dk1"/>
              </a:solidFill>
            </a:endParaRPr>
          </a:p>
          <a:p>
            <a:pPr indent="-323850" lvl="2" marL="1371600" rtl="0" algn="l">
              <a:spcBef>
                <a:spcPts val="0"/>
              </a:spcBef>
              <a:spcAft>
                <a:spcPts val="0"/>
              </a:spcAft>
              <a:buClr>
                <a:schemeClr val="dk1"/>
              </a:buClr>
              <a:buSzPts val="1500"/>
              <a:buAutoNum type="romanLcPeriod"/>
            </a:pPr>
            <a:r>
              <a:rPr lang="en" sz="1500">
                <a:solidFill>
                  <a:schemeClr val="dk1"/>
                </a:solidFill>
              </a:rPr>
              <a:t>Online tool: </a:t>
            </a:r>
            <a:r>
              <a:rPr lang="en" sz="1500" u="sng">
                <a:solidFill>
                  <a:schemeClr val="hlink"/>
                </a:solidFill>
                <a:hlinkClick r:id="rId3"/>
              </a:rPr>
              <a:t>https://www.selecolor.com/en/hsv-color-picker/</a:t>
            </a:r>
            <a:endParaRPr sz="1500">
              <a:solidFill>
                <a:schemeClr val="dk1"/>
              </a:solidFill>
            </a:endParaRPr>
          </a:p>
          <a:p>
            <a:pPr indent="-323850" lvl="2" marL="1371600" rtl="0" algn="l">
              <a:spcBef>
                <a:spcPts val="0"/>
              </a:spcBef>
              <a:spcAft>
                <a:spcPts val="0"/>
              </a:spcAft>
              <a:buClr>
                <a:schemeClr val="dk1"/>
              </a:buClr>
              <a:buSzPts val="1500"/>
              <a:buAutoNum type="romanLcPeriod"/>
            </a:pPr>
            <a:r>
              <a:rPr lang="en" sz="1500">
                <a:solidFill>
                  <a:schemeClr val="dk1"/>
                </a:solidFill>
              </a:rPr>
              <a:t>Or use photo editor like GIMP or photoshop.</a:t>
            </a:r>
            <a:endParaRPr sz="1500">
              <a:solidFill>
                <a:schemeClr val="dk1"/>
              </a:solidFill>
            </a:endParaRPr>
          </a:p>
          <a:p>
            <a:pPr indent="0" lvl="0" marL="0" rtl="0" algn="l">
              <a:spcBef>
                <a:spcPts val="1200"/>
              </a:spcBef>
              <a:spcAft>
                <a:spcPts val="1200"/>
              </a:spcAft>
              <a:buNone/>
            </a:pPr>
            <a:r>
              <a:t/>
            </a:r>
            <a:endParaRPr sz="2200"/>
          </a:p>
        </p:txBody>
      </p:sp>
      <p:pic>
        <p:nvPicPr>
          <p:cNvPr id="158" name="Google Shape;158;p27"/>
          <p:cNvPicPr preferRelativeResize="0"/>
          <p:nvPr/>
        </p:nvPicPr>
        <p:blipFill>
          <a:blip r:embed="rId4">
            <a:alphaModFix/>
          </a:blip>
          <a:stretch>
            <a:fillRect/>
          </a:stretch>
        </p:blipFill>
        <p:spPr>
          <a:xfrm>
            <a:off x="1462950" y="3645322"/>
            <a:ext cx="4793977" cy="12614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Let’s use OpenCV. </a:t>
            </a:r>
            <a:r>
              <a:rPr b="1" lang="en" sz="1700"/>
              <a:t>What is OpenCV?</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We do not need to write code to process pixel by pixel. We use OpenCV library.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OpenCV (Open Source Computer Vision Library) is an open-source library for computer vision tasks.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Used for showing image and video, image processing, object detection, facial recognition, and more.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Supports Python, C++, and Java.</a:t>
            </a:r>
            <a:endParaRPr sz="1500">
              <a:solidFill>
                <a:schemeClr val="dk1"/>
              </a:solidFill>
            </a:endParaRPr>
          </a:p>
          <a:p>
            <a:pPr indent="0" lvl="0" marL="0" rtl="0" algn="l">
              <a:spcBef>
                <a:spcPts val="1200"/>
              </a:spcBef>
              <a:spcAft>
                <a:spcPts val="1200"/>
              </a:spcAft>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hula_video library to get video from drone</a:t>
            </a:r>
            <a:endParaRPr/>
          </a:p>
        </p:txBody>
      </p:sp>
      <p:sp>
        <p:nvSpPr>
          <p:cNvPr id="170" name="Google Shape;170;p29"/>
          <p:cNvSpPr txBox="1"/>
          <p:nvPr>
            <p:ph idx="1" type="body"/>
          </p:nvPr>
        </p:nvSpPr>
        <p:spPr>
          <a:xfrm>
            <a:off x="199175" y="1017725"/>
            <a:ext cx="4336500" cy="37644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0"/>
              </a:spcBef>
              <a:spcAft>
                <a:spcPts val="0"/>
              </a:spcAft>
              <a:buSzPct val="100000"/>
              <a:buChar char="●"/>
            </a:pPr>
            <a:r>
              <a:rPr lang="en" sz="1100">
                <a:solidFill>
                  <a:schemeClr val="dk1"/>
                </a:solidFill>
              </a:rPr>
              <a:t>Line 13: Initializes video streaming (</a:t>
            </a:r>
            <a:r>
              <a:rPr lang="en" sz="1100">
                <a:solidFill>
                  <a:srgbClr val="188038"/>
                </a:solidFill>
                <a:latin typeface="Roboto Mono"/>
                <a:ea typeface="Roboto Mono"/>
                <a:cs typeface="Roboto Mono"/>
                <a:sym typeface="Roboto Mono"/>
              </a:rPr>
              <a:t>hula_video</a:t>
            </a:r>
            <a:r>
              <a:rPr lang="en" sz="1100">
                <a:solidFill>
                  <a:schemeClr val="dk1"/>
                </a:solidFill>
              </a:rPr>
              <a:t>) without displaying the video (</a:t>
            </a:r>
            <a:r>
              <a:rPr lang="en" sz="1100">
                <a:solidFill>
                  <a:srgbClr val="188038"/>
                </a:solidFill>
                <a:latin typeface="Roboto Mono"/>
                <a:ea typeface="Roboto Mono"/>
                <a:cs typeface="Roboto Mono"/>
                <a:sym typeface="Roboto Mono"/>
              </a:rPr>
              <a:t>display=False</a:t>
            </a:r>
            <a:r>
              <a:rPr lang="en" sz="1100">
                <a:solidFill>
                  <a:schemeClr val="dk1"/>
                </a:solidFill>
              </a:rPr>
              <a:t>).</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Line 14: Starts video mode by asking the drone to stream video</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Line 15: Use hula_video to store video in files. It stores one frame one file. Tell it to begin recording.</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rgbClr val="FF0000"/>
                </a:solidFill>
              </a:rPr>
              <a:t>Line 19: </a:t>
            </a:r>
            <a:r>
              <a:rPr b="1" lang="en" sz="1100">
                <a:solidFill>
                  <a:srgbClr val="FF0000"/>
                </a:solidFill>
              </a:rPr>
              <a:t>Loops 100 times to capture video frames from the drone's camera because the drone captures the video image by image one by one. frame contains one image which is an array. </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Line 20: Displays one video frame in a window titled </a:t>
            </a:r>
            <a:r>
              <a:rPr b="1" lang="en" sz="1100">
                <a:solidFill>
                  <a:schemeClr val="dk1"/>
                </a:solidFill>
              </a:rPr>
              <a:t>"Ball Detection"</a:t>
            </a:r>
            <a:r>
              <a:rPr lang="en" sz="1100">
                <a:solidFill>
                  <a:schemeClr val="dk1"/>
                </a:solidFill>
              </a:rPr>
              <a:t>.  cv2.imshow() very important</a:t>
            </a: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rgbClr val="188038"/>
                </a:solidFill>
                <a:latin typeface="Roboto Mono"/>
                <a:ea typeface="Roboto Mono"/>
                <a:cs typeface="Roboto Mono"/>
                <a:sym typeface="Roboto Mono"/>
              </a:rPr>
              <a:t>Line 21: cv2.waitKey(1)</a:t>
            </a:r>
            <a:r>
              <a:rPr lang="en" sz="1100">
                <a:solidFill>
                  <a:schemeClr val="dk1"/>
                </a:solidFill>
              </a:rPr>
              <a:t> ensures the video updates continuously.</a:t>
            </a:r>
            <a:endParaRPr sz="1100">
              <a:solidFill>
                <a:schemeClr val="dk1"/>
              </a:solidFill>
            </a:endParaRPr>
          </a:p>
          <a:p>
            <a:pPr indent="0" lvl="0" marL="0" rtl="0" algn="l">
              <a:spcBef>
                <a:spcPts val="1200"/>
              </a:spcBef>
              <a:spcAft>
                <a:spcPts val="0"/>
              </a:spcAft>
              <a:buNone/>
            </a:pPr>
            <a:r>
              <a:rPr lang="en" sz="1487">
                <a:solidFill>
                  <a:schemeClr val="dk1"/>
                </a:solidFill>
              </a:rPr>
              <a:t>How to use?</a:t>
            </a:r>
            <a:endParaRPr sz="1487">
              <a:solidFill>
                <a:schemeClr val="dk1"/>
              </a:solidFill>
            </a:endParaRPr>
          </a:p>
          <a:p>
            <a:pPr indent="-293211" lvl="0" marL="457200" rtl="0" algn="l">
              <a:spcBef>
                <a:spcPts val="1200"/>
              </a:spcBef>
              <a:spcAft>
                <a:spcPts val="0"/>
              </a:spcAft>
              <a:buClr>
                <a:srgbClr val="FF0000"/>
              </a:buClr>
              <a:buSzPct val="100000"/>
              <a:buChar char="●"/>
            </a:pPr>
            <a:r>
              <a:rPr b="1" lang="en" sz="1100">
                <a:solidFill>
                  <a:srgbClr val="FF0000"/>
                </a:solidFill>
              </a:rPr>
              <a:t>Download hula_video.py from Workshop 4 assignment Google Classroom and put in folder where your code is.</a:t>
            </a:r>
            <a:endParaRPr b="1" sz="1100">
              <a:solidFill>
                <a:srgbClr val="FF0000"/>
              </a:solidFill>
            </a:endParaRPr>
          </a:p>
          <a:p>
            <a:pPr indent="-293211" lvl="0" marL="457200" rtl="0" algn="l">
              <a:spcBef>
                <a:spcPts val="0"/>
              </a:spcBef>
              <a:spcAft>
                <a:spcPts val="0"/>
              </a:spcAft>
              <a:buClr>
                <a:srgbClr val="FF0000"/>
              </a:buClr>
              <a:buSzPct val="100000"/>
              <a:buChar char="●"/>
            </a:pPr>
            <a:r>
              <a:rPr b="1" lang="en" sz="1100">
                <a:solidFill>
                  <a:srgbClr val="FF0000"/>
                </a:solidFill>
              </a:rPr>
              <a:t>Check out hula_video_api.txt to find out the other functions in hula_video.</a:t>
            </a:r>
            <a:endParaRPr b="1" sz="1100">
              <a:solidFill>
                <a:srgbClr val="FF0000"/>
              </a:solidFill>
            </a:endParaRPr>
          </a:p>
          <a:p>
            <a:pPr indent="-293211" lvl="0" marL="457200" rtl="0" algn="l">
              <a:spcBef>
                <a:spcPts val="0"/>
              </a:spcBef>
              <a:spcAft>
                <a:spcPts val="0"/>
              </a:spcAft>
              <a:buClr>
                <a:srgbClr val="FF0000"/>
              </a:buClr>
              <a:buSzPct val="100000"/>
              <a:buChar char="●"/>
            </a:pPr>
            <a:r>
              <a:rPr b="1" lang="en" sz="1100">
                <a:solidFill>
                  <a:srgbClr val="FF0000"/>
                </a:solidFill>
              </a:rPr>
              <a:t>This code on the right is in Workshop 4 assignment. The file is sample-use-hula-video.py.</a:t>
            </a:r>
            <a:endParaRPr b="1" sz="1100">
              <a:solidFill>
                <a:srgbClr val="FF0000"/>
              </a:solidFill>
            </a:endParaRPr>
          </a:p>
        </p:txBody>
      </p:sp>
      <p:pic>
        <p:nvPicPr>
          <p:cNvPr id="171" name="Google Shape;171;p29"/>
          <p:cNvPicPr preferRelativeResize="0"/>
          <p:nvPr/>
        </p:nvPicPr>
        <p:blipFill>
          <a:blip r:embed="rId3">
            <a:alphaModFix/>
          </a:blip>
          <a:stretch>
            <a:fillRect/>
          </a:stretch>
        </p:blipFill>
        <p:spPr>
          <a:xfrm>
            <a:off x="4688075" y="1170125"/>
            <a:ext cx="3968172" cy="38209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900"/>
              <a:t>Writing Text on an Image in OpenCV</a:t>
            </a:r>
            <a:endParaRPr sz="3000"/>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chemeClr val="dk1"/>
              </a:buClr>
              <a:buSzPts val="1200"/>
              <a:buChar char="●"/>
            </a:pPr>
            <a:r>
              <a:rPr b="1" lang="en" sz="1200">
                <a:solidFill>
                  <a:schemeClr val="dk1"/>
                </a:solidFill>
              </a:rPr>
              <a:t>Python Code (add on to previous slide code) to put text on frame before showing:</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Explanation: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cv2.putText()</a:t>
            </a:r>
            <a:r>
              <a:rPr lang="en" sz="1100">
                <a:solidFill>
                  <a:schemeClr val="dk1"/>
                </a:solidFill>
              </a:rPr>
              <a:t> adds text to an image.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Parameters: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Image to modify (</a:t>
            </a:r>
            <a:r>
              <a:rPr lang="en" sz="1100">
                <a:solidFill>
                  <a:srgbClr val="188038"/>
                </a:solidFill>
                <a:latin typeface="Roboto Mono"/>
                <a:ea typeface="Roboto Mono"/>
                <a:cs typeface="Roboto Mono"/>
                <a:sym typeface="Roboto Mono"/>
              </a:rPr>
              <a:t>frame</a:t>
            </a:r>
            <a:r>
              <a:rPr lang="en" sz="1100">
                <a:solidFill>
                  <a:schemeClr val="dk1"/>
                </a:solidFill>
              </a:rPr>
              <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Text to display (</a:t>
            </a:r>
            <a:r>
              <a:rPr lang="en" sz="1100">
                <a:solidFill>
                  <a:srgbClr val="188038"/>
                </a:solidFill>
                <a:latin typeface="Roboto Mono"/>
                <a:ea typeface="Roboto Mono"/>
                <a:cs typeface="Roboto Mono"/>
                <a:sym typeface="Roboto Mono"/>
              </a:rPr>
              <a:t>'Hello, OpenCV!'</a:t>
            </a:r>
            <a:r>
              <a:rPr lang="en" sz="1100">
                <a:solidFill>
                  <a:schemeClr val="dk1"/>
                </a:solidFill>
              </a:rPr>
              <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Coordinates of the text </a:t>
            </a:r>
            <a:r>
              <a:rPr lang="en" sz="1100">
                <a:solidFill>
                  <a:srgbClr val="188038"/>
                </a:solidFill>
                <a:latin typeface="Roboto Mono"/>
                <a:ea typeface="Roboto Mono"/>
                <a:cs typeface="Roboto Mono"/>
                <a:sym typeface="Roboto Mono"/>
              </a:rPr>
              <a:t>(50, 50)</a:t>
            </a:r>
            <a:r>
              <a:rPr lang="en" sz="1100">
                <a:solidFill>
                  <a:schemeClr val="dk1"/>
                </a:solidFill>
              </a:rPr>
              <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Font type (</a:t>
            </a:r>
            <a:r>
              <a:rPr lang="en" sz="1100">
                <a:solidFill>
                  <a:srgbClr val="188038"/>
                </a:solidFill>
                <a:latin typeface="Roboto Mono"/>
                <a:ea typeface="Roboto Mono"/>
                <a:cs typeface="Roboto Mono"/>
                <a:sym typeface="Roboto Mono"/>
              </a:rPr>
              <a:t>cv2.FONT_HERSHEY_SIMPLEX</a:t>
            </a:r>
            <a:r>
              <a:rPr lang="en" sz="1100">
                <a:solidFill>
                  <a:schemeClr val="dk1"/>
                </a:solidFill>
              </a:rPr>
              <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Font scale (</a:t>
            </a:r>
            <a:r>
              <a:rPr lang="en" sz="1100">
                <a:solidFill>
                  <a:srgbClr val="188038"/>
                </a:solidFill>
                <a:latin typeface="Roboto Mono"/>
                <a:ea typeface="Roboto Mono"/>
                <a:cs typeface="Roboto Mono"/>
                <a:sym typeface="Roboto Mono"/>
              </a:rPr>
              <a:t>1</a:t>
            </a:r>
            <a:r>
              <a:rPr lang="en" sz="1100">
                <a:solidFill>
                  <a:schemeClr val="dk1"/>
                </a:solidFill>
              </a:rPr>
              <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Color (</a:t>
            </a:r>
            <a:r>
              <a:rPr lang="en" sz="1100">
                <a:solidFill>
                  <a:srgbClr val="188038"/>
                </a:solidFill>
                <a:latin typeface="Roboto Mono"/>
                <a:ea typeface="Roboto Mono"/>
                <a:cs typeface="Roboto Mono"/>
                <a:sym typeface="Roboto Mono"/>
              </a:rPr>
              <a:t>(255, 0, 0)</a:t>
            </a:r>
            <a:r>
              <a:rPr lang="en" sz="1100">
                <a:solidFill>
                  <a:schemeClr val="dk1"/>
                </a:solidFill>
              </a:rPr>
              <a:t>, which is blue in BGR format).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Thickness of text (</a:t>
            </a:r>
            <a:r>
              <a:rPr lang="en" sz="1100">
                <a:solidFill>
                  <a:srgbClr val="188038"/>
                </a:solidFill>
                <a:latin typeface="Roboto Mono"/>
                <a:ea typeface="Roboto Mono"/>
                <a:cs typeface="Roboto Mono"/>
                <a:sym typeface="Roboto Mono"/>
              </a:rPr>
              <a:t>2</a:t>
            </a:r>
            <a:r>
              <a:rPr lang="en" sz="1100">
                <a:solidFill>
                  <a:schemeClr val="dk1"/>
                </a:solidFill>
              </a:rPr>
              <a:t>).</a:t>
            </a:r>
            <a:endParaRPr/>
          </a:p>
        </p:txBody>
      </p:sp>
      <p:pic>
        <p:nvPicPr>
          <p:cNvPr id="178" name="Google Shape;178;p30"/>
          <p:cNvPicPr preferRelativeResize="0"/>
          <p:nvPr/>
        </p:nvPicPr>
        <p:blipFill>
          <a:blip r:embed="rId3">
            <a:alphaModFix/>
          </a:blip>
          <a:stretch>
            <a:fillRect/>
          </a:stretch>
        </p:blipFill>
        <p:spPr>
          <a:xfrm>
            <a:off x="311700" y="1505325"/>
            <a:ext cx="7819000" cy="91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900"/>
              <a:t>Writing an Image to a file in OpenCV</a:t>
            </a:r>
            <a:endParaRPr sz="3000"/>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Char char="●"/>
            </a:pPr>
            <a:r>
              <a:rPr b="1" lang="en" sz="1200">
                <a:solidFill>
                  <a:schemeClr val="dk1"/>
                </a:solidFill>
              </a:rPr>
              <a:t>Python Code (add on to previous slide code) to put text on frame before showing:</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0" lvl="0" marL="0" rtl="0" algn="l">
              <a:spcBef>
                <a:spcPts val="1200"/>
              </a:spcBef>
              <a:spcAft>
                <a:spcPts val="0"/>
              </a:spcAft>
              <a:buNone/>
            </a:pPr>
            <a:r>
              <a:t/>
            </a:r>
            <a:endParaRPr b="1" sz="12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Explanation: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cv2.imwrite()</a:t>
            </a:r>
            <a:r>
              <a:rPr lang="en" sz="1100">
                <a:solidFill>
                  <a:schemeClr val="dk1"/>
                </a:solidFill>
              </a:rPr>
              <a:t> write a frame to a file according to the </a:t>
            </a:r>
            <a:r>
              <a:rPr lang="en" sz="1100">
                <a:solidFill>
                  <a:schemeClr val="dk1"/>
                </a:solidFill>
              </a:rPr>
              <a:t>filename</a:t>
            </a:r>
            <a:r>
              <a:rPr lang="en" sz="1100">
                <a:solidFill>
                  <a:schemeClr val="dk1"/>
                </a:solidFill>
              </a:rPr>
              <a:t> given. text to an image.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Parameters: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Image to modify (</a:t>
            </a:r>
            <a:r>
              <a:rPr lang="en" sz="1100">
                <a:solidFill>
                  <a:srgbClr val="188038"/>
                </a:solidFill>
                <a:latin typeface="Roboto Mono"/>
                <a:ea typeface="Roboto Mono"/>
                <a:cs typeface="Roboto Mono"/>
                <a:sym typeface="Roboto Mono"/>
              </a:rPr>
              <a:t>frame</a:t>
            </a:r>
            <a:r>
              <a:rPr lang="en" sz="1100">
                <a:solidFill>
                  <a:schemeClr val="dk1"/>
                </a:solidFill>
              </a:rPr>
              <a:t>).</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filename (</a:t>
            </a:r>
            <a:r>
              <a:rPr lang="en" sz="1100">
                <a:solidFill>
                  <a:srgbClr val="188038"/>
                </a:solidFill>
                <a:latin typeface="Roboto Mono"/>
                <a:ea typeface="Roboto Mono"/>
                <a:cs typeface="Roboto Mono"/>
                <a:sym typeface="Roboto Mono"/>
              </a:rPr>
              <a:t>filename</a:t>
            </a:r>
            <a:r>
              <a:rPr lang="en" sz="1100">
                <a:solidFill>
                  <a:schemeClr val="dk1"/>
                </a:solidFill>
              </a:rPr>
              <a:t>).</a:t>
            </a:r>
            <a:endParaRPr/>
          </a:p>
        </p:txBody>
      </p:sp>
      <p:pic>
        <p:nvPicPr>
          <p:cNvPr id="185" name="Google Shape;185;p31"/>
          <p:cNvPicPr preferRelativeResize="0"/>
          <p:nvPr/>
        </p:nvPicPr>
        <p:blipFill>
          <a:blip r:embed="rId3">
            <a:alphaModFix/>
          </a:blip>
          <a:stretch>
            <a:fillRect/>
          </a:stretch>
        </p:blipFill>
        <p:spPr>
          <a:xfrm>
            <a:off x="893800" y="1702700"/>
            <a:ext cx="6777026" cy="676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4 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97180" lvl="0" marL="342900" rtl="0" algn="l">
              <a:lnSpc>
                <a:spcPct val="100000"/>
              </a:lnSpc>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By the end of this workshop, students can control drones with python code by:</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Clr>
                <a:schemeClr val="dk1"/>
              </a:buClr>
              <a:buSzPct val="34375"/>
              <a:buFont typeface="Arial"/>
              <a:buNone/>
            </a:pPr>
            <a:r>
              <a:rPr lang="en" sz="3200">
                <a:solidFill>
                  <a:schemeClr val="dk1"/>
                </a:solidFill>
                <a:latin typeface="Calibri"/>
                <a:ea typeface="Calibri"/>
                <a:cs typeface="Calibri"/>
                <a:sym typeface="Calibri"/>
              </a:rPr>
              <a:t>• Using loops and array</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Clr>
                <a:schemeClr val="dk1"/>
              </a:buClr>
              <a:buSzPct val="34375"/>
              <a:buFont typeface="Arial"/>
              <a:buNone/>
            </a:pPr>
            <a:r>
              <a:rPr lang="en" sz="3200">
                <a:solidFill>
                  <a:schemeClr val="dk1"/>
                </a:solidFill>
                <a:latin typeface="Calibri"/>
                <a:ea typeface="Calibri"/>
                <a:cs typeface="Calibri"/>
                <a:sym typeface="Calibri"/>
              </a:rPr>
              <a:t>• Using video stream from drone camera</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Clr>
                <a:schemeClr val="dk1"/>
              </a:buClr>
              <a:buSzPct val="34375"/>
              <a:buFont typeface="Arial"/>
              <a:buNone/>
            </a:pPr>
            <a:r>
              <a:rPr lang="en" sz="3200">
                <a:solidFill>
                  <a:schemeClr val="dk1"/>
                </a:solidFill>
                <a:latin typeface="Calibri"/>
                <a:ea typeface="Calibri"/>
                <a:cs typeface="Calibri"/>
                <a:sym typeface="Calibri"/>
              </a:rPr>
              <a:t>• Using OpenCV libraries to detect color and circles from video stream</a:t>
            </a:r>
            <a:endParaRPr sz="3200">
              <a:solidFill>
                <a:schemeClr val="dk1"/>
              </a:solidFill>
              <a:latin typeface="Calibri"/>
              <a:ea typeface="Calibri"/>
              <a:cs typeface="Calibri"/>
              <a:sym typeface="Calibri"/>
            </a:endParaRPr>
          </a:p>
          <a:p>
            <a:pPr indent="0" lvl="0" marL="342900" rtl="0" algn="l">
              <a:lnSpc>
                <a:spcPct val="100000"/>
              </a:lnSpc>
              <a:spcBef>
                <a:spcPts val="640"/>
              </a:spcBef>
              <a:spcAft>
                <a:spcPts val="0"/>
              </a:spcAft>
              <a:buClr>
                <a:schemeClr val="dk1"/>
              </a:buClr>
              <a:buSzPct val="34375"/>
              <a:buFont typeface="Arial"/>
              <a:buNone/>
            </a:pPr>
            <a:r>
              <a:rPr lang="en" sz="3200">
                <a:solidFill>
                  <a:schemeClr val="dk1"/>
                </a:solidFill>
                <a:latin typeface="Calibri"/>
                <a:ea typeface="Calibri"/>
                <a:cs typeface="Calibri"/>
                <a:sym typeface="Calibri"/>
              </a:rPr>
              <a:t>• Using machine learning to detect object</a:t>
            </a:r>
            <a:endParaRPr sz="3200">
              <a:solidFill>
                <a:schemeClr val="dk1"/>
              </a:solidFill>
              <a:latin typeface="Calibri"/>
              <a:ea typeface="Calibri"/>
              <a:cs typeface="Calibri"/>
              <a:sym typeface="Calibri"/>
            </a:endParaRPr>
          </a:p>
          <a:p>
            <a:pPr indent="0" lvl="0" marL="0" rtl="0" algn="l">
              <a:lnSpc>
                <a:spcPct val="100000"/>
              </a:lnSpc>
              <a:spcBef>
                <a:spcPts val="640"/>
              </a:spcBef>
              <a:spcAft>
                <a:spcPts val="0"/>
              </a:spcAft>
              <a:buClr>
                <a:schemeClr val="dk1"/>
              </a:buClr>
              <a:buSzPct val="34375"/>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87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OpenCV to detect blue ball from a video frame</a:t>
            </a:r>
            <a:endParaRPr/>
          </a:p>
        </p:txBody>
      </p:sp>
      <p:sp>
        <p:nvSpPr>
          <p:cNvPr id="191" name="Google Shape;191;p32"/>
          <p:cNvSpPr txBox="1"/>
          <p:nvPr>
            <p:ph idx="1" type="body"/>
          </p:nvPr>
        </p:nvSpPr>
        <p:spPr>
          <a:xfrm>
            <a:off x="153600" y="741400"/>
            <a:ext cx="4418400" cy="38127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605"/>
              <a:buNone/>
            </a:pPr>
            <a:r>
              <a:rPr b="1" lang="en" sz="1014">
                <a:solidFill>
                  <a:schemeClr val="dk1"/>
                </a:solidFill>
              </a:rPr>
              <a:t>How Does It Work?</a:t>
            </a:r>
            <a:endParaRPr b="1" sz="1014">
              <a:solidFill>
                <a:schemeClr val="dk1"/>
              </a:solidFill>
            </a:endParaRPr>
          </a:p>
          <a:p>
            <a:pPr indent="-286067" lvl="0" marL="457200" rtl="0" algn="l">
              <a:lnSpc>
                <a:spcPct val="95000"/>
              </a:lnSpc>
              <a:spcBef>
                <a:spcPts val="1200"/>
              </a:spcBef>
              <a:spcAft>
                <a:spcPts val="0"/>
              </a:spcAft>
              <a:buClr>
                <a:schemeClr val="dk1"/>
              </a:buClr>
              <a:buSzPts val="905"/>
              <a:buAutoNum type="arabicPeriod"/>
            </a:pPr>
            <a:r>
              <a:rPr b="1" lang="en" sz="905">
                <a:solidFill>
                  <a:schemeClr val="dk1"/>
                </a:solidFill>
              </a:rPr>
              <a:t>Line 15 and 16: </a:t>
            </a:r>
            <a:r>
              <a:rPr b="1" lang="en" sz="905">
                <a:solidFill>
                  <a:schemeClr val="dk1"/>
                </a:solidFill>
              </a:rPr>
              <a:t>Define the Blue Color Range</a:t>
            </a:r>
            <a:endParaRPr b="1"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Colors in images are represented using different models, and one popular model is </a:t>
            </a:r>
            <a:r>
              <a:rPr b="1" lang="en" sz="905">
                <a:solidFill>
                  <a:schemeClr val="dk1"/>
                </a:solidFill>
              </a:rPr>
              <a:t>HSV (Hue, Saturation, Value)</a:t>
            </a:r>
            <a:r>
              <a:rPr lang="en" sz="905">
                <a:solidFill>
                  <a:schemeClr val="dk1"/>
                </a:solidFill>
              </a:rPr>
              <a:t>.</a:t>
            </a:r>
            <a:endParaRPr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The function defines a </a:t>
            </a:r>
            <a:r>
              <a:rPr b="1" lang="en" sz="905">
                <a:solidFill>
                  <a:schemeClr val="dk1"/>
                </a:solidFill>
              </a:rPr>
              <a:t>range of blue colors</a:t>
            </a:r>
            <a:r>
              <a:rPr lang="en" sz="905">
                <a:solidFill>
                  <a:schemeClr val="dk1"/>
                </a:solidFill>
              </a:rPr>
              <a:t> in HSV format. This helps the computer understand what “blue” looks like.</a:t>
            </a:r>
            <a:endParaRPr sz="905">
              <a:solidFill>
                <a:schemeClr val="dk1"/>
              </a:solidFill>
            </a:endParaRPr>
          </a:p>
          <a:p>
            <a:pPr indent="-286067" lvl="0" marL="457200" rtl="0" algn="l">
              <a:lnSpc>
                <a:spcPct val="95000"/>
              </a:lnSpc>
              <a:spcBef>
                <a:spcPts val="0"/>
              </a:spcBef>
              <a:spcAft>
                <a:spcPts val="0"/>
              </a:spcAft>
              <a:buClr>
                <a:schemeClr val="dk1"/>
              </a:buClr>
              <a:buSzPts val="905"/>
              <a:buAutoNum type="arabicPeriod"/>
            </a:pPr>
            <a:r>
              <a:rPr b="1" lang="en" sz="905">
                <a:solidFill>
                  <a:schemeClr val="dk1"/>
                </a:solidFill>
              </a:rPr>
              <a:t>Line 19: Convert the Image to HSV Format</a:t>
            </a:r>
            <a:endParaRPr b="1"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The function changes the image from the standard </a:t>
            </a:r>
            <a:r>
              <a:rPr b="1" lang="en" sz="905">
                <a:solidFill>
                  <a:schemeClr val="dk1"/>
                </a:solidFill>
              </a:rPr>
              <a:t>BGR (Blue-Green-Red)</a:t>
            </a:r>
            <a:r>
              <a:rPr lang="en" sz="905">
                <a:solidFill>
                  <a:schemeClr val="dk1"/>
                </a:solidFill>
              </a:rPr>
              <a:t> format to </a:t>
            </a:r>
            <a:r>
              <a:rPr b="1" lang="en" sz="905">
                <a:solidFill>
                  <a:schemeClr val="dk1"/>
                </a:solidFill>
              </a:rPr>
              <a:t>HSV</a:t>
            </a:r>
            <a:r>
              <a:rPr lang="en" sz="905">
                <a:solidFill>
                  <a:schemeClr val="dk1"/>
                </a:solidFill>
              </a:rPr>
              <a:t> because HSV makes it easier to detect specific colors.</a:t>
            </a:r>
            <a:endParaRPr sz="905">
              <a:solidFill>
                <a:schemeClr val="dk1"/>
              </a:solidFill>
            </a:endParaRPr>
          </a:p>
          <a:p>
            <a:pPr indent="-286067" lvl="0" marL="457200" rtl="0" algn="l">
              <a:lnSpc>
                <a:spcPct val="95000"/>
              </a:lnSpc>
              <a:spcBef>
                <a:spcPts val="0"/>
              </a:spcBef>
              <a:spcAft>
                <a:spcPts val="0"/>
              </a:spcAft>
              <a:buClr>
                <a:schemeClr val="dk1"/>
              </a:buClr>
              <a:buSzPts val="905"/>
              <a:buAutoNum type="arabicPeriod"/>
            </a:pPr>
            <a:r>
              <a:rPr b="1" lang="en" sz="905">
                <a:solidFill>
                  <a:schemeClr val="dk1"/>
                </a:solidFill>
              </a:rPr>
              <a:t>Line 22: Create a Mask for the Blue Color</a:t>
            </a:r>
            <a:endParaRPr b="1"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A </a:t>
            </a:r>
            <a:r>
              <a:rPr b="1" lang="en" sz="905">
                <a:solidFill>
                  <a:schemeClr val="dk1"/>
                </a:solidFill>
              </a:rPr>
              <a:t>mask</a:t>
            </a:r>
            <a:r>
              <a:rPr lang="en" sz="905">
                <a:solidFill>
                  <a:schemeClr val="dk1"/>
                </a:solidFill>
              </a:rPr>
              <a:t> is like a filter that keeps only the blue parts of the image and ignores everything else.</a:t>
            </a:r>
            <a:endParaRPr sz="905">
              <a:solidFill>
                <a:schemeClr val="dk1"/>
              </a:solidFill>
            </a:endParaRPr>
          </a:p>
          <a:p>
            <a:pPr indent="-286067" lvl="0" marL="457200" rtl="0" algn="l">
              <a:lnSpc>
                <a:spcPct val="95000"/>
              </a:lnSpc>
              <a:spcBef>
                <a:spcPts val="0"/>
              </a:spcBef>
              <a:spcAft>
                <a:spcPts val="0"/>
              </a:spcAft>
              <a:buClr>
                <a:schemeClr val="dk1"/>
              </a:buClr>
              <a:buSzPts val="905"/>
              <a:buAutoNum type="arabicPeriod"/>
            </a:pPr>
            <a:r>
              <a:rPr b="1" lang="en" sz="905">
                <a:solidFill>
                  <a:schemeClr val="dk1"/>
                </a:solidFill>
              </a:rPr>
              <a:t>Line</a:t>
            </a:r>
            <a:r>
              <a:rPr b="1" lang="en" sz="905">
                <a:solidFill>
                  <a:schemeClr val="dk1"/>
                </a:solidFill>
              </a:rPr>
              <a:t> 25: Find the Blue Object in the Image</a:t>
            </a:r>
            <a:endParaRPr b="1"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The function </a:t>
            </a:r>
            <a:r>
              <a:rPr b="1" lang="en" sz="905">
                <a:solidFill>
                  <a:schemeClr val="dk1"/>
                </a:solidFill>
              </a:rPr>
              <a:t>searches for shapes (contours)</a:t>
            </a:r>
            <a:r>
              <a:rPr lang="en" sz="905">
                <a:solidFill>
                  <a:schemeClr val="dk1"/>
                </a:solidFill>
              </a:rPr>
              <a:t> in the filtered image where blue color is detected.</a:t>
            </a:r>
            <a:endParaRPr sz="905">
              <a:solidFill>
                <a:schemeClr val="dk1"/>
              </a:solidFill>
            </a:endParaRPr>
          </a:p>
          <a:p>
            <a:pPr indent="-286067" lvl="0" marL="457200" rtl="0" algn="l">
              <a:lnSpc>
                <a:spcPct val="95000"/>
              </a:lnSpc>
              <a:spcBef>
                <a:spcPts val="0"/>
              </a:spcBef>
              <a:spcAft>
                <a:spcPts val="0"/>
              </a:spcAft>
              <a:buClr>
                <a:schemeClr val="dk1"/>
              </a:buClr>
              <a:buSzPts val="905"/>
              <a:buAutoNum type="arabicPeriod"/>
            </a:pPr>
            <a:r>
              <a:rPr b="1" lang="en" sz="905">
                <a:solidFill>
                  <a:schemeClr val="dk1"/>
                </a:solidFill>
              </a:rPr>
              <a:t>Line 29: Identify the Largest Blue Object</a:t>
            </a:r>
            <a:endParaRPr b="1"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If the function finds multiple blue objects, it picks the biggest one. This helps ensure that we’re detecting the correct object (e.g., the biggest blue ball in view).</a:t>
            </a:r>
            <a:endParaRPr sz="905">
              <a:solidFill>
                <a:schemeClr val="dk1"/>
              </a:solidFill>
            </a:endParaRPr>
          </a:p>
          <a:p>
            <a:pPr indent="-286067" lvl="0" marL="457200" rtl="0" algn="l">
              <a:lnSpc>
                <a:spcPct val="95000"/>
              </a:lnSpc>
              <a:spcBef>
                <a:spcPts val="0"/>
              </a:spcBef>
              <a:spcAft>
                <a:spcPts val="0"/>
              </a:spcAft>
              <a:buClr>
                <a:schemeClr val="dk1"/>
              </a:buClr>
              <a:buSzPts val="905"/>
              <a:buAutoNum type="arabicPeriod"/>
            </a:pPr>
            <a:r>
              <a:rPr b="1" lang="en" sz="905">
                <a:solidFill>
                  <a:schemeClr val="dk1"/>
                </a:solidFill>
              </a:rPr>
              <a:t>Line 35 and 36: Mark the Ball in the Image</a:t>
            </a:r>
            <a:endParaRPr b="1"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It </a:t>
            </a:r>
            <a:r>
              <a:rPr b="1" lang="en" sz="905">
                <a:solidFill>
                  <a:schemeClr val="dk1"/>
                </a:solidFill>
              </a:rPr>
              <a:t>draws an outline around the detected ball</a:t>
            </a:r>
            <a:r>
              <a:rPr lang="en" sz="905">
                <a:solidFill>
                  <a:schemeClr val="dk1"/>
                </a:solidFill>
              </a:rPr>
              <a:t> using a blue line.</a:t>
            </a:r>
            <a:endParaRPr sz="905">
              <a:solidFill>
                <a:schemeClr val="dk1"/>
              </a:solidFill>
            </a:endParaRPr>
          </a:p>
          <a:p>
            <a:pPr indent="-286067" lvl="1" marL="914400" rtl="0" algn="l">
              <a:lnSpc>
                <a:spcPct val="95000"/>
              </a:lnSpc>
              <a:spcBef>
                <a:spcPts val="0"/>
              </a:spcBef>
              <a:spcAft>
                <a:spcPts val="0"/>
              </a:spcAft>
              <a:buClr>
                <a:schemeClr val="dk1"/>
              </a:buClr>
              <a:buSzPts val="905"/>
              <a:buChar char="○"/>
            </a:pPr>
            <a:r>
              <a:rPr lang="en" sz="905">
                <a:solidFill>
                  <a:schemeClr val="dk1"/>
                </a:solidFill>
              </a:rPr>
              <a:t>It also </a:t>
            </a:r>
            <a:r>
              <a:rPr b="1" lang="en" sz="905">
                <a:solidFill>
                  <a:schemeClr val="dk1"/>
                </a:solidFill>
              </a:rPr>
              <a:t>places a small green dot</a:t>
            </a:r>
            <a:r>
              <a:rPr lang="en" sz="905">
                <a:solidFill>
                  <a:schemeClr val="dk1"/>
                </a:solidFill>
              </a:rPr>
              <a:t> in the center of the ball to indicate its position.</a:t>
            </a:r>
            <a:endParaRPr sz="905">
              <a:solidFill>
                <a:schemeClr val="dk1"/>
              </a:solidFill>
            </a:endParaRPr>
          </a:p>
          <a:p>
            <a:pPr indent="-286067" lvl="0" marL="457200" rtl="0" algn="l">
              <a:lnSpc>
                <a:spcPct val="95000"/>
              </a:lnSpc>
              <a:spcBef>
                <a:spcPts val="0"/>
              </a:spcBef>
              <a:spcAft>
                <a:spcPts val="0"/>
              </a:spcAft>
              <a:buClr>
                <a:schemeClr val="dk1"/>
              </a:buClr>
              <a:buSzPts val="905"/>
              <a:buAutoNum type="arabicPeriod"/>
            </a:pPr>
            <a:r>
              <a:rPr b="1" lang="en" sz="905">
                <a:solidFill>
                  <a:schemeClr val="dk1"/>
                </a:solidFill>
              </a:rPr>
              <a:t>Return the Ball’s Position</a:t>
            </a:r>
            <a:endParaRPr b="1" sz="905">
              <a:solidFill>
                <a:schemeClr val="dk1"/>
              </a:solidFill>
            </a:endParaRPr>
          </a:p>
          <a:p>
            <a:pPr indent="-286067" lvl="1" marL="914400" rtl="0" algn="l">
              <a:lnSpc>
                <a:spcPct val="95000"/>
              </a:lnSpc>
              <a:spcBef>
                <a:spcPts val="0"/>
              </a:spcBef>
              <a:spcAft>
                <a:spcPts val="0"/>
              </a:spcAft>
              <a:buClr>
                <a:schemeClr val="dk1"/>
              </a:buClr>
              <a:buSzPts val="905"/>
              <a:buChar char="○"/>
            </a:pPr>
            <a:r>
              <a:rPr b="1" lang="en" sz="905">
                <a:solidFill>
                  <a:schemeClr val="dk1"/>
                </a:solidFill>
              </a:rPr>
              <a:t>Line 38:</a:t>
            </a:r>
            <a:r>
              <a:rPr lang="en" sz="905">
                <a:solidFill>
                  <a:schemeClr val="dk1"/>
                </a:solidFill>
              </a:rPr>
              <a:t> If a blue ball is found, the function returns the </a:t>
            </a:r>
            <a:r>
              <a:rPr b="1" lang="en" sz="905">
                <a:solidFill>
                  <a:schemeClr val="dk1"/>
                </a:solidFill>
              </a:rPr>
              <a:t>X and Y coordinates</a:t>
            </a:r>
            <a:r>
              <a:rPr lang="en" sz="905">
                <a:solidFill>
                  <a:schemeClr val="dk1"/>
                </a:solidFill>
              </a:rPr>
              <a:t> of its center.</a:t>
            </a:r>
            <a:endParaRPr sz="905">
              <a:solidFill>
                <a:schemeClr val="dk1"/>
              </a:solidFill>
            </a:endParaRPr>
          </a:p>
          <a:p>
            <a:pPr indent="-286067" lvl="1" marL="914400" rtl="0" algn="l">
              <a:lnSpc>
                <a:spcPct val="95000"/>
              </a:lnSpc>
              <a:spcBef>
                <a:spcPts val="0"/>
              </a:spcBef>
              <a:spcAft>
                <a:spcPts val="0"/>
              </a:spcAft>
              <a:buClr>
                <a:schemeClr val="dk1"/>
              </a:buClr>
              <a:buSzPts val="905"/>
              <a:buChar char="○"/>
            </a:pPr>
            <a:r>
              <a:rPr b="1" lang="en" sz="905">
                <a:solidFill>
                  <a:schemeClr val="dk1"/>
                </a:solidFill>
              </a:rPr>
              <a:t>Line 40:</a:t>
            </a:r>
            <a:r>
              <a:rPr lang="en" sz="905">
                <a:solidFill>
                  <a:schemeClr val="dk1"/>
                </a:solidFill>
              </a:rPr>
              <a:t> If no ball is found, it returns </a:t>
            </a:r>
            <a:r>
              <a:rPr lang="en" sz="905">
                <a:solidFill>
                  <a:srgbClr val="188038"/>
                </a:solidFill>
                <a:latin typeface="Roboto Mono"/>
                <a:ea typeface="Roboto Mono"/>
                <a:cs typeface="Roboto Mono"/>
                <a:sym typeface="Roboto Mono"/>
              </a:rPr>
              <a:t>None</a:t>
            </a:r>
            <a:r>
              <a:rPr lang="en" sz="905">
                <a:solidFill>
                  <a:schemeClr val="dk1"/>
                </a:solidFill>
              </a:rPr>
              <a:t>.</a:t>
            </a:r>
            <a:endParaRPr sz="1070"/>
          </a:p>
        </p:txBody>
      </p:sp>
      <p:pic>
        <p:nvPicPr>
          <p:cNvPr id="192" name="Google Shape;192;p32"/>
          <p:cNvPicPr preferRelativeResize="0"/>
          <p:nvPr/>
        </p:nvPicPr>
        <p:blipFill>
          <a:blip r:embed="rId3">
            <a:alphaModFix/>
          </a:blip>
          <a:stretch>
            <a:fillRect/>
          </a:stretch>
        </p:blipFill>
        <p:spPr>
          <a:xfrm>
            <a:off x="4615250" y="1170125"/>
            <a:ext cx="4376350" cy="3812700"/>
          </a:xfrm>
          <a:prstGeom prst="rect">
            <a:avLst/>
          </a:prstGeom>
          <a:noFill/>
          <a:ln>
            <a:noFill/>
          </a:ln>
        </p:spPr>
      </p:pic>
      <p:sp>
        <p:nvSpPr>
          <p:cNvPr id="193" name="Google Shape;193;p32"/>
          <p:cNvSpPr txBox="1"/>
          <p:nvPr/>
        </p:nvSpPr>
        <p:spPr>
          <a:xfrm>
            <a:off x="3317800" y="710950"/>
            <a:ext cx="49845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0000"/>
                </a:solidFill>
              </a:rPr>
              <a:t>THIS CODE IS IN detect_blue_ball_function_only.py</a:t>
            </a:r>
            <a:endParaRPr sz="15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Breakout Activities (105 minutes)</a:t>
            </a:r>
            <a:endParaRPr/>
          </a:p>
        </p:txBody>
      </p:sp>
      <p:sp>
        <p:nvSpPr>
          <p:cNvPr id="199" name="Google Shape;19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all questions in Section 3 of Workshop 4 Quiz.</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1800"/>
              </a:spcBef>
              <a:spcAft>
                <a:spcPts val="400"/>
              </a:spcAft>
              <a:buNone/>
            </a:pPr>
            <a:r>
              <a:rPr b="1" lang="en" sz="2600"/>
              <a:t>Introduction to Machine Learning &amp; Computer Vision</a:t>
            </a:r>
            <a:endParaRPr sz="6100"/>
          </a:p>
        </p:txBody>
      </p:sp>
      <p:sp>
        <p:nvSpPr>
          <p:cNvPr id="205" name="Google Shape;205;p3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(15 minutes lecture and 105 minutes hands-on breakout activities)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Introduction to Machine Learning &amp; Computer Vision</a:t>
            </a:r>
            <a:endParaRPr/>
          </a:p>
        </p:txBody>
      </p:sp>
      <p:sp>
        <p:nvSpPr>
          <p:cNvPr id="211" name="Google Shape;211;p35"/>
          <p:cNvSpPr txBox="1"/>
          <p:nvPr>
            <p:ph idx="1" type="body"/>
          </p:nvPr>
        </p:nvSpPr>
        <p:spPr>
          <a:xfrm>
            <a:off x="311700" y="1152475"/>
            <a:ext cx="4972200" cy="34164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1200"/>
              </a:spcBef>
              <a:spcAft>
                <a:spcPts val="0"/>
              </a:spcAft>
              <a:buClr>
                <a:schemeClr val="dk1"/>
              </a:buClr>
              <a:buSzPct val="100000"/>
              <a:buChar char="●"/>
            </a:pPr>
            <a:r>
              <a:rPr lang="en" sz="1300">
                <a:solidFill>
                  <a:schemeClr val="dk1"/>
                </a:solidFill>
              </a:rPr>
              <a:t>Machine learning allows computers to recognize patterns in images.</a:t>
            </a:r>
            <a:endParaRPr sz="1300">
              <a:solidFill>
                <a:schemeClr val="dk1"/>
              </a:solidFill>
            </a:endParaRPr>
          </a:p>
          <a:p>
            <a:pPr indent="-298767" lvl="0" marL="457200" rtl="0" algn="l">
              <a:spcBef>
                <a:spcPts val="0"/>
              </a:spcBef>
              <a:spcAft>
                <a:spcPts val="0"/>
              </a:spcAft>
              <a:buClr>
                <a:schemeClr val="dk1"/>
              </a:buClr>
              <a:buSzPct val="100000"/>
              <a:buChar char="●"/>
            </a:pPr>
            <a:r>
              <a:rPr b="1" lang="en" sz="1300">
                <a:solidFill>
                  <a:schemeClr val="dk1"/>
                </a:solidFill>
              </a:rPr>
              <a:t>How does machine learning work?</a:t>
            </a:r>
            <a:endParaRPr b="1" sz="1300">
              <a:solidFill>
                <a:schemeClr val="dk1"/>
              </a:solidFill>
            </a:endParaRPr>
          </a:p>
          <a:p>
            <a:pPr indent="-298767" lvl="1" marL="914400" rtl="0" algn="l">
              <a:spcBef>
                <a:spcPts val="0"/>
              </a:spcBef>
              <a:spcAft>
                <a:spcPts val="0"/>
              </a:spcAft>
              <a:buClr>
                <a:schemeClr val="dk1"/>
              </a:buClr>
              <a:buSzPct val="100000"/>
              <a:buChar char="○"/>
            </a:pPr>
            <a:r>
              <a:rPr lang="en" sz="1300">
                <a:solidFill>
                  <a:schemeClr val="dk1"/>
                </a:solidFill>
              </a:rPr>
              <a:t>Machine learning models are trained on large datasets to identify patterns and features.</a:t>
            </a:r>
            <a:endParaRPr sz="1300">
              <a:solidFill>
                <a:schemeClr val="dk1"/>
              </a:solidFill>
            </a:endParaRPr>
          </a:p>
          <a:p>
            <a:pPr indent="-298767" lvl="1" marL="914400" rtl="0" algn="l">
              <a:spcBef>
                <a:spcPts val="0"/>
              </a:spcBef>
              <a:spcAft>
                <a:spcPts val="0"/>
              </a:spcAft>
              <a:buClr>
                <a:schemeClr val="dk1"/>
              </a:buClr>
              <a:buSzPct val="100000"/>
              <a:buChar char="○"/>
            </a:pPr>
            <a:r>
              <a:rPr lang="en" sz="1300">
                <a:solidFill>
                  <a:schemeClr val="dk1"/>
                </a:solidFill>
              </a:rPr>
              <a:t>In </a:t>
            </a:r>
            <a:r>
              <a:rPr b="1" lang="en" sz="1300">
                <a:solidFill>
                  <a:schemeClr val="dk1"/>
                </a:solidFill>
              </a:rPr>
              <a:t>supervised learning</a:t>
            </a:r>
            <a:r>
              <a:rPr lang="en" sz="1300">
                <a:solidFill>
                  <a:schemeClr val="dk1"/>
                </a:solidFill>
              </a:rPr>
              <a:t>, a model is given labeled images (e.g., pictures of cats and dogs) and learns to classify them.</a:t>
            </a:r>
            <a:endParaRPr sz="1300">
              <a:solidFill>
                <a:schemeClr val="dk1"/>
              </a:solidFill>
            </a:endParaRPr>
          </a:p>
          <a:p>
            <a:pPr indent="-298767" lvl="1" marL="914400" rtl="0" algn="l">
              <a:spcBef>
                <a:spcPts val="0"/>
              </a:spcBef>
              <a:spcAft>
                <a:spcPts val="0"/>
              </a:spcAft>
              <a:buClr>
                <a:schemeClr val="dk1"/>
              </a:buClr>
              <a:buSzPct val="100000"/>
              <a:buChar char="○"/>
            </a:pPr>
            <a:r>
              <a:rPr b="1" lang="en" sz="1300">
                <a:solidFill>
                  <a:schemeClr val="dk1"/>
                </a:solidFill>
              </a:rPr>
              <a:t>Convolutional Neural Networks (CNNs)</a:t>
            </a:r>
            <a:r>
              <a:rPr lang="en" sz="1300">
                <a:solidFill>
                  <a:schemeClr val="dk1"/>
                </a:solidFill>
              </a:rPr>
              <a:t> are specialized models used for image recognition.</a:t>
            </a:r>
            <a:endParaRPr sz="1300">
              <a:solidFill>
                <a:schemeClr val="dk1"/>
              </a:solidFill>
            </a:endParaRPr>
          </a:p>
          <a:p>
            <a:pPr indent="-298767" lvl="1" marL="914400" rtl="0" algn="l">
              <a:spcBef>
                <a:spcPts val="0"/>
              </a:spcBef>
              <a:spcAft>
                <a:spcPts val="0"/>
              </a:spcAft>
              <a:buClr>
                <a:schemeClr val="dk1"/>
              </a:buClr>
              <a:buSzPct val="100000"/>
              <a:buChar char="○"/>
            </a:pPr>
            <a:r>
              <a:rPr lang="en" sz="1300">
                <a:solidFill>
                  <a:schemeClr val="dk1"/>
                </a:solidFill>
              </a:rPr>
              <a:t>The model extracts important features (edges, colors, textures) and adjusts weights through multiple iterations to improve accuracy.</a:t>
            </a:r>
            <a:endParaRPr sz="1300">
              <a:solidFill>
                <a:schemeClr val="dk1"/>
              </a:solidFill>
            </a:endParaRPr>
          </a:p>
          <a:p>
            <a:pPr indent="-298767" lvl="1" marL="914400" rtl="0" algn="l">
              <a:spcBef>
                <a:spcPts val="0"/>
              </a:spcBef>
              <a:spcAft>
                <a:spcPts val="0"/>
              </a:spcAft>
              <a:buClr>
                <a:schemeClr val="dk1"/>
              </a:buClr>
              <a:buSzPct val="100000"/>
              <a:buChar char="○"/>
            </a:pPr>
            <a:r>
              <a:rPr lang="en" sz="1300">
                <a:solidFill>
                  <a:schemeClr val="dk1"/>
                </a:solidFill>
              </a:rPr>
              <a:t>Once trained, the model can make predictions on new, unseen images.</a:t>
            </a:r>
            <a:endParaRPr sz="1300">
              <a:solidFill>
                <a:schemeClr val="dk1"/>
              </a:solidFill>
            </a:endParaRPr>
          </a:p>
          <a:p>
            <a:pPr indent="-298767" lvl="0" marL="457200" rtl="0" algn="l">
              <a:spcBef>
                <a:spcPts val="0"/>
              </a:spcBef>
              <a:spcAft>
                <a:spcPts val="0"/>
              </a:spcAft>
              <a:buClr>
                <a:schemeClr val="dk1"/>
              </a:buClr>
              <a:buSzPct val="100000"/>
              <a:buChar char="●"/>
            </a:pPr>
            <a:r>
              <a:rPr lang="en" sz="1300">
                <a:solidFill>
                  <a:schemeClr val="dk1"/>
                </a:solidFill>
              </a:rPr>
              <a:t>Deep learning techniques, like CNNs, are used for image classification and object detection.</a:t>
            </a:r>
            <a:endParaRPr sz="1300">
              <a:solidFill>
                <a:schemeClr val="dk1"/>
              </a:solidFill>
            </a:endParaRPr>
          </a:p>
          <a:p>
            <a:pPr indent="-298767" lvl="0" marL="457200" rtl="0" algn="l">
              <a:spcBef>
                <a:spcPts val="0"/>
              </a:spcBef>
              <a:spcAft>
                <a:spcPts val="0"/>
              </a:spcAft>
              <a:buClr>
                <a:schemeClr val="dk1"/>
              </a:buClr>
              <a:buSzPct val="100000"/>
              <a:buChar char="●"/>
            </a:pPr>
            <a:r>
              <a:rPr lang="en" sz="1300">
                <a:solidFill>
                  <a:schemeClr val="dk1"/>
                </a:solidFill>
              </a:rPr>
              <a:t>TensorFlow and TensorFlow Lite (TFLite) are popular tools for creating machine learning models for computer vision tasks.</a:t>
            </a:r>
            <a:endParaRPr sz="2000"/>
          </a:p>
        </p:txBody>
      </p:sp>
      <p:pic>
        <p:nvPicPr>
          <p:cNvPr id="212" name="Google Shape;212;p35"/>
          <p:cNvPicPr preferRelativeResize="0"/>
          <p:nvPr/>
        </p:nvPicPr>
        <p:blipFill>
          <a:blip r:embed="rId3">
            <a:alphaModFix/>
          </a:blip>
          <a:stretch>
            <a:fillRect/>
          </a:stretch>
        </p:blipFill>
        <p:spPr>
          <a:xfrm>
            <a:off x="5343625" y="1315775"/>
            <a:ext cx="3555301" cy="276392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Comparing OpenCV Detection vs. Machine Learning</a:t>
            </a:r>
            <a:endParaRPr/>
          </a:p>
        </p:txBody>
      </p:sp>
      <p:sp>
        <p:nvSpPr>
          <p:cNvPr id="218" name="Google Shape;21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b="1" lang="en" sz="1300">
                <a:solidFill>
                  <a:schemeClr val="dk1"/>
                </a:solidFill>
              </a:rPr>
              <a:t>OpenCV Detection (For example - Ball detection)</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Uses color filtering and contour detection.</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Works well for simple shapes and colors.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Sensitive to lighting conditions and color variations.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Speed:</a:t>
            </a:r>
            <a:r>
              <a:rPr lang="en" sz="1100">
                <a:solidFill>
                  <a:schemeClr val="dk1"/>
                </a:solidFill>
              </a:rPr>
              <a:t> Faster since it relies on simple image processing techniques.</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Machine Learning-Based Object Detection:</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Uses trained models to recognize objects in various lighting and backgrounds.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Can detect complex shapes, patterns, and multiple objects.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More robust but requires labeled training data and more computational power.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Speed:</a:t>
            </a:r>
            <a:r>
              <a:rPr lang="en" sz="1100">
                <a:solidFill>
                  <a:schemeClr val="dk1"/>
                </a:solidFill>
              </a:rPr>
              <a:t> Slower, especially during inference, but can be optimized using TFLite for real-time applications.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Conclusion:</a:t>
            </a:r>
            <a:endParaRPr b="1"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OpenCV is effective for simple detections like balls of a fixed color.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Machine learning provides greater accuracy and flexibility for detecting various objects.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OpenCV is faster but less flexible, while ML-based detection is more adaptable but computationally heavier.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b="1" lang="en" sz="1700"/>
              <a:t>Using Google Vertex AI for Machine Learning</a:t>
            </a:r>
            <a:endParaRPr/>
          </a:p>
        </p:txBody>
      </p:sp>
      <p:sp>
        <p:nvSpPr>
          <p:cNvPr id="224" name="Google Shape;22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Vertex AI</a:t>
            </a:r>
            <a:r>
              <a:rPr lang="en" sz="1500">
                <a:solidFill>
                  <a:schemeClr val="dk1"/>
                </a:solidFill>
              </a:rPr>
              <a:t> is a cloud-based platform by Google for training, deploying, and managing machine learning models.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Provides tools to create, test, and deploy </a:t>
            </a:r>
            <a:r>
              <a:rPr b="1" lang="en" sz="1500">
                <a:solidFill>
                  <a:schemeClr val="dk1"/>
                </a:solidFill>
              </a:rPr>
              <a:t>TensorFlow Lite (TFLite)</a:t>
            </a:r>
            <a:r>
              <a:rPr lang="en" sz="1500">
                <a:solidFill>
                  <a:schemeClr val="dk1"/>
                </a:solidFill>
              </a:rPr>
              <a:t> models for edge devices.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Steps to create a TFLite model using Vertex AI:</a:t>
            </a:r>
            <a:endParaRPr sz="1500">
              <a:solidFill>
                <a:schemeClr val="dk1"/>
              </a:solidFill>
            </a:endParaRPr>
          </a:p>
          <a:p>
            <a:pPr indent="-323850" lvl="1" marL="914400" rtl="0" algn="l">
              <a:spcBef>
                <a:spcPts val="0"/>
              </a:spcBef>
              <a:spcAft>
                <a:spcPts val="0"/>
              </a:spcAft>
              <a:buClr>
                <a:schemeClr val="dk1"/>
              </a:buClr>
              <a:buSzPts val="1500"/>
              <a:buAutoNum type="arabicPeriod"/>
            </a:pPr>
            <a:r>
              <a:rPr lang="en" sz="1500">
                <a:solidFill>
                  <a:schemeClr val="dk1"/>
                </a:solidFill>
              </a:rPr>
              <a:t>Collect and label images (e.g., different objects or colors).</a:t>
            </a:r>
            <a:endParaRPr sz="1500">
              <a:solidFill>
                <a:schemeClr val="dk1"/>
              </a:solidFill>
            </a:endParaRPr>
          </a:p>
          <a:p>
            <a:pPr indent="-323850" lvl="1" marL="914400" rtl="0" algn="l">
              <a:spcBef>
                <a:spcPts val="0"/>
              </a:spcBef>
              <a:spcAft>
                <a:spcPts val="0"/>
              </a:spcAft>
              <a:buClr>
                <a:schemeClr val="dk1"/>
              </a:buClr>
              <a:buSzPts val="1500"/>
              <a:buAutoNum type="arabicPeriod"/>
            </a:pPr>
            <a:r>
              <a:rPr lang="en" sz="1500">
                <a:solidFill>
                  <a:schemeClr val="dk1"/>
                </a:solidFill>
              </a:rPr>
              <a:t>Train a custom model using </a:t>
            </a:r>
            <a:r>
              <a:rPr b="1" lang="en" sz="1500">
                <a:solidFill>
                  <a:schemeClr val="dk1"/>
                </a:solidFill>
              </a:rPr>
              <a:t>AutoML Vision</a:t>
            </a:r>
            <a:r>
              <a:rPr lang="en" sz="1500">
                <a:solidFill>
                  <a:schemeClr val="dk1"/>
                </a:solidFill>
              </a:rPr>
              <a:t> in Vertex AI.</a:t>
            </a:r>
            <a:endParaRPr sz="1500">
              <a:solidFill>
                <a:schemeClr val="dk1"/>
              </a:solidFill>
            </a:endParaRPr>
          </a:p>
          <a:p>
            <a:pPr indent="-323850" lvl="1" marL="914400" rtl="0" algn="l">
              <a:spcBef>
                <a:spcPts val="0"/>
              </a:spcBef>
              <a:spcAft>
                <a:spcPts val="0"/>
              </a:spcAft>
              <a:buClr>
                <a:schemeClr val="dk1"/>
              </a:buClr>
              <a:buSzPts val="1500"/>
              <a:buAutoNum type="arabicPeriod"/>
            </a:pPr>
            <a:r>
              <a:rPr lang="en" sz="1500">
                <a:solidFill>
                  <a:schemeClr val="dk1"/>
                </a:solidFill>
              </a:rPr>
              <a:t>Export the model as a TFLite file for mobile or embedded devices.</a:t>
            </a:r>
            <a:endParaRPr sz="1500">
              <a:solidFill>
                <a:schemeClr val="dk1"/>
              </a:solidFill>
            </a:endParaRPr>
          </a:p>
          <a:p>
            <a:pPr indent="-323850" lvl="1" marL="914400" rtl="0" algn="l">
              <a:spcBef>
                <a:spcPts val="0"/>
              </a:spcBef>
              <a:spcAft>
                <a:spcPts val="0"/>
              </a:spcAft>
              <a:buClr>
                <a:schemeClr val="dk1"/>
              </a:buClr>
              <a:buSzPts val="1500"/>
              <a:buAutoNum type="arabicPeriod"/>
            </a:pPr>
            <a:r>
              <a:rPr lang="en" sz="1500">
                <a:solidFill>
                  <a:schemeClr val="dk1"/>
                </a:solidFill>
              </a:rPr>
              <a:t>Deploy the model to a Python program with OpenCV for real-time detection.</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Collect data and Label data using Vertex AI</a:t>
            </a:r>
            <a:endParaRPr/>
          </a:p>
        </p:txBody>
      </p:sp>
      <p:sp>
        <p:nvSpPr>
          <p:cNvPr id="230" name="Google Shape;230;p38"/>
          <p:cNvSpPr txBox="1"/>
          <p:nvPr>
            <p:ph idx="1" type="body"/>
          </p:nvPr>
        </p:nvSpPr>
        <p:spPr>
          <a:xfrm>
            <a:off x="245525" y="1152475"/>
            <a:ext cx="3476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Collect data by taking many photos of the same object under </a:t>
            </a:r>
            <a:r>
              <a:rPr lang="en"/>
              <a:t>various</a:t>
            </a:r>
            <a:r>
              <a:rPr lang="en"/>
              <a:t> permutation </a:t>
            </a:r>
            <a:r>
              <a:rPr lang="en"/>
              <a:t>like lighting, distortion and etc.</a:t>
            </a:r>
            <a:endParaRPr/>
          </a:p>
          <a:p>
            <a:pPr indent="-342900" lvl="0" marL="457200" rtl="0" algn="l">
              <a:spcBef>
                <a:spcPts val="0"/>
              </a:spcBef>
              <a:spcAft>
                <a:spcPts val="0"/>
              </a:spcAft>
              <a:buSzPts val="1800"/>
              <a:buChar char="-"/>
            </a:pPr>
            <a:r>
              <a:rPr lang="en"/>
              <a:t>Label the the image by drawing bounding box to tell the machine what is the object in the photo.</a:t>
            </a:r>
            <a:endParaRPr/>
          </a:p>
        </p:txBody>
      </p:sp>
      <p:pic>
        <p:nvPicPr>
          <p:cNvPr id="231" name="Google Shape;231;p38"/>
          <p:cNvPicPr preferRelativeResize="0"/>
          <p:nvPr/>
        </p:nvPicPr>
        <p:blipFill>
          <a:blip r:embed="rId3">
            <a:alphaModFix/>
          </a:blip>
          <a:stretch>
            <a:fillRect/>
          </a:stretch>
        </p:blipFill>
        <p:spPr>
          <a:xfrm>
            <a:off x="4160600" y="1152475"/>
            <a:ext cx="5084649" cy="1948201"/>
          </a:xfrm>
          <a:prstGeom prst="rect">
            <a:avLst/>
          </a:prstGeom>
          <a:noFill/>
          <a:ln>
            <a:noFill/>
          </a:ln>
        </p:spPr>
      </p:pic>
      <p:pic>
        <p:nvPicPr>
          <p:cNvPr id="232" name="Google Shape;232;p38"/>
          <p:cNvPicPr preferRelativeResize="0"/>
          <p:nvPr/>
        </p:nvPicPr>
        <p:blipFill>
          <a:blip r:embed="rId4">
            <a:alphaModFix/>
          </a:blip>
          <a:stretch>
            <a:fillRect/>
          </a:stretch>
        </p:blipFill>
        <p:spPr>
          <a:xfrm>
            <a:off x="6190925" y="3100676"/>
            <a:ext cx="1918142" cy="1738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lang="en" sz="1800"/>
              <a:t>Train a custom model using </a:t>
            </a:r>
            <a:r>
              <a:rPr b="1" lang="en" sz="1800"/>
              <a:t>AutoML Vision</a:t>
            </a:r>
            <a:r>
              <a:rPr lang="en" sz="1800"/>
              <a:t> in Vertex AI.</a:t>
            </a:r>
            <a:endParaRPr sz="3100"/>
          </a:p>
        </p:txBody>
      </p:sp>
      <p:sp>
        <p:nvSpPr>
          <p:cNvPr id="238" name="Google Shape;238;p39"/>
          <p:cNvSpPr txBox="1"/>
          <p:nvPr>
            <p:ph idx="1" type="body"/>
          </p:nvPr>
        </p:nvSpPr>
        <p:spPr>
          <a:xfrm>
            <a:off x="351400" y="964900"/>
            <a:ext cx="40785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Select your dataset that you have labelled.</a:t>
            </a:r>
            <a:endParaRPr sz="1700"/>
          </a:p>
          <a:p>
            <a:pPr indent="-336550" lvl="0" marL="457200" rtl="0" algn="l">
              <a:spcBef>
                <a:spcPts val="0"/>
              </a:spcBef>
              <a:spcAft>
                <a:spcPts val="0"/>
              </a:spcAft>
              <a:buSzPts val="1700"/>
              <a:buChar char="●"/>
            </a:pPr>
            <a:r>
              <a:rPr lang="en" sz="1700"/>
              <a:t>Select AutoML</a:t>
            </a:r>
            <a:endParaRPr sz="1700"/>
          </a:p>
          <a:p>
            <a:pPr indent="-336550" lvl="0" marL="457200" rtl="0" algn="l">
              <a:spcBef>
                <a:spcPts val="0"/>
              </a:spcBef>
              <a:spcAft>
                <a:spcPts val="0"/>
              </a:spcAft>
              <a:buSzPts val="1700"/>
              <a:buChar char="●"/>
            </a:pPr>
            <a:r>
              <a:rPr lang="en" sz="1700"/>
              <a:t>Select Edge for inference on laptop.</a:t>
            </a:r>
            <a:endParaRPr sz="1700"/>
          </a:p>
          <a:p>
            <a:pPr indent="-336550" lvl="0" marL="457200" rtl="0" algn="l">
              <a:spcBef>
                <a:spcPts val="0"/>
              </a:spcBef>
              <a:spcAft>
                <a:spcPts val="0"/>
              </a:spcAft>
              <a:buSzPts val="1700"/>
              <a:buChar char="●"/>
            </a:pPr>
            <a:r>
              <a:rPr lang="en" sz="1700"/>
              <a:t>Set a node hour budget based on </a:t>
            </a:r>
            <a:r>
              <a:rPr lang="en" sz="1700"/>
              <a:t>your</a:t>
            </a:r>
            <a:r>
              <a:rPr lang="en" sz="1700"/>
              <a:t> budget and processing timearound time needs. Put 1 is more than enough.</a:t>
            </a:r>
            <a:endParaRPr sz="1700"/>
          </a:p>
        </p:txBody>
      </p:sp>
      <p:pic>
        <p:nvPicPr>
          <p:cNvPr id="239" name="Google Shape;239;p39"/>
          <p:cNvPicPr preferRelativeResize="0"/>
          <p:nvPr/>
        </p:nvPicPr>
        <p:blipFill>
          <a:blip r:embed="rId3">
            <a:alphaModFix/>
          </a:blip>
          <a:stretch>
            <a:fillRect/>
          </a:stretch>
        </p:blipFill>
        <p:spPr>
          <a:xfrm>
            <a:off x="4657750" y="832500"/>
            <a:ext cx="4475649" cy="2304375"/>
          </a:xfrm>
          <a:prstGeom prst="rect">
            <a:avLst/>
          </a:prstGeom>
          <a:noFill/>
          <a:ln>
            <a:noFill/>
          </a:ln>
        </p:spPr>
      </p:pic>
      <p:pic>
        <p:nvPicPr>
          <p:cNvPr id="240" name="Google Shape;240;p39"/>
          <p:cNvPicPr preferRelativeResize="0"/>
          <p:nvPr/>
        </p:nvPicPr>
        <p:blipFill>
          <a:blip r:embed="rId4">
            <a:alphaModFix/>
          </a:blip>
          <a:stretch>
            <a:fillRect/>
          </a:stretch>
        </p:blipFill>
        <p:spPr>
          <a:xfrm>
            <a:off x="4759674" y="3107305"/>
            <a:ext cx="4271799" cy="2157250"/>
          </a:xfrm>
          <a:prstGeom prst="rect">
            <a:avLst/>
          </a:prstGeom>
          <a:noFill/>
          <a:ln>
            <a:noFill/>
          </a:ln>
        </p:spPr>
      </p:pic>
      <p:pic>
        <p:nvPicPr>
          <p:cNvPr id="241" name="Google Shape;241;p39"/>
          <p:cNvPicPr preferRelativeResize="0"/>
          <p:nvPr/>
        </p:nvPicPr>
        <p:blipFill>
          <a:blip r:embed="rId5">
            <a:alphaModFix/>
          </a:blip>
          <a:stretch>
            <a:fillRect/>
          </a:stretch>
        </p:blipFill>
        <p:spPr>
          <a:xfrm>
            <a:off x="207550" y="3607690"/>
            <a:ext cx="4271799" cy="15358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Export model</a:t>
            </a:r>
            <a:endParaRPr/>
          </a:p>
        </p:txBody>
      </p:sp>
      <p:sp>
        <p:nvSpPr>
          <p:cNvPr id="247" name="Google Shape;247;p40"/>
          <p:cNvSpPr txBox="1"/>
          <p:nvPr>
            <p:ph idx="1" type="body"/>
          </p:nvPr>
        </p:nvSpPr>
        <p:spPr>
          <a:xfrm>
            <a:off x="245500" y="1099525"/>
            <a:ext cx="3588600" cy="3416400"/>
          </a:xfrm>
          <a:prstGeom prst="rect">
            <a:avLst/>
          </a:prstGeom>
        </p:spPr>
        <p:txBody>
          <a:bodyPr anchorCtr="0" anchor="t" bIns="91425" lIns="91425" spcFirstLastPara="1" rIns="91425" wrap="square" tIns="91425">
            <a:noAutofit/>
          </a:bodyPr>
          <a:lstStyle/>
          <a:p>
            <a:pPr indent="-294322" lvl="0" marL="457200" rtl="0" algn="l">
              <a:lnSpc>
                <a:spcPct val="95000"/>
              </a:lnSpc>
              <a:spcBef>
                <a:spcPts val="1200"/>
              </a:spcBef>
              <a:spcAft>
                <a:spcPts val="0"/>
              </a:spcAft>
              <a:buClr>
                <a:schemeClr val="dk1"/>
              </a:buClr>
              <a:buSzPts val="1035"/>
              <a:buChar char="●"/>
            </a:pPr>
            <a:r>
              <a:rPr b="1" lang="en" sz="1035">
                <a:solidFill>
                  <a:schemeClr val="dk1"/>
                </a:solidFill>
              </a:rPr>
              <a:t>Exporting the Model:</a:t>
            </a:r>
            <a:endParaRPr b="1" sz="1035">
              <a:solidFill>
                <a:schemeClr val="dk1"/>
              </a:solidFill>
            </a:endParaRPr>
          </a:p>
          <a:p>
            <a:pPr indent="-294322" lvl="1" marL="914400" rtl="0" algn="l">
              <a:lnSpc>
                <a:spcPct val="95000"/>
              </a:lnSpc>
              <a:spcBef>
                <a:spcPts val="0"/>
              </a:spcBef>
              <a:spcAft>
                <a:spcPts val="0"/>
              </a:spcAft>
              <a:buClr>
                <a:schemeClr val="dk1"/>
              </a:buClr>
              <a:buSzPts val="1035"/>
              <a:buChar char="○"/>
            </a:pPr>
            <a:r>
              <a:rPr lang="en" sz="1035">
                <a:solidFill>
                  <a:schemeClr val="dk1"/>
                </a:solidFill>
              </a:rPr>
              <a:t>Once the model is trained, navigate to the </a:t>
            </a:r>
            <a:r>
              <a:rPr b="1" lang="en" sz="1035">
                <a:solidFill>
                  <a:schemeClr val="dk1"/>
                </a:solidFill>
              </a:rPr>
              <a:t>Vertex AI Model Registry</a:t>
            </a:r>
            <a:r>
              <a:rPr lang="en" sz="1035">
                <a:solidFill>
                  <a:schemeClr val="dk1"/>
                </a:solidFill>
              </a:rPr>
              <a:t>.</a:t>
            </a:r>
            <a:endParaRPr sz="1035">
              <a:solidFill>
                <a:schemeClr val="dk1"/>
              </a:solidFill>
            </a:endParaRPr>
          </a:p>
          <a:p>
            <a:pPr indent="-294322" lvl="1" marL="914400" rtl="0" algn="l">
              <a:lnSpc>
                <a:spcPct val="95000"/>
              </a:lnSpc>
              <a:spcBef>
                <a:spcPts val="0"/>
              </a:spcBef>
              <a:spcAft>
                <a:spcPts val="0"/>
              </a:spcAft>
              <a:buClr>
                <a:schemeClr val="dk1"/>
              </a:buClr>
              <a:buSzPts val="1035"/>
              <a:buChar char="○"/>
            </a:pPr>
            <a:r>
              <a:rPr lang="en" sz="1035">
                <a:solidFill>
                  <a:schemeClr val="dk1"/>
                </a:solidFill>
              </a:rPr>
              <a:t>Select the trained model and export it as a </a:t>
            </a:r>
            <a:r>
              <a:rPr b="1" lang="en" sz="1035">
                <a:solidFill>
                  <a:schemeClr val="dk1"/>
                </a:solidFill>
              </a:rPr>
              <a:t>TFLite</a:t>
            </a:r>
            <a:r>
              <a:rPr lang="en" sz="1035">
                <a:solidFill>
                  <a:schemeClr val="dk1"/>
                </a:solidFill>
              </a:rPr>
              <a:t> file for use on edge devices.</a:t>
            </a:r>
            <a:endParaRPr sz="1035">
              <a:solidFill>
                <a:schemeClr val="dk1"/>
              </a:solidFill>
            </a:endParaRPr>
          </a:p>
          <a:p>
            <a:pPr indent="-294322" lvl="1" marL="914400" rtl="0" algn="l">
              <a:lnSpc>
                <a:spcPct val="95000"/>
              </a:lnSpc>
              <a:spcBef>
                <a:spcPts val="0"/>
              </a:spcBef>
              <a:spcAft>
                <a:spcPts val="0"/>
              </a:spcAft>
              <a:buClr>
                <a:schemeClr val="dk1"/>
              </a:buClr>
              <a:buSzPts val="1035"/>
              <a:buChar char="○"/>
            </a:pPr>
            <a:r>
              <a:rPr lang="en" sz="1035">
                <a:solidFill>
                  <a:schemeClr val="dk1"/>
                </a:solidFill>
              </a:rPr>
              <a:t>Download the model and integrate it into an application for real-time inference.</a:t>
            </a:r>
            <a:endParaRPr sz="1035">
              <a:solidFill>
                <a:schemeClr val="dk1"/>
              </a:solidFill>
            </a:endParaRPr>
          </a:p>
          <a:p>
            <a:pPr indent="-294322" lvl="0" marL="457200" rtl="0" algn="l">
              <a:lnSpc>
                <a:spcPct val="95000"/>
              </a:lnSpc>
              <a:spcBef>
                <a:spcPts val="0"/>
              </a:spcBef>
              <a:spcAft>
                <a:spcPts val="0"/>
              </a:spcAft>
              <a:buClr>
                <a:schemeClr val="dk1"/>
              </a:buClr>
              <a:buSzPts val="1035"/>
              <a:buChar char="●"/>
            </a:pPr>
            <a:r>
              <a:rPr b="1" lang="en" sz="1035">
                <a:solidFill>
                  <a:schemeClr val="dk1"/>
                </a:solidFill>
              </a:rPr>
              <a:t>Choosing the Threshold Setting:</a:t>
            </a:r>
            <a:endParaRPr b="1" sz="1035">
              <a:solidFill>
                <a:schemeClr val="dk1"/>
              </a:solidFill>
            </a:endParaRPr>
          </a:p>
          <a:p>
            <a:pPr indent="-294322" lvl="1" marL="914400" rtl="0" algn="l">
              <a:lnSpc>
                <a:spcPct val="95000"/>
              </a:lnSpc>
              <a:spcBef>
                <a:spcPts val="0"/>
              </a:spcBef>
              <a:spcAft>
                <a:spcPts val="0"/>
              </a:spcAft>
              <a:buClr>
                <a:schemeClr val="dk1"/>
              </a:buClr>
              <a:buSzPts val="1035"/>
              <a:buChar char="○"/>
            </a:pPr>
            <a:r>
              <a:rPr lang="en" sz="1035">
                <a:solidFill>
                  <a:schemeClr val="dk1"/>
                </a:solidFill>
              </a:rPr>
              <a:t>After training, Vertex AI provides an </a:t>
            </a:r>
            <a:r>
              <a:rPr b="1" lang="en" sz="1035">
                <a:solidFill>
                  <a:schemeClr val="dk1"/>
                </a:solidFill>
              </a:rPr>
              <a:t>evaluation report</a:t>
            </a:r>
            <a:r>
              <a:rPr lang="en" sz="1035">
                <a:solidFill>
                  <a:schemeClr val="dk1"/>
                </a:solidFill>
              </a:rPr>
              <a:t> with metrics like accuracy, precision, recall, and F1-score.</a:t>
            </a:r>
            <a:endParaRPr sz="1035">
              <a:solidFill>
                <a:schemeClr val="dk1"/>
              </a:solidFill>
            </a:endParaRPr>
          </a:p>
          <a:p>
            <a:pPr indent="-294322" lvl="1" marL="914400" rtl="0" algn="l">
              <a:lnSpc>
                <a:spcPct val="95000"/>
              </a:lnSpc>
              <a:spcBef>
                <a:spcPts val="0"/>
              </a:spcBef>
              <a:spcAft>
                <a:spcPts val="0"/>
              </a:spcAft>
              <a:buClr>
                <a:schemeClr val="dk1"/>
              </a:buClr>
              <a:buSzPts val="1035"/>
              <a:buChar char="○"/>
            </a:pPr>
            <a:r>
              <a:rPr lang="en" sz="1035">
                <a:solidFill>
                  <a:schemeClr val="dk1"/>
                </a:solidFill>
              </a:rPr>
              <a:t>The </a:t>
            </a:r>
            <a:r>
              <a:rPr b="1" lang="en" sz="1035">
                <a:solidFill>
                  <a:schemeClr val="dk1"/>
                </a:solidFill>
              </a:rPr>
              <a:t>threshold</a:t>
            </a:r>
            <a:r>
              <a:rPr lang="en" sz="1035">
                <a:solidFill>
                  <a:schemeClr val="dk1"/>
                </a:solidFill>
              </a:rPr>
              <a:t> determines the confidence level required for the model to make a positive classification.</a:t>
            </a:r>
            <a:endParaRPr sz="1035">
              <a:solidFill>
                <a:schemeClr val="dk1"/>
              </a:solidFill>
            </a:endParaRPr>
          </a:p>
          <a:p>
            <a:pPr indent="-294322" lvl="1" marL="914400" rtl="0" algn="l">
              <a:lnSpc>
                <a:spcPct val="95000"/>
              </a:lnSpc>
              <a:spcBef>
                <a:spcPts val="0"/>
              </a:spcBef>
              <a:spcAft>
                <a:spcPts val="0"/>
              </a:spcAft>
              <a:buClr>
                <a:schemeClr val="dk1"/>
              </a:buClr>
              <a:buSzPts val="1035"/>
              <a:buChar char="○"/>
            </a:pPr>
            <a:r>
              <a:rPr b="1" lang="en" sz="1035">
                <a:solidFill>
                  <a:schemeClr val="dk1"/>
                </a:solidFill>
              </a:rPr>
              <a:t>Higher thresholds (e.g., 0.8-0.9):</a:t>
            </a:r>
            <a:r>
              <a:rPr lang="en" sz="1035">
                <a:solidFill>
                  <a:schemeClr val="dk1"/>
                </a:solidFill>
              </a:rPr>
              <a:t> Reduce false positives but may miss some detections.</a:t>
            </a:r>
            <a:endParaRPr sz="1035">
              <a:solidFill>
                <a:schemeClr val="dk1"/>
              </a:solidFill>
            </a:endParaRPr>
          </a:p>
          <a:p>
            <a:pPr indent="-294322" lvl="1" marL="914400" rtl="0" algn="l">
              <a:lnSpc>
                <a:spcPct val="95000"/>
              </a:lnSpc>
              <a:spcBef>
                <a:spcPts val="0"/>
              </a:spcBef>
              <a:spcAft>
                <a:spcPts val="0"/>
              </a:spcAft>
              <a:buClr>
                <a:schemeClr val="dk1"/>
              </a:buClr>
              <a:buSzPts val="1035"/>
              <a:buChar char="○"/>
            </a:pPr>
            <a:r>
              <a:rPr b="1" lang="en" sz="1035">
                <a:solidFill>
                  <a:schemeClr val="dk1"/>
                </a:solidFill>
              </a:rPr>
              <a:t>Lower thresholds (e.g., 0.5-0.6):</a:t>
            </a:r>
            <a:r>
              <a:rPr lang="en" sz="1035">
                <a:solidFill>
                  <a:schemeClr val="dk1"/>
                </a:solidFill>
              </a:rPr>
              <a:t> Detect more objects but increase false positives.</a:t>
            </a:r>
            <a:endParaRPr sz="1035">
              <a:solidFill>
                <a:schemeClr val="dk1"/>
              </a:solidFill>
            </a:endParaRPr>
          </a:p>
          <a:p>
            <a:pPr indent="-294322" lvl="1" marL="914400" rtl="0" algn="l">
              <a:lnSpc>
                <a:spcPct val="95000"/>
              </a:lnSpc>
              <a:spcBef>
                <a:spcPts val="0"/>
              </a:spcBef>
              <a:spcAft>
                <a:spcPts val="0"/>
              </a:spcAft>
              <a:buClr>
                <a:schemeClr val="dk1"/>
              </a:buClr>
              <a:buSzPts val="1035"/>
              <a:buChar char="○"/>
            </a:pPr>
            <a:r>
              <a:rPr lang="en" sz="1035">
                <a:solidFill>
                  <a:schemeClr val="dk1"/>
                </a:solidFill>
              </a:rPr>
              <a:t>Adjust the threshold based on the </a:t>
            </a:r>
            <a:r>
              <a:rPr b="1" lang="en" sz="1035">
                <a:solidFill>
                  <a:schemeClr val="dk1"/>
                </a:solidFill>
              </a:rPr>
              <a:t>Precision-Recall tradeoff</a:t>
            </a:r>
            <a:r>
              <a:rPr lang="en" sz="1035">
                <a:solidFill>
                  <a:schemeClr val="dk1"/>
                </a:solidFill>
              </a:rPr>
              <a:t> to optimize for either sensitivity (more detections) or specificity (fewer false detections).</a:t>
            </a:r>
            <a:endParaRPr sz="1290"/>
          </a:p>
        </p:txBody>
      </p:sp>
      <p:pic>
        <p:nvPicPr>
          <p:cNvPr id="248" name="Google Shape;248;p40"/>
          <p:cNvPicPr preferRelativeResize="0"/>
          <p:nvPr/>
        </p:nvPicPr>
        <p:blipFill>
          <a:blip r:embed="rId3">
            <a:alphaModFix/>
          </a:blip>
          <a:stretch>
            <a:fillRect/>
          </a:stretch>
        </p:blipFill>
        <p:spPr>
          <a:xfrm>
            <a:off x="3966800" y="1322250"/>
            <a:ext cx="4900077" cy="23874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Using the TFLite model to detect Google and IMDA logo with drone camera</a:t>
            </a:r>
            <a:endParaRPr sz="1920"/>
          </a:p>
        </p:txBody>
      </p:sp>
      <p:sp>
        <p:nvSpPr>
          <p:cNvPr id="254" name="Google Shape;254;p41"/>
          <p:cNvSpPr txBox="1"/>
          <p:nvPr>
            <p:ph idx="1" type="body"/>
          </p:nvPr>
        </p:nvSpPr>
        <p:spPr>
          <a:xfrm>
            <a:off x="69900" y="863550"/>
            <a:ext cx="4502100" cy="34164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SzPct val="100000"/>
              <a:buChar char="●"/>
            </a:pPr>
            <a:r>
              <a:rPr lang="en" sz="1200"/>
              <a:t>Line 4 (VERY IMPORTANT): import tflite_detector library</a:t>
            </a:r>
            <a:endParaRPr sz="1200"/>
          </a:p>
          <a:p>
            <a:pPr indent="-299085" lvl="0" marL="457200" rtl="0" algn="l">
              <a:spcBef>
                <a:spcPts val="0"/>
              </a:spcBef>
              <a:spcAft>
                <a:spcPts val="0"/>
              </a:spcAft>
              <a:buSzPct val="100000"/>
              <a:buChar char="●"/>
            </a:pPr>
            <a:r>
              <a:rPr lang="en" sz="1200"/>
              <a:t>Line 15: (VERY IMPORTANT) </a:t>
            </a:r>
            <a:endParaRPr sz="1200"/>
          </a:p>
          <a:p>
            <a:pPr indent="-299085" lvl="1" marL="914400" rtl="0" algn="l">
              <a:spcBef>
                <a:spcPts val="0"/>
              </a:spcBef>
              <a:spcAft>
                <a:spcPts val="0"/>
              </a:spcAft>
              <a:buSzPct val="100000"/>
              <a:buChar char="○"/>
            </a:pPr>
            <a:r>
              <a:rPr lang="en" sz="1200">
                <a:solidFill>
                  <a:schemeClr val="dk1"/>
                </a:solidFill>
              </a:rPr>
              <a:t>Initializes an object detection model using TensorFlow Lite.</a:t>
            </a:r>
            <a:endParaRPr sz="1200">
              <a:solidFill>
                <a:schemeClr val="dk1"/>
              </a:solidFill>
            </a:endParaRPr>
          </a:p>
          <a:p>
            <a:pPr indent="-299085" lvl="1" marL="914400" rtl="0" algn="l">
              <a:spcBef>
                <a:spcPts val="0"/>
              </a:spcBef>
              <a:spcAft>
                <a:spcPts val="0"/>
              </a:spcAft>
              <a:buSzPct val="100000"/>
              <a:buChar char="○"/>
            </a:pPr>
            <a:r>
              <a:rPr lang="en" sz="1200">
                <a:solidFill>
                  <a:srgbClr val="188038"/>
                </a:solidFill>
                <a:latin typeface="Roboto Mono"/>
                <a:ea typeface="Roboto Mono"/>
                <a:cs typeface="Roboto Mono"/>
                <a:sym typeface="Roboto Mono"/>
              </a:rPr>
              <a:t>model="model.tflite"</a:t>
            </a:r>
            <a:r>
              <a:rPr lang="en" sz="1200">
                <a:solidFill>
                  <a:schemeClr val="dk1"/>
                </a:solidFill>
              </a:rPr>
              <a:t>: Specifies the path to the TFLite model file.</a:t>
            </a:r>
            <a:endParaRPr sz="1200">
              <a:solidFill>
                <a:schemeClr val="dk1"/>
              </a:solidFill>
            </a:endParaRPr>
          </a:p>
          <a:p>
            <a:pPr indent="-299085" lvl="1" marL="914400" rtl="0" algn="l">
              <a:spcBef>
                <a:spcPts val="0"/>
              </a:spcBef>
              <a:spcAft>
                <a:spcPts val="0"/>
              </a:spcAft>
              <a:buSzPct val="100000"/>
              <a:buChar char="○"/>
            </a:pPr>
            <a:r>
              <a:rPr lang="en" sz="1200">
                <a:solidFill>
                  <a:srgbClr val="188038"/>
                </a:solidFill>
                <a:latin typeface="Roboto Mono"/>
                <a:ea typeface="Roboto Mono"/>
                <a:cs typeface="Roboto Mono"/>
                <a:sym typeface="Roboto Mono"/>
              </a:rPr>
              <a:t>label="label.txt"</a:t>
            </a:r>
            <a:r>
              <a:rPr lang="en" sz="1200">
                <a:solidFill>
                  <a:schemeClr val="dk1"/>
                </a:solidFill>
              </a:rPr>
              <a:t>: Loads the label file, which contains class names corresponding to detected objects.</a:t>
            </a:r>
            <a:endParaRPr sz="1200">
              <a:solidFill>
                <a:schemeClr val="dk1"/>
              </a:solidFill>
            </a:endParaRPr>
          </a:p>
          <a:p>
            <a:pPr indent="-299085" lvl="0" marL="457200" rtl="0" algn="l">
              <a:spcBef>
                <a:spcPts val="0"/>
              </a:spcBef>
              <a:spcAft>
                <a:spcPts val="0"/>
              </a:spcAft>
              <a:buClr>
                <a:schemeClr val="dk1"/>
              </a:buClr>
              <a:buSzPct val="100000"/>
              <a:buChar char="●"/>
            </a:pPr>
            <a:r>
              <a:rPr lang="en" sz="1200">
                <a:solidFill>
                  <a:schemeClr val="dk1"/>
                </a:solidFill>
              </a:rPr>
              <a:t>Line 22: </a:t>
            </a:r>
            <a:endParaRPr sz="1200">
              <a:solidFill>
                <a:schemeClr val="dk1"/>
              </a:solidFill>
            </a:endParaRPr>
          </a:p>
          <a:p>
            <a:pPr indent="-299085" lvl="1" marL="914400" rtl="0" algn="l">
              <a:spcBef>
                <a:spcPts val="0"/>
              </a:spcBef>
              <a:spcAft>
                <a:spcPts val="0"/>
              </a:spcAft>
              <a:buClr>
                <a:schemeClr val="dk1"/>
              </a:buClr>
              <a:buSzPct val="109090"/>
              <a:buChar char="○"/>
            </a:pPr>
            <a:r>
              <a:rPr lang="en" sz="1100">
                <a:solidFill>
                  <a:schemeClr val="dk1"/>
                </a:solidFill>
              </a:rPr>
              <a:t>Uses the </a:t>
            </a:r>
            <a:r>
              <a:rPr lang="en" sz="1100">
                <a:solidFill>
                  <a:srgbClr val="188038"/>
                </a:solidFill>
                <a:latin typeface="Roboto Mono"/>
                <a:ea typeface="Roboto Mono"/>
                <a:cs typeface="Roboto Mono"/>
                <a:sym typeface="Roboto Mono"/>
              </a:rPr>
              <a:t>detector</a:t>
            </a:r>
            <a:r>
              <a:rPr lang="en" sz="1100">
                <a:solidFill>
                  <a:schemeClr val="dk1"/>
                </a:solidFill>
              </a:rPr>
              <a:t> object </a:t>
            </a:r>
            <a:r>
              <a:rPr lang="en" sz="1100">
                <a:solidFill>
                  <a:srgbClr val="188038"/>
                </a:solidFill>
                <a:latin typeface="Roboto Mono"/>
                <a:ea typeface="Roboto Mono"/>
                <a:cs typeface="Roboto Mono"/>
                <a:sym typeface="Roboto Mono"/>
              </a:rPr>
              <a:t>detect</a:t>
            </a:r>
            <a:r>
              <a:rPr lang="en" sz="1100">
                <a:solidFill>
                  <a:schemeClr val="dk1"/>
                </a:solidFill>
              </a:rPr>
              <a:t> function to process the frame and detect objects and returns:</a:t>
            </a:r>
            <a:endParaRPr sz="1100">
              <a:solidFill>
                <a:schemeClr val="dk1"/>
              </a:solidFill>
            </a:endParaRPr>
          </a:p>
          <a:p>
            <a:pPr indent="-299085" lvl="2" marL="1371600" rtl="0" algn="l">
              <a:spcBef>
                <a:spcPts val="0"/>
              </a:spcBef>
              <a:spcAft>
                <a:spcPts val="0"/>
              </a:spcAft>
              <a:buClr>
                <a:schemeClr val="dk1"/>
              </a:buClr>
              <a:buSzPct val="109090"/>
              <a:buChar char="■"/>
            </a:pPr>
            <a:r>
              <a:rPr lang="en" sz="1100">
                <a:solidFill>
                  <a:srgbClr val="188038"/>
                </a:solidFill>
                <a:latin typeface="Roboto Mono"/>
                <a:ea typeface="Roboto Mono"/>
                <a:cs typeface="Roboto Mono"/>
                <a:sym typeface="Roboto Mono"/>
              </a:rPr>
              <a:t>object_found</a:t>
            </a:r>
            <a:r>
              <a:rPr lang="en" sz="1100">
                <a:solidFill>
                  <a:schemeClr val="dk1"/>
                </a:solidFill>
              </a:rPr>
              <a:t>: Stores the detected object information in the a dictionary object where:</a:t>
            </a:r>
            <a:endParaRPr sz="1100">
              <a:solidFill>
                <a:schemeClr val="dk1"/>
              </a:solidFill>
            </a:endParaRPr>
          </a:p>
          <a:p>
            <a:pPr indent="-293211" lvl="2" marL="1371600" rtl="0" algn="l">
              <a:lnSpc>
                <a:spcPct val="135714"/>
              </a:lnSpc>
              <a:spcBef>
                <a:spcPts val="0"/>
              </a:spcBef>
              <a:spcAft>
                <a:spcPts val="0"/>
              </a:spcAft>
              <a:buClr>
                <a:schemeClr val="dk1"/>
              </a:buClr>
              <a:buSzPct val="104761"/>
              <a:buChar char="■"/>
            </a:pPr>
            <a:r>
              <a:rPr lang="en" sz="1050">
                <a:solidFill>
                  <a:srgbClr val="FFFFFF"/>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'label'</a:t>
            </a:r>
            <a:r>
              <a:rPr lang="en" sz="1050">
                <a:solidFill>
                  <a:srgbClr val="FFFFFF"/>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object_name</a:t>
            </a:r>
            <a:r>
              <a:rPr lang="en" sz="1050">
                <a:solidFill>
                  <a:srgbClr val="FFFFFF"/>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'score'</a:t>
            </a:r>
            <a:r>
              <a:rPr lang="en" sz="1050">
                <a:solidFill>
                  <a:srgbClr val="FFFFFF"/>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 score</a:t>
            </a:r>
            <a:r>
              <a:rPr lang="en" sz="1050">
                <a:solidFill>
                  <a:srgbClr val="FFFFFF"/>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'x'</a:t>
            </a:r>
            <a:r>
              <a:rPr lang="en" sz="1050">
                <a:solidFill>
                  <a:srgbClr val="FFFFFF"/>
                </a:solidFill>
                <a:highlight>
                  <a:schemeClr val="dk1"/>
                </a:highlight>
                <a:latin typeface="Courier New"/>
                <a:ea typeface="Courier New"/>
                <a:cs typeface="Courier New"/>
                <a:sym typeface="Courier New"/>
              </a:rPr>
              <a:t>:</a:t>
            </a:r>
            <a:r>
              <a:rPr lang="en" sz="1050">
                <a:solidFill>
                  <a:srgbClr val="9CDCFE"/>
                </a:solidFill>
                <a:highlight>
                  <a:schemeClr val="dk1"/>
                </a:highlight>
                <a:latin typeface="Courier New"/>
                <a:ea typeface="Courier New"/>
                <a:cs typeface="Courier New"/>
                <a:sym typeface="Courier New"/>
              </a:rPr>
              <a:t>x position</a:t>
            </a:r>
            <a:r>
              <a:rPr lang="en" sz="1050">
                <a:solidFill>
                  <a:srgbClr val="FFFFFF"/>
                </a:solidFill>
                <a:highlight>
                  <a:schemeClr val="dk1"/>
                </a:highlight>
                <a:latin typeface="Courier New"/>
                <a:ea typeface="Courier New"/>
                <a:cs typeface="Courier New"/>
                <a:sym typeface="Courier New"/>
              </a:rPr>
              <a:t>,</a:t>
            </a:r>
            <a:r>
              <a:rPr lang="en" sz="1050">
                <a:solidFill>
                  <a:srgbClr val="CE9178"/>
                </a:solidFill>
                <a:highlight>
                  <a:schemeClr val="dk1"/>
                </a:highlight>
                <a:latin typeface="Courier New"/>
                <a:ea typeface="Courier New"/>
                <a:cs typeface="Courier New"/>
                <a:sym typeface="Courier New"/>
              </a:rPr>
              <a:t>'y'</a:t>
            </a:r>
            <a:r>
              <a:rPr lang="en" sz="1050">
                <a:solidFill>
                  <a:srgbClr val="FFFFFF"/>
                </a:solidFill>
                <a:highlight>
                  <a:schemeClr val="dk1"/>
                </a:highlight>
                <a:latin typeface="Courier New"/>
                <a:ea typeface="Courier New"/>
                <a:cs typeface="Courier New"/>
                <a:sym typeface="Courier New"/>
              </a:rPr>
              <a:t>: </a:t>
            </a:r>
            <a:r>
              <a:rPr lang="en" sz="1050">
                <a:solidFill>
                  <a:srgbClr val="9CDCFE"/>
                </a:solidFill>
                <a:highlight>
                  <a:schemeClr val="dk1"/>
                </a:highlight>
                <a:latin typeface="Courier New"/>
                <a:ea typeface="Courier New"/>
                <a:cs typeface="Courier New"/>
                <a:sym typeface="Courier New"/>
              </a:rPr>
              <a:t>y position</a:t>
            </a:r>
            <a:r>
              <a:rPr lang="en" sz="1050">
                <a:solidFill>
                  <a:srgbClr val="FFFFFF"/>
                </a:solidFill>
                <a:highlight>
                  <a:schemeClr val="dk1"/>
                </a:highlight>
                <a:latin typeface="Courier New"/>
                <a:ea typeface="Courier New"/>
                <a:cs typeface="Courier New"/>
                <a:sym typeface="Courier New"/>
              </a:rPr>
              <a:t>}</a:t>
            </a:r>
            <a:endParaRPr sz="1100">
              <a:solidFill>
                <a:schemeClr val="dk1"/>
              </a:solidFill>
            </a:endParaRPr>
          </a:p>
          <a:p>
            <a:pPr indent="-299085" lvl="2" marL="1371600" rtl="0" algn="l">
              <a:spcBef>
                <a:spcPts val="0"/>
              </a:spcBef>
              <a:spcAft>
                <a:spcPts val="0"/>
              </a:spcAft>
              <a:buClr>
                <a:schemeClr val="dk1"/>
              </a:buClr>
              <a:buSzPct val="109090"/>
              <a:buChar char="■"/>
            </a:pPr>
            <a:r>
              <a:rPr lang="en" sz="1100">
                <a:solidFill>
                  <a:srgbClr val="188038"/>
                </a:solidFill>
                <a:latin typeface="Roboto Mono"/>
                <a:ea typeface="Roboto Mono"/>
                <a:cs typeface="Roboto Mono"/>
                <a:sym typeface="Roboto Mono"/>
              </a:rPr>
              <a:t>frame</a:t>
            </a:r>
            <a:r>
              <a:rPr lang="en" sz="1100">
                <a:solidFill>
                  <a:schemeClr val="dk1"/>
                </a:solidFill>
              </a:rPr>
              <a:t>: The processed frame (e.g., with bounding boxes drawn around detected objects).</a:t>
            </a:r>
            <a:endParaRPr sz="1200">
              <a:solidFill>
                <a:schemeClr val="dk1"/>
              </a:solidFill>
            </a:endParaRPr>
          </a:p>
        </p:txBody>
      </p:sp>
      <p:pic>
        <p:nvPicPr>
          <p:cNvPr id="255" name="Google Shape;255;p41"/>
          <p:cNvPicPr preferRelativeResize="0"/>
          <p:nvPr/>
        </p:nvPicPr>
        <p:blipFill>
          <a:blip r:embed="rId3">
            <a:alphaModFix/>
          </a:blip>
          <a:stretch>
            <a:fillRect/>
          </a:stretch>
        </p:blipFill>
        <p:spPr>
          <a:xfrm>
            <a:off x="4880150" y="951675"/>
            <a:ext cx="4025399" cy="3759520"/>
          </a:xfrm>
          <a:prstGeom prst="rect">
            <a:avLst/>
          </a:prstGeom>
          <a:noFill/>
          <a:ln>
            <a:noFill/>
          </a:ln>
        </p:spPr>
      </p:pic>
      <p:pic>
        <p:nvPicPr>
          <p:cNvPr id="256" name="Google Shape;256;p41"/>
          <p:cNvPicPr preferRelativeResize="0"/>
          <p:nvPr/>
        </p:nvPicPr>
        <p:blipFill>
          <a:blip r:embed="rId4">
            <a:alphaModFix/>
          </a:blip>
          <a:stretch>
            <a:fillRect/>
          </a:stretch>
        </p:blipFill>
        <p:spPr>
          <a:xfrm>
            <a:off x="245050" y="4188700"/>
            <a:ext cx="1554574" cy="836325"/>
          </a:xfrm>
          <a:prstGeom prst="rect">
            <a:avLst/>
          </a:prstGeom>
          <a:noFill/>
          <a:ln>
            <a:noFill/>
          </a:ln>
        </p:spPr>
      </p:pic>
      <p:pic>
        <p:nvPicPr>
          <p:cNvPr id="257" name="Google Shape;257;p41"/>
          <p:cNvPicPr preferRelativeResize="0"/>
          <p:nvPr/>
        </p:nvPicPr>
        <p:blipFill>
          <a:blip r:embed="rId5">
            <a:alphaModFix/>
          </a:blip>
          <a:stretch>
            <a:fillRect/>
          </a:stretch>
        </p:blipFill>
        <p:spPr>
          <a:xfrm>
            <a:off x="1975324" y="4188699"/>
            <a:ext cx="1359031" cy="115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Loops and Array in Python</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(20 minutes lecture and 60 minutes hands-on breakout activities)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use tflite detector</a:t>
            </a:r>
            <a:endParaRPr/>
          </a:p>
        </p:txBody>
      </p:sp>
      <p:sp>
        <p:nvSpPr>
          <p:cNvPr id="263" name="Google Shape;26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Download tflite_detector.py into the folder that contains your code.</a:t>
            </a:r>
            <a:endParaRPr/>
          </a:p>
          <a:p>
            <a:pPr indent="-342900" lvl="0" marL="457200" rtl="0" algn="l">
              <a:spcBef>
                <a:spcPts val="0"/>
              </a:spcBef>
              <a:spcAft>
                <a:spcPts val="0"/>
              </a:spcAft>
              <a:buSzPts val="1800"/>
              <a:buChar char="●"/>
            </a:pPr>
            <a:r>
              <a:rPr lang="en"/>
              <a:t>Download a model and label from NYTC 2025 Classwork Model folder</a:t>
            </a:r>
            <a:endParaRPr/>
          </a:p>
          <a:p>
            <a:pPr indent="-317500" lvl="1" marL="914400" rtl="0" algn="l">
              <a:spcBef>
                <a:spcPts val="0"/>
              </a:spcBef>
              <a:spcAft>
                <a:spcPts val="0"/>
              </a:spcAft>
              <a:buSzPts val="1400"/>
              <a:buChar char="○"/>
            </a:pPr>
            <a:r>
              <a:rPr lang="en"/>
              <a:t>Label contains the name of object that will be detected.</a:t>
            </a:r>
            <a:endParaRPr/>
          </a:p>
          <a:p>
            <a:pPr indent="-342900" lvl="0" marL="457200" rtl="0" algn="l">
              <a:spcBef>
                <a:spcPts val="0"/>
              </a:spcBef>
              <a:spcAft>
                <a:spcPts val="0"/>
              </a:spcAft>
              <a:buSzPts val="1800"/>
              <a:buChar char="●"/>
            </a:pPr>
            <a:r>
              <a:rPr lang="en"/>
              <a:t>Download tflite_detector api documentation and read to find out the functions that are in that class.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Breakout Activities (105 minutes)</a:t>
            </a:r>
            <a:endParaRPr/>
          </a:p>
        </p:txBody>
      </p:sp>
      <p:sp>
        <p:nvSpPr>
          <p:cNvPr id="269" name="Google Shape;26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Do all questions in Section 4 of Workshop 4 Quiz.</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a:t>
            </a:r>
            <a:endParaRPr/>
          </a:p>
        </p:txBody>
      </p:sp>
      <p:sp>
        <p:nvSpPr>
          <p:cNvPr id="275" name="Google Shape;27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93700" lvl="0" marL="457200" rtl="0" algn="l">
              <a:lnSpc>
                <a:spcPct val="90000"/>
              </a:lnSpc>
              <a:spcBef>
                <a:spcPts val="64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Using loops and array</a:t>
            </a:r>
            <a:endParaRPr sz="2600">
              <a:solidFill>
                <a:schemeClr val="dk1"/>
              </a:solidFill>
              <a:latin typeface="Calibri"/>
              <a:ea typeface="Calibri"/>
              <a:cs typeface="Calibri"/>
              <a:sym typeface="Calibri"/>
            </a:endParaRPr>
          </a:p>
          <a:p>
            <a:pPr indent="-393700" lvl="0" marL="457200" rtl="0" algn="l">
              <a:lnSpc>
                <a:spcPct val="90000"/>
              </a:lnSpc>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Using video stream from drone camera</a:t>
            </a:r>
            <a:endParaRPr sz="2600">
              <a:solidFill>
                <a:schemeClr val="dk1"/>
              </a:solidFill>
              <a:latin typeface="Calibri"/>
              <a:ea typeface="Calibri"/>
              <a:cs typeface="Calibri"/>
              <a:sym typeface="Calibri"/>
            </a:endParaRPr>
          </a:p>
          <a:p>
            <a:pPr indent="-393700" lvl="0" marL="457200" rtl="0" algn="l">
              <a:lnSpc>
                <a:spcPct val="90000"/>
              </a:lnSpc>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Using OpenCV libraries to detect color and circles from video stream</a:t>
            </a:r>
            <a:endParaRPr sz="2600">
              <a:solidFill>
                <a:schemeClr val="dk1"/>
              </a:solidFill>
              <a:latin typeface="Calibri"/>
              <a:ea typeface="Calibri"/>
              <a:cs typeface="Calibri"/>
              <a:sym typeface="Calibri"/>
            </a:endParaRPr>
          </a:p>
          <a:p>
            <a:pPr indent="-393700" lvl="0" marL="457200" rtl="0" algn="l">
              <a:lnSpc>
                <a:spcPct val="90000"/>
              </a:lnSpc>
              <a:spcBef>
                <a:spcPts val="0"/>
              </a:spcBef>
              <a:spcAft>
                <a:spcPts val="0"/>
              </a:spcAft>
              <a:buClr>
                <a:schemeClr val="dk1"/>
              </a:buClr>
              <a:buSzPts val="2600"/>
              <a:buFont typeface="Calibri"/>
              <a:buChar char="●"/>
            </a:pPr>
            <a:r>
              <a:rPr lang="en" sz="2600">
                <a:solidFill>
                  <a:schemeClr val="dk1"/>
                </a:solidFill>
                <a:latin typeface="Calibri"/>
                <a:ea typeface="Calibri"/>
                <a:cs typeface="Calibri"/>
                <a:sym typeface="Calibri"/>
              </a:rPr>
              <a:t>Using TFLite model to detect object</a:t>
            </a:r>
            <a:endParaRPr sz="2600">
              <a:solidFill>
                <a:schemeClr val="dk1"/>
              </a:solidFill>
              <a:latin typeface="Calibri"/>
              <a:ea typeface="Calibri"/>
              <a:cs typeface="Calibri"/>
              <a:sym typeface="Calibri"/>
            </a:endParaRPr>
          </a:p>
          <a:p>
            <a:pPr indent="0" lvl="0" marL="0" rtl="0" algn="l">
              <a:lnSpc>
                <a:spcPct val="90000"/>
              </a:lnSpc>
              <a:spcBef>
                <a:spcPts val="640"/>
              </a:spcBef>
              <a:spcAft>
                <a:spcPts val="0"/>
              </a:spcAft>
              <a:buClr>
                <a:schemeClr val="dk1"/>
              </a:buClr>
              <a:buSzPts val="1100"/>
              <a:buFont typeface="Arial"/>
              <a:buNone/>
            </a:pPr>
            <a:r>
              <a:t/>
            </a:r>
            <a:endParaRPr sz="2600">
              <a:solidFill>
                <a:schemeClr val="dk1"/>
              </a:solidFill>
              <a:latin typeface="Calibri"/>
              <a:ea typeface="Calibri"/>
              <a:cs typeface="Calibri"/>
              <a:sym typeface="Calibri"/>
            </a:endParaRPr>
          </a:p>
          <a:p>
            <a:pPr indent="0" lvl="0" marL="0" rtl="0" algn="l">
              <a:lnSpc>
                <a:spcPct val="105000"/>
              </a:lnSpc>
              <a:spcBef>
                <a:spcPts val="0"/>
              </a:spcBef>
              <a:spcAft>
                <a:spcPts val="1200"/>
              </a:spcAft>
              <a:buNone/>
            </a:pPr>
            <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4 Practice in School Activity</a:t>
            </a:r>
            <a:endParaRPr/>
          </a:p>
        </p:txBody>
      </p:sp>
      <p:sp>
        <p:nvSpPr>
          <p:cNvPr id="281" name="Google Shape;28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a code that flies the drone two rounds circling around a column that is about 90cm high, 30cm (breadth) x 30cm (width). While circling, the drone’s camera shall face the column.</a:t>
            </a:r>
            <a:endParaRPr/>
          </a:p>
          <a:p>
            <a:pPr indent="-342900" lvl="0" marL="457200" rtl="0" algn="l">
              <a:spcBef>
                <a:spcPts val="0"/>
              </a:spcBef>
              <a:spcAft>
                <a:spcPts val="0"/>
              </a:spcAft>
              <a:buSzPts val="1800"/>
              <a:buChar char="-"/>
            </a:pPr>
            <a:r>
              <a:rPr lang="en"/>
              <a:t>On the column, there are google and imda logo. The code shall detect the logos as the drone circles around the column.</a:t>
            </a:r>
            <a:endParaRPr/>
          </a:p>
          <a:p>
            <a:pPr indent="-342900" lvl="0" marL="457200" rtl="0" algn="l">
              <a:spcBef>
                <a:spcPts val="0"/>
              </a:spcBef>
              <a:spcAft>
                <a:spcPts val="0"/>
              </a:spcAft>
              <a:buSzPts val="1800"/>
              <a:buChar char="-"/>
            </a:pPr>
            <a:r>
              <a:rPr lang="en"/>
              <a:t>When reach the top of the column, the drone shall land on the column.</a:t>
            </a:r>
            <a:endParaRPr/>
          </a:p>
          <a:p>
            <a:pPr indent="-342900" lvl="0" marL="457200" rtl="0" algn="l">
              <a:spcBef>
                <a:spcPts val="0"/>
              </a:spcBef>
              <a:spcAft>
                <a:spcPts val="0"/>
              </a:spcAft>
              <a:buSzPts val="1800"/>
              <a:buChar char="-"/>
            </a:pPr>
            <a:r>
              <a:rPr lang="en"/>
              <a:t>HINT: You have use python </a:t>
            </a:r>
            <a:r>
              <a:rPr lang="en"/>
              <a:t>threading</a:t>
            </a:r>
            <a:r>
              <a:rPr lang="en"/>
              <a:t> to run the detection concurrently while the drone flies.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Loops in Block Coding and Python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lang="en" sz="1600">
                <a:solidFill>
                  <a:schemeClr val="dk1"/>
                </a:solidFill>
              </a:rPr>
              <a:t>Example in </a:t>
            </a:r>
            <a:r>
              <a:rPr b="1" lang="en" sz="1600">
                <a:solidFill>
                  <a:schemeClr val="dk1"/>
                </a:solidFill>
              </a:rPr>
              <a:t>Scratch</a:t>
            </a:r>
            <a:r>
              <a:rPr lang="en" sz="1600">
                <a:solidFill>
                  <a:schemeClr val="dk1"/>
                </a:solidFill>
              </a:rPr>
              <a:t>:</a:t>
            </a:r>
            <a:endParaRPr sz="1600">
              <a:solidFill>
                <a:schemeClr val="dk1"/>
              </a:solidFill>
            </a:endParaRPr>
          </a:p>
          <a:p>
            <a:pPr indent="-330200" lvl="1" marL="914400" rtl="0" algn="l">
              <a:spcBef>
                <a:spcPts val="0"/>
              </a:spcBef>
              <a:spcAft>
                <a:spcPts val="0"/>
              </a:spcAft>
              <a:buClr>
                <a:schemeClr val="dk1"/>
              </a:buClr>
              <a:buSzPts val="1600"/>
              <a:buChar char="○"/>
            </a:pPr>
            <a:r>
              <a:rPr b="1" lang="en" sz="1600">
                <a:solidFill>
                  <a:schemeClr val="dk1"/>
                </a:solidFill>
              </a:rPr>
              <a:t>"Repeat 5 times → Move forward 10 steps"</a:t>
            </a:r>
            <a:endParaRPr b="1"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Python </a:t>
            </a:r>
            <a:r>
              <a:rPr b="1" lang="en">
                <a:solidFill>
                  <a:schemeClr val="dk1"/>
                </a:solidFill>
              </a:rPr>
              <a:t>for loop</a:t>
            </a:r>
            <a:r>
              <a:rPr lang="en">
                <a:solidFill>
                  <a:schemeClr val="dk1"/>
                </a:solidFill>
              </a:rPr>
              <a:t> is equivalent to Repeat: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Output: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892613" y="2204475"/>
            <a:ext cx="6048375" cy="933450"/>
          </a:xfrm>
          <a:prstGeom prst="rect">
            <a:avLst/>
          </a:prstGeom>
          <a:noFill/>
          <a:ln>
            <a:noFill/>
          </a:ln>
        </p:spPr>
      </p:pic>
      <p:pic>
        <p:nvPicPr>
          <p:cNvPr id="75" name="Google Shape;75;p16"/>
          <p:cNvPicPr preferRelativeResize="0"/>
          <p:nvPr/>
        </p:nvPicPr>
        <p:blipFill>
          <a:blip r:embed="rId4">
            <a:alphaModFix/>
          </a:blip>
          <a:stretch>
            <a:fillRect/>
          </a:stretch>
        </p:blipFill>
        <p:spPr>
          <a:xfrm>
            <a:off x="1019175" y="3577766"/>
            <a:ext cx="3552825" cy="13737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Comparing Loops in Block Coding and Python</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62150"/>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1"/>
              </a:buClr>
              <a:buSzPts val="1800"/>
              <a:buChar char="●"/>
            </a:pPr>
            <a:r>
              <a:rPr lang="en">
                <a:solidFill>
                  <a:schemeClr val="dk1"/>
                </a:solidFill>
              </a:rPr>
              <a:t>Example in </a:t>
            </a:r>
            <a:r>
              <a:rPr b="1" lang="en">
                <a:solidFill>
                  <a:schemeClr val="dk1"/>
                </a:solidFill>
              </a:rPr>
              <a:t>MakeCode</a:t>
            </a:r>
            <a:r>
              <a:rPr lang="en">
                <a:solidFill>
                  <a:schemeClr val="dk1"/>
                </a:solidFill>
              </a:rPr>
              <a:t>:</a:t>
            </a:r>
            <a:endParaRPr>
              <a:solidFill>
                <a:schemeClr val="dk1"/>
              </a:solidFill>
            </a:endParaRPr>
          </a:p>
          <a:p>
            <a:pPr indent="-342900" lvl="1" marL="914400" rtl="0" algn="l">
              <a:spcBef>
                <a:spcPts val="0"/>
              </a:spcBef>
              <a:spcAft>
                <a:spcPts val="0"/>
              </a:spcAft>
              <a:buClr>
                <a:schemeClr val="dk1"/>
              </a:buClr>
              <a:buSzPts val="1800"/>
              <a:buChar char="○"/>
            </a:pPr>
            <a:r>
              <a:rPr b="1" lang="en">
                <a:solidFill>
                  <a:schemeClr val="dk1"/>
                </a:solidFill>
              </a:rPr>
              <a:t>"While battery &gt; 10 → Fly up"</a:t>
            </a:r>
            <a:endParaRPr b="1">
              <a:solidFill>
                <a:schemeClr val="dk1"/>
              </a:solidFill>
            </a:endParaRPr>
          </a:p>
          <a:p>
            <a:pPr indent="-342900" lvl="0" marL="457200" rtl="0" algn="l">
              <a:spcBef>
                <a:spcPts val="0"/>
              </a:spcBef>
              <a:spcAft>
                <a:spcPts val="0"/>
              </a:spcAft>
              <a:buSzPts val="1800"/>
              <a:buChar char="●"/>
            </a:pPr>
            <a:r>
              <a:rPr lang="en">
                <a:solidFill>
                  <a:schemeClr val="dk1"/>
                </a:solidFill>
              </a:rPr>
              <a:t>Python </a:t>
            </a:r>
            <a:r>
              <a:rPr b="1" lang="en">
                <a:solidFill>
                  <a:schemeClr val="dk1"/>
                </a:solidFill>
              </a:rPr>
              <a:t>while loop</a:t>
            </a:r>
            <a:r>
              <a:rPr lang="en">
                <a:solidFill>
                  <a:schemeClr val="dk1"/>
                </a:solidFill>
              </a:rPr>
              <a:t> equivalent: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Output:</a:t>
            </a:r>
            <a:endParaRPr>
              <a:solidFill>
                <a:schemeClr val="dk1"/>
              </a:solidFill>
            </a:endParaRPr>
          </a:p>
        </p:txBody>
      </p:sp>
      <p:pic>
        <p:nvPicPr>
          <p:cNvPr id="82" name="Google Shape;82;p17"/>
          <p:cNvPicPr preferRelativeResize="0"/>
          <p:nvPr/>
        </p:nvPicPr>
        <p:blipFill>
          <a:blip r:embed="rId3">
            <a:alphaModFix/>
          </a:blip>
          <a:stretch>
            <a:fillRect/>
          </a:stretch>
        </p:blipFill>
        <p:spPr>
          <a:xfrm>
            <a:off x="986625" y="2138600"/>
            <a:ext cx="4859900" cy="1166375"/>
          </a:xfrm>
          <a:prstGeom prst="rect">
            <a:avLst/>
          </a:prstGeom>
          <a:noFill/>
          <a:ln>
            <a:noFill/>
          </a:ln>
        </p:spPr>
      </p:pic>
      <p:pic>
        <p:nvPicPr>
          <p:cNvPr id="83" name="Google Shape;83;p17"/>
          <p:cNvPicPr preferRelativeResize="0"/>
          <p:nvPr/>
        </p:nvPicPr>
        <p:blipFill>
          <a:blip r:embed="rId4">
            <a:alphaModFix/>
          </a:blip>
          <a:stretch>
            <a:fillRect/>
          </a:stretch>
        </p:blipFill>
        <p:spPr>
          <a:xfrm>
            <a:off x="1231300" y="3620125"/>
            <a:ext cx="3371850" cy="120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Scanning QR code </a:t>
            </a:r>
            <a:r>
              <a:rPr lang="en"/>
              <a:t>multiple times with loop</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When scan once, the drone might not detect it. Let’s loop to scan a few times to increase success: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Example output:</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934250" y="1803187"/>
            <a:ext cx="3899426" cy="1444475"/>
          </a:xfrm>
          <a:prstGeom prst="rect">
            <a:avLst/>
          </a:prstGeom>
          <a:noFill/>
          <a:ln>
            <a:noFill/>
          </a:ln>
        </p:spPr>
      </p:pic>
      <p:pic>
        <p:nvPicPr>
          <p:cNvPr id="91" name="Google Shape;91;p18"/>
          <p:cNvPicPr preferRelativeResize="0"/>
          <p:nvPr/>
        </p:nvPicPr>
        <p:blipFill>
          <a:blip r:embed="rId4">
            <a:alphaModFix/>
          </a:blip>
          <a:stretch>
            <a:fillRect/>
          </a:stretch>
        </p:blipFill>
        <p:spPr>
          <a:xfrm>
            <a:off x="886573" y="3654850"/>
            <a:ext cx="5992600" cy="122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For loop to loop through QR results</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dk1"/>
                </a:solidFill>
              </a:rPr>
              <a:t>Use a </a:t>
            </a:r>
            <a:r>
              <a:rPr b="1" lang="en">
                <a:solidFill>
                  <a:schemeClr val="dk1"/>
                </a:solidFill>
              </a:rPr>
              <a:t>for loop</a:t>
            </a:r>
            <a:r>
              <a:rPr lang="en">
                <a:solidFill>
                  <a:schemeClr val="dk1"/>
                </a:solidFill>
              </a:rPr>
              <a:t> to process stored QR code results: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Example output:</a:t>
            </a:r>
            <a:endParaRPr>
              <a:solidFill>
                <a:schemeClr val="dk1"/>
              </a:solidFill>
            </a:endParaRPr>
          </a:p>
        </p:txBody>
      </p:sp>
      <p:pic>
        <p:nvPicPr>
          <p:cNvPr id="98" name="Google Shape;98;p19"/>
          <p:cNvPicPr preferRelativeResize="0"/>
          <p:nvPr/>
        </p:nvPicPr>
        <p:blipFill>
          <a:blip r:embed="rId3">
            <a:alphaModFix/>
          </a:blip>
          <a:stretch>
            <a:fillRect/>
          </a:stretch>
        </p:blipFill>
        <p:spPr>
          <a:xfrm>
            <a:off x="455575" y="1605113"/>
            <a:ext cx="8153400" cy="1628775"/>
          </a:xfrm>
          <a:prstGeom prst="rect">
            <a:avLst/>
          </a:prstGeom>
          <a:noFill/>
          <a:ln>
            <a:noFill/>
          </a:ln>
        </p:spPr>
      </p:pic>
      <p:pic>
        <p:nvPicPr>
          <p:cNvPr id="99" name="Google Shape;99;p19"/>
          <p:cNvPicPr preferRelativeResize="0"/>
          <p:nvPr/>
        </p:nvPicPr>
        <p:blipFill>
          <a:blip r:embed="rId4">
            <a:alphaModFix/>
          </a:blip>
          <a:stretch>
            <a:fillRect/>
          </a:stretch>
        </p:blipFill>
        <p:spPr>
          <a:xfrm>
            <a:off x="650838" y="3895725"/>
            <a:ext cx="4638675" cy="108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Array (List)</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solidFill>
                  <a:schemeClr val="dk1"/>
                </a:solidFill>
              </a:rPr>
              <a:t>Python lists (arrays)</a:t>
            </a:r>
            <a:r>
              <a:rPr lang="en">
                <a:solidFill>
                  <a:schemeClr val="dk1"/>
                </a:solidFill>
              </a:rPr>
              <a:t> store multiple items in a single variable like list block in Scratch or Makecode.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Declaring an Array (list):</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Example output:</a:t>
            </a:r>
            <a:endParaRPr>
              <a:solidFill>
                <a:schemeClr val="dk1"/>
              </a:solidFill>
            </a:endParaRPr>
          </a:p>
          <a:p>
            <a:pPr indent="0" lvl="0" marL="457200" rtl="0" algn="l">
              <a:spcBef>
                <a:spcPts val="1200"/>
              </a:spcBef>
              <a:spcAft>
                <a:spcPts val="1200"/>
              </a:spcAft>
              <a:buNone/>
            </a:pPr>
            <a:r>
              <a:t/>
            </a:r>
            <a:endParaRPr>
              <a:solidFill>
                <a:schemeClr val="dk1"/>
              </a:solidFill>
            </a:endParaRPr>
          </a:p>
        </p:txBody>
      </p:sp>
      <p:pic>
        <p:nvPicPr>
          <p:cNvPr id="106" name="Google Shape;106;p20"/>
          <p:cNvPicPr preferRelativeResize="0"/>
          <p:nvPr/>
        </p:nvPicPr>
        <p:blipFill>
          <a:blip r:embed="rId3">
            <a:alphaModFix/>
          </a:blip>
          <a:stretch>
            <a:fillRect/>
          </a:stretch>
        </p:blipFill>
        <p:spPr>
          <a:xfrm>
            <a:off x="871550" y="2228375"/>
            <a:ext cx="6076950" cy="819150"/>
          </a:xfrm>
          <a:prstGeom prst="rect">
            <a:avLst/>
          </a:prstGeom>
          <a:noFill/>
          <a:ln>
            <a:noFill/>
          </a:ln>
        </p:spPr>
      </p:pic>
      <p:pic>
        <p:nvPicPr>
          <p:cNvPr id="107" name="Google Shape;107;p20"/>
          <p:cNvPicPr preferRelativeResize="0"/>
          <p:nvPr/>
        </p:nvPicPr>
        <p:blipFill>
          <a:blip r:embed="rId4">
            <a:alphaModFix/>
          </a:blip>
          <a:stretch>
            <a:fillRect/>
          </a:stretch>
        </p:blipFill>
        <p:spPr>
          <a:xfrm>
            <a:off x="818600" y="3729013"/>
            <a:ext cx="2686050" cy="638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Accessing Array Elements</a:t>
            </a:r>
            <a:endParaRPr/>
          </a:p>
        </p:txBody>
      </p:sp>
      <p:sp>
        <p:nvSpPr>
          <p:cNvPr id="113" name="Google Shape;113;p21"/>
          <p:cNvSpPr txBox="1"/>
          <p:nvPr>
            <p:ph idx="1" type="body"/>
          </p:nvPr>
        </p:nvSpPr>
        <p:spPr>
          <a:xfrm>
            <a:off x="258750" y="1159100"/>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Accessing specific item in Array:</a:t>
            </a:r>
            <a:endParaRPr/>
          </a:p>
          <a:p>
            <a:pPr indent="-297497" lvl="1" marL="914400" rtl="0" algn="l">
              <a:spcBef>
                <a:spcPts val="0"/>
              </a:spcBef>
              <a:spcAft>
                <a:spcPts val="0"/>
              </a:spcAft>
              <a:buSzPct val="100000"/>
              <a:buChar char="○"/>
            </a:pPr>
            <a:r>
              <a:rPr lang="en"/>
              <a:t>Using the index of item which starts from 0.</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0" lvl="0" marL="914400" rtl="0" algn="l">
              <a:spcBef>
                <a:spcPts val="1200"/>
              </a:spcBef>
              <a:spcAft>
                <a:spcPts val="0"/>
              </a:spcAft>
              <a:buNone/>
            </a:pPr>
            <a:r>
              <a:t/>
            </a:r>
            <a:endParaRPr/>
          </a:p>
          <a:p>
            <a:pPr indent="-317182" lvl="0" marL="457200" rtl="0" algn="l">
              <a:spcBef>
                <a:spcPts val="1200"/>
              </a:spcBef>
              <a:spcAft>
                <a:spcPts val="0"/>
              </a:spcAft>
              <a:buSzPct val="100000"/>
              <a:buChar char="●"/>
            </a:pPr>
            <a:r>
              <a:rPr lang="en"/>
              <a:t>Output:</a:t>
            </a:r>
            <a:endParaRPr/>
          </a:p>
          <a:p>
            <a:pPr indent="0" lvl="0" marL="45720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865825" y="1907938"/>
            <a:ext cx="4248150" cy="771525"/>
          </a:xfrm>
          <a:prstGeom prst="rect">
            <a:avLst/>
          </a:prstGeom>
          <a:noFill/>
          <a:ln>
            <a:noFill/>
          </a:ln>
        </p:spPr>
      </p:pic>
      <p:pic>
        <p:nvPicPr>
          <p:cNvPr id="115" name="Google Shape;115;p21"/>
          <p:cNvPicPr preferRelativeResize="0"/>
          <p:nvPr/>
        </p:nvPicPr>
        <p:blipFill>
          <a:blip r:embed="rId4">
            <a:alphaModFix/>
          </a:blip>
          <a:stretch>
            <a:fillRect/>
          </a:stretch>
        </p:blipFill>
        <p:spPr>
          <a:xfrm>
            <a:off x="865825" y="3010688"/>
            <a:ext cx="2628900" cy="790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