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83691ac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83691ac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83691acd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83691acd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83691ac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83691ac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83691acd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83691acd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83691acd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83691acd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83691acd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83691ac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83691acd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83691acd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83691acd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83691ac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02c700c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02c700c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83691ac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83691ac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02c700cb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02c700c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02c700c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02c700c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02c700c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02c700c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02c700cb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02c700cb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02c700cb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02c700cb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02c700c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02c700c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83691ac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83691ac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6 - Coding Autonomous Control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Control in Drones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Drones use various types of feedback control mechanisms: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700">
                <a:solidFill>
                  <a:schemeClr val="dk1"/>
                </a:solidFill>
              </a:rPr>
              <a:t>Position Control:</a:t>
            </a:r>
            <a:r>
              <a:rPr lang="en" sz="1700">
                <a:solidFill>
                  <a:schemeClr val="dk1"/>
                </a:solidFill>
              </a:rPr>
              <a:t> Uses GPS or computer vision to keep the drone in a specific location.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700">
                <a:solidFill>
                  <a:schemeClr val="dk1"/>
                </a:solidFill>
              </a:rPr>
              <a:t>Altitude Control:</a:t>
            </a:r>
            <a:r>
              <a:rPr lang="en" sz="1700">
                <a:solidFill>
                  <a:schemeClr val="dk1"/>
                </a:solidFill>
              </a:rPr>
              <a:t> Uses barometers or visual markers to maintain a constant height.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700">
                <a:solidFill>
                  <a:schemeClr val="dk1"/>
                </a:solidFill>
              </a:rPr>
              <a:t>Object Tracking:</a:t>
            </a:r>
            <a:r>
              <a:rPr lang="en" sz="1700">
                <a:solidFill>
                  <a:schemeClr val="dk1"/>
                </a:solidFill>
              </a:rPr>
              <a:t> Uses cameras and computer vision to follow a target (e.g., a person or a ball).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600"/>
              <a:t>Why Use Computer Vision for Drone Control?</a:t>
            </a:r>
            <a:endParaRPr sz="310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GPS is not reliable indoors, or may not even work indoor.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 drones have cameras. Vision-based tracking enables drones to follow objects dynamically.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Useful in applications like </a:t>
            </a:r>
            <a:r>
              <a:rPr b="1" lang="en">
                <a:solidFill>
                  <a:schemeClr val="dk1"/>
                </a:solidFill>
              </a:rPr>
              <a:t>autonomous delivery, security, and sports analysis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500"/>
              <a:t>How Drones Adjust Their Movement Based on a Target's Location</a:t>
            </a:r>
            <a:endParaRPr sz="3000"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Drones use </a:t>
            </a:r>
            <a:r>
              <a:rPr b="1" lang="en">
                <a:solidFill>
                  <a:schemeClr val="dk1"/>
                </a:solidFill>
              </a:rPr>
              <a:t>computer vision</a:t>
            </a:r>
            <a:r>
              <a:rPr lang="en">
                <a:solidFill>
                  <a:schemeClr val="dk1"/>
                </a:solidFill>
              </a:rPr>
              <a:t> to analyze video frames from their onboard cameras.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By identifying the target’s </a:t>
            </a:r>
            <a:r>
              <a:rPr b="1" lang="en">
                <a:solidFill>
                  <a:schemeClr val="dk1"/>
                </a:solidFill>
              </a:rPr>
              <a:t>position in the frame</a:t>
            </a:r>
            <a:r>
              <a:rPr lang="en">
                <a:solidFill>
                  <a:schemeClr val="dk1"/>
                </a:solidFill>
              </a:rPr>
              <a:t>, the drone can decide how to adjust its movement.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Recap: Color and Sharp Detection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33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To track an object based on color, we need to: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Convert the image from </a:t>
            </a:r>
            <a:r>
              <a:rPr b="1" lang="en" sz="1200">
                <a:solidFill>
                  <a:schemeClr val="dk1"/>
                </a:solidFill>
              </a:rPr>
              <a:t>BGR (OpenCV default) to HSV</a:t>
            </a:r>
            <a:r>
              <a:rPr lang="en" sz="1200">
                <a:solidFill>
                  <a:schemeClr val="dk1"/>
                </a:solidFill>
              </a:rPr>
              <a:t>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Define a color range in HSV.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Apply a </a:t>
            </a:r>
            <a:r>
              <a:rPr b="1" lang="en" sz="1200">
                <a:solidFill>
                  <a:schemeClr val="dk1"/>
                </a:solidFill>
              </a:rPr>
              <a:t>mask</a:t>
            </a:r>
            <a:r>
              <a:rPr lang="en" sz="1200">
                <a:solidFill>
                  <a:schemeClr val="dk1"/>
                </a:solidFill>
              </a:rPr>
              <a:t> to filter out everything except the target color.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Find contours (shapes) of the detected color region.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Draw a </a:t>
            </a:r>
            <a:r>
              <a:rPr b="1" lang="en" sz="1200">
                <a:solidFill>
                  <a:schemeClr val="dk1"/>
                </a:solidFill>
              </a:rPr>
              <a:t>bounding box</a:t>
            </a:r>
            <a:r>
              <a:rPr lang="en" sz="1200">
                <a:solidFill>
                  <a:schemeClr val="dk1"/>
                </a:solidFill>
              </a:rPr>
              <a:t> around the object.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Remember the cx, cy!</a:t>
            </a:r>
            <a:endParaRPr sz="1900"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675" y="1319996"/>
            <a:ext cx="5113351" cy="28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Drone’s Camera View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drone's camera captures a </a:t>
            </a:r>
            <a:r>
              <a:rPr b="1" lang="en" sz="1700">
                <a:solidFill>
                  <a:schemeClr val="dk1"/>
                </a:solidFill>
              </a:rPr>
              <a:t>live video feed</a:t>
            </a:r>
            <a:r>
              <a:rPr lang="en" sz="1700">
                <a:solidFill>
                  <a:schemeClr val="dk1"/>
                </a:solidFill>
              </a:rPr>
              <a:t>, which is essentially a </a:t>
            </a:r>
            <a:r>
              <a:rPr b="1" lang="en" sz="1700">
                <a:solidFill>
                  <a:schemeClr val="dk1"/>
                </a:solidFill>
              </a:rPr>
              <a:t>2D grid of pixels</a:t>
            </a:r>
            <a:r>
              <a:rPr lang="en" sz="1700">
                <a:solidFill>
                  <a:schemeClr val="dk1"/>
                </a:solidFill>
              </a:rPr>
              <a:t> (e.g., 1280x720 pixels).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center of the detected object is the </a:t>
            </a:r>
            <a:r>
              <a:rPr b="1" lang="en" sz="1700">
                <a:solidFill>
                  <a:schemeClr val="dk1"/>
                </a:solidFill>
              </a:rPr>
              <a:t>ideal position</a:t>
            </a:r>
            <a:r>
              <a:rPr lang="en" sz="1700">
                <a:solidFill>
                  <a:schemeClr val="dk1"/>
                </a:solidFill>
              </a:rPr>
              <a:t> where the drone wants to be.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the detected object is </a:t>
            </a:r>
            <a:r>
              <a:rPr b="1" lang="en" sz="1700">
                <a:solidFill>
                  <a:schemeClr val="dk1"/>
                </a:solidFill>
              </a:rPr>
              <a:t>off-center from the center of drone’s camera feed</a:t>
            </a:r>
            <a:r>
              <a:rPr lang="en" sz="1700">
                <a:solidFill>
                  <a:schemeClr val="dk1"/>
                </a:solidFill>
              </a:rPr>
              <a:t>, the drone needs to adjust its position.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</a:t>
            </a:r>
            <a:r>
              <a:rPr b="1" lang="en" sz="1700">
                <a:solidFill>
                  <a:schemeClr val="dk1"/>
                </a:solidFill>
              </a:rPr>
              <a:t>X-axis</a:t>
            </a:r>
            <a:r>
              <a:rPr lang="en" sz="1700">
                <a:solidFill>
                  <a:schemeClr val="dk1"/>
                </a:solidFill>
              </a:rPr>
              <a:t> (left-right) and </a:t>
            </a:r>
            <a:r>
              <a:rPr b="1" lang="en" sz="1700">
                <a:solidFill>
                  <a:schemeClr val="dk1"/>
                </a:solidFill>
              </a:rPr>
              <a:t>Y-axis</a:t>
            </a:r>
            <a:r>
              <a:rPr lang="en" sz="1700">
                <a:solidFill>
                  <a:schemeClr val="dk1"/>
                </a:solidFill>
              </a:rPr>
              <a:t> (up-down or forward-backward) of the detected object determines how the drone should move.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Steps to Align the Drone with the Target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533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317">
                <a:solidFill>
                  <a:schemeClr val="dk1"/>
                </a:solidFill>
              </a:rPr>
              <a:t>The drone follows these steps:</a:t>
            </a:r>
            <a:endParaRPr sz="1317">
              <a:solidFill>
                <a:schemeClr val="dk1"/>
              </a:solidFill>
            </a:endParaRPr>
          </a:p>
          <a:p>
            <a:pPr indent="-3122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rabicPeriod"/>
            </a:pPr>
            <a:r>
              <a:rPr b="1" lang="en" sz="1317">
                <a:solidFill>
                  <a:schemeClr val="dk1"/>
                </a:solidFill>
              </a:rPr>
              <a:t>Detect the target in the camera feed</a:t>
            </a:r>
            <a:br>
              <a:rPr b="1" lang="en" sz="1317">
                <a:solidFill>
                  <a:schemeClr val="dk1"/>
                </a:solidFill>
              </a:rPr>
            </a:br>
            <a:endParaRPr b="1" sz="1317">
              <a:solidFill>
                <a:schemeClr val="dk1"/>
              </a:solidFill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Char char="○"/>
            </a:pPr>
            <a:r>
              <a:rPr lang="en" sz="1317">
                <a:solidFill>
                  <a:schemeClr val="dk1"/>
                </a:solidFill>
              </a:rPr>
              <a:t>OpenCV is used to find the target's position (e.g., a red object or an ArUco marker).</a:t>
            </a:r>
            <a:br>
              <a:rPr lang="en" sz="1317">
                <a:solidFill>
                  <a:schemeClr val="dk1"/>
                </a:solidFill>
              </a:rPr>
            </a:br>
            <a:endParaRPr sz="1317">
              <a:solidFill>
                <a:schemeClr val="dk1"/>
              </a:solidFill>
            </a:endParaRPr>
          </a:p>
          <a:p>
            <a:pPr indent="-3122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rabicPeriod"/>
            </a:pPr>
            <a:r>
              <a:rPr b="1" lang="en" sz="1317">
                <a:solidFill>
                  <a:schemeClr val="dk1"/>
                </a:solidFill>
              </a:rPr>
              <a:t>Find the center of the detected object (</a:t>
            </a:r>
            <a:r>
              <a:rPr b="1" lang="en" sz="1317">
                <a:solidFill>
                  <a:srgbClr val="00FF00"/>
                </a:solidFill>
              </a:rPr>
              <a:t>green cross</a:t>
            </a:r>
            <a:r>
              <a:rPr b="1" lang="en" sz="1317">
                <a:solidFill>
                  <a:schemeClr val="dk1"/>
                </a:solidFill>
              </a:rPr>
              <a:t>)</a:t>
            </a:r>
            <a:br>
              <a:rPr b="1" lang="en" sz="1317">
                <a:solidFill>
                  <a:schemeClr val="dk1"/>
                </a:solidFill>
              </a:rPr>
            </a:br>
            <a:endParaRPr b="1" sz="1317">
              <a:solidFill>
                <a:schemeClr val="dk1"/>
              </a:solidFill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Char char="○"/>
            </a:pPr>
            <a:r>
              <a:rPr lang="en" sz="1317">
                <a:solidFill>
                  <a:schemeClr val="dk1"/>
                </a:solidFill>
              </a:rPr>
              <a:t>Once detected, the bounding box around the target gives the </a:t>
            </a:r>
            <a:r>
              <a:rPr b="1" lang="en" sz="1317">
                <a:solidFill>
                  <a:schemeClr val="dk1"/>
                </a:solidFill>
              </a:rPr>
              <a:t>center coordinates (cx, cy)</a:t>
            </a:r>
            <a:r>
              <a:rPr lang="en" sz="1317">
                <a:solidFill>
                  <a:schemeClr val="dk1"/>
                </a:solidFill>
              </a:rPr>
              <a:t>.</a:t>
            </a:r>
            <a:br>
              <a:rPr lang="en" sz="1317">
                <a:solidFill>
                  <a:schemeClr val="dk1"/>
                </a:solidFill>
              </a:rPr>
            </a:br>
            <a:endParaRPr sz="1317">
              <a:solidFill>
                <a:schemeClr val="dk1"/>
              </a:solidFill>
            </a:endParaRPr>
          </a:p>
          <a:p>
            <a:pPr indent="-3122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AutoNum type="arabicPeriod"/>
            </a:pPr>
            <a:r>
              <a:rPr b="1" lang="en" sz="1317">
                <a:solidFill>
                  <a:schemeClr val="dk1"/>
                </a:solidFill>
              </a:rPr>
              <a:t>Compare the target’s position to the drone’s image frame’s center</a:t>
            </a:r>
            <a:br>
              <a:rPr b="1" lang="en" sz="1317">
                <a:solidFill>
                  <a:schemeClr val="dk1"/>
                </a:solidFill>
              </a:rPr>
            </a:br>
            <a:endParaRPr b="1" sz="1317">
              <a:solidFill>
                <a:schemeClr val="dk1"/>
              </a:solidFill>
            </a:endParaRPr>
          </a:p>
          <a:p>
            <a:pPr indent="-3122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8"/>
              <a:buChar char="○"/>
            </a:pPr>
            <a:r>
              <a:rPr lang="en" sz="1317">
                <a:solidFill>
                  <a:schemeClr val="dk1"/>
                </a:solidFill>
              </a:rPr>
              <a:t>The center of the image (</a:t>
            </a:r>
            <a:r>
              <a:rPr b="1" lang="en" sz="1317">
                <a:solidFill>
                  <a:srgbClr val="FF0000"/>
                </a:solidFill>
              </a:rPr>
              <a:t>red cross</a:t>
            </a:r>
            <a:r>
              <a:rPr lang="en" sz="1317">
                <a:solidFill>
                  <a:schemeClr val="dk1"/>
                </a:solidFill>
              </a:rPr>
              <a:t>) is the </a:t>
            </a:r>
            <a:r>
              <a:rPr b="1" lang="en" sz="1317">
                <a:solidFill>
                  <a:schemeClr val="dk1"/>
                </a:solidFill>
              </a:rPr>
              <a:t>reference point</a:t>
            </a:r>
            <a:r>
              <a:rPr lang="en" sz="1317">
                <a:solidFill>
                  <a:schemeClr val="dk1"/>
                </a:solidFill>
              </a:rPr>
              <a:t> (e.g., (640, 360) for a 1280x720 resolution).</a:t>
            </a:r>
            <a:br>
              <a:rPr lang="en" sz="1317">
                <a:solidFill>
                  <a:schemeClr val="dk1"/>
                </a:solidFill>
              </a:rPr>
            </a:br>
            <a:endParaRPr sz="13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965"/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17435" l="3864" r="49967" t="11772"/>
          <a:stretch/>
        </p:blipFill>
        <p:spPr>
          <a:xfrm>
            <a:off x="5647800" y="1485450"/>
            <a:ext cx="3223502" cy="18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/>
        </p:nvSpPr>
        <p:spPr>
          <a:xfrm>
            <a:off x="7044675" y="2269863"/>
            <a:ext cx="2316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+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7475125" y="2269863"/>
            <a:ext cx="2316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00"/>
                </a:solidFill>
              </a:rPr>
              <a:t>+</a:t>
            </a:r>
            <a:endParaRPr b="1" sz="1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Move the drone to correct its position</a:t>
            </a:r>
            <a:endParaRPr sz="1920"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540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red cross is at x = 640 y = 360. Make red cross on green cross by: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If the detected image’s </a:t>
            </a:r>
            <a:r>
              <a:rPr b="1" lang="en" sz="1400">
                <a:solidFill>
                  <a:schemeClr val="dk1"/>
                </a:solidFill>
              </a:rPr>
              <a:t>cx (</a:t>
            </a:r>
            <a:r>
              <a:rPr b="1" lang="en" sz="1400">
                <a:solidFill>
                  <a:srgbClr val="00FF00"/>
                </a:solidFill>
              </a:rPr>
              <a:t>green cross</a:t>
            </a:r>
            <a:r>
              <a:rPr b="1" lang="en" sz="1400">
                <a:solidFill>
                  <a:schemeClr val="dk1"/>
                </a:solidFill>
              </a:rPr>
              <a:t>) &gt; 640 (</a:t>
            </a:r>
            <a:r>
              <a:rPr b="1" lang="en" sz="1400">
                <a:solidFill>
                  <a:srgbClr val="FF0000"/>
                </a:solidFill>
              </a:rPr>
              <a:t>red </a:t>
            </a:r>
            <a:r>
              <a:rPr b="1" lang="en" sz="1400">
                <a:solidFill>
                  <a:srgbClr val="FF0000"/>
                </a:solidFill>
              </a:rPr>
              <a:t>cross</a:t>
            </a:r>
            <a:r>
              <a:rPr b="1" lang="en" sz="1400">
                <a:solidFill>
                  <a:schemeClr val="dk1"/>
                </a:solidFill>
              </a:rPr>
              <a:t>)</a:t>
            </a:r>
            <a:r>
              <a:rPr lang="en" sz="1400">
                <a:solidFill>
                  <a:schemeClr val="dk1"/>
                </a:solidFill>
              </a:rPr>
              <a:t>, move </a:t>
            </a:r>
            <a:r>
              <a:rPr b="1" lang="en" sz="1400">
                <a:solidFill>
                  <a:schemeClr val="dk1"/>
                </a:solidFill>
              </a:rPr>
              <a:t>right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If the target is </a:t>
            </a:r>
            <a:r>
              <a:rPr b="1" lang="en" sz="1400">
                <a:solidFill>
                  <a:schemeClr val="dk1"/>
                </a:solidFill>
              </a:rPr>
              <a:t>cx (</a:t>
            </a:r>
            <a:r>
              <a:rPr b="1" lang="en" sz="1400">
                <a:solidFill>
                  <a:srgbClr val="00FF00"/>
                </a:solidFill>
              </a:rPr>
              <a:t>green cross</a:t>
            </a:r>
            <a:r>
              <a:rPr b="1" lang="en" sz="1400">
                <a:solidFill>
                  <a:schemeClr val="dk1"/>
                </a:solidFill>
              </a:rPr>
              <a:t>) &lt; 640 (</a:t>
            </a:r>
            <a:r>
              <a:rPr b="1" lang="en" sz="1400">
                <a:solidFill>
                  <a:srgbClr val="FF0000"/>
                </a:solidFill>
              </a:rPr>
              <a:t>red cross</a:t>
            </a:r>
            <a:r>
              <a:rPr b="1" lang="en" sz="1400">
                <a:solidFill>
                  <a:schemeClr val="dk1"/>
                </a:solidFill>
              </a:rPr>
              <a:t>)</a:t>
            </a:r>
            <a:r>
              <a:rPr lang="en" sz="1400">
                <a:solidFill>
                  <a:schemeClr val="dk1"/>
                </a:solidFill>
              </a:rPr>
              <a:t>, move </a:t>
            </a:r>
            <a:r>
              <a:rPr b="1" lang="en" sz="1400">
                <a:solidFill>
                  <a:schemeClr val="dk1"/>
                </a:solidFill>
              </a:rPr>
              <a:t>left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If the target is </a:t>
            </a:r>
            <a:r>
              <a:rPr b="1" lang="en" sz="1400">
                <a:solidFill>
                  <a:schemeClr val="dk1"/>
                </a:solidFill>
              </a:rPr>
              <a:t>cy (</a:t>
            </a:r>
            <a:r>
              <a:rPr b="1" lang="en" sz="1400">
                <a:solidFill>
                  <a:srgbClr val="00FF00"/>
                </a:solidFill>
              </a:rPr>
              <a:t>green cross</a:t>
            </a:r>
            <a:r>
              <a:rPr b="1" lang="en" sz="1400">
                <a:solidFill>
                  <a:schemeClr val="dk1"/>
                </a:solidFill>
              </a:rPr>
              <a:t>) &lt; 320 (</a:t>
            </a:r>
            <a:r>
              <a:rPr b="1" lang="en" sz="1400">
                <a:solidFill>
                  <a:srgbClr val="FF0000"/>
                </a:solidFill>
              </a:rPr>
              <a:t>red cross</a:t>
            </a:r>
            <a:r>
              <a:rPr b="1" lang="en" sz="1400">
                <a:solidFill>
                  <a:schemeClr val="dk1"/>
                </a:solidFill>
              </a:rPr>
              <a:t>)</a:t>
            </a:r>
            <a:r>
              <a:rPr lang="en" sz="1400">
                <a:solidFill>
                  <a:schemeClr val="dk1"/>
                </a:solidFill>
              </a:rPr>
              <a:t>, move </a:t>
            </a:r>
            <a:r>
              <a:rPr b="1" lang="en" sz="1400">
                <a:solidFill>
                  <a:schemeClr val="dk1"/>
                </a:solidFill>
              </a:rPr>
              <a:t>up or forward (if camera is tilted down)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If the target is </a:t>
            </a:r>
            <a:r>
              <a:rPr b="1" lang="en" sz="1400">
                <a:solidFill>
                  <a:schemeClr val="dk1"/>
                </a:solidFill>
              </a:rPr>
              <a:t>cy </a:t>
            </a:r>
            <a:r>
              <a:rPr b="1" lang="en" sz="1400">
                <a:solidFill>
                  <a:schemeClr val="dk1"/>
                </a:solidFill>
              </a:rPr>
              <a:t>(</a:t>
            </a:r>
            <a:r>
              <a:rPr b="1" lang="en" sz="1400">
                <a:solidFill>
                  <a:srgbClr val="00FF00"/>
                </a:solidFill>
              </a:rPr>
              <a:t>green cross</a:t>
            </a:r>
            <a:r>
              <a:rPr b="1" lang="en" sz="1400">
                <a:solidFill>
                  <a:schemeClr val="dk1"/>
                </a:solidFill>
              </a:rPr>
              <a:t>)</a:t>
            </a:r>
            <a:r>
              <a:rPr b="1" lang="en" sz="1400">
                <a:solidFill>
                  <a:schemeClr val="dk1"/>
                </a:solidFill>
              </a:rPr>
              <a:t> &gt; 320</a:t>
            </a:r>
            <a:r>
              <a:rPr b="1" lang="en" sz="1400">
                <a:solidFill>
                  <a:schemeClr val="dk1"/>
                </a:solidFill>
              </a:rPr>
              <a:t>(</a:t>
            </a:r>
            <a:r>
              <a:rPr b="1" lang="en" sz="1400">
                <a:solidFill>
                  <a:srgbClr val="FF0000"/>
                </a:solidFill>
              </a:rPr>
              <a:t>red cross</a:t>
            </a:r>
            <a:r>
              <a:rPr b="1" lang="en" sz="1400">
                <a:solidFill>
                  <a:schemeClr val="dk1"/>
                </a:solidFill>
              </a:rPr>
              <a:t>)</a:t>
            </a:r>
            <a:r>
              <a:rPr lang="en" sz="1400">
                <a:solidFill>
                  <a:schemeClr val="dk1"/>
                </a:solidFill>
              </a:rPr>
              <a:t>, move </a:t>
            </a:r>
            <a:r>
              <a:rPr b="1" lang="en" sz="1400">
                <a:solidFill>
                  <a:schemeClr val="dk1"/>
                </a:solidFill>
              </a:rPr>
              <a:t>down or backward </a:t>
            </a:r>
            <a:r>
              <a:rPr b="1" lang="en" sz="1400">
                <a:solidFill>
                  <a:schemeClr val="dk1"/>
                </a:solidFill>
              </a:rPr>
              <a:t>(if camera is tilted down)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700"/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17435" l="3864" r="49967" t="11772"/>
          <a:stretch/>
        </p:blipFill>
        <p:spPr>
          <a:xfrm>
            <a:off x="5826525" y="1525175"/>
            <a:ext cx="3223502" cy="18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7223400" y="2309588"/>
            <a:ext cx="2316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+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7653850" y="2309588"/>
            <a:ext cx="2316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00"/>
                </a:solidFill>
              </a:rPr>
              <a:t>+</a:t>
            </a:r>
            <a:endParaRPr b="1" sz="1800">
              <a:solidFill>
                <a:srgbClr val="00FF00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5416100" y="1218675"/>
            <a:ext cx="1436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(</a:t>
            </a:r>
            <a:r>
              <a:rPr b="1" lang="en" sz="1200">
                <a:solidFill>
                  <a:srgbClr val="FF00FF"/>
                </a:solidFill>
              </a:rPr>
              <a:t>x=0</a:t>
            </a:r>
            <a:r>
              <a:rPr b="1" lang="en" sz="1200">
                <a:solidFill>
                  <a:schemeClr val="dk2"/>
                </a:solidFill>
              </a:rPr>
              <a:t>, </a:t>
            </a:r>
            <a:r>
              <a:rPr b="1" lang="en" sz="1200">
                <a:solidFill>
                  <a:srgbClr val="0000FF"/>
                </a:solidFill>
              </a:rPr>
              <a:t>y=0</a:t>
            </a:r>
            <a:r>
              <a:rPr b="1" lang="en" sz="1200">
                <a:solidFill>
                  <a:schemeClr val="dk2"/>
                </a:solidFill>
              </a:rPr>
              <a:t>)</a:t>
            </a:r>
            <a:endParaRPr b="1" sz="1200">
              <a:solidFill>
                <a:schemeClr val="dk2"/>
              </a:solidFill>
            </a:endParaRPr>
          </a:p>
        </p:txBody>
      </p:sp>
      <p:cxnSp>
        <p:nvCxnSpPr>
          <p:cNvPr id="154" name="Google Shape;154;p28"/>
          <p:cNvCxnSpPr/>
          <p:nvPr/>
        </p:nvCxnSpPr>
        <p:spPr>
          <a:xfrm>
            <a:off x="5859750" y="1538425"/>
            <a:ext cx="31908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8"/>
          <p:cNvCxnSpPr/>
          <p:nvPr/>
        </p:nvCxnSpPr>
        <p:spPr>
          <a:xfrm>
            <a:off x="5826525" y="1565050"/>
            <a:ext cx="39900" cy="1827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8"/>
          <p:cNvSpPr txBox="1"/>
          <p:nvPr/>
        </p:nvSpPr>
        <p:spPr>
          <a:xfrm>
            <a:off x="7223400" y="1198575"/>
            <a:ext cx="231600" cy="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x</a:t>
            </a:r>
            <a:endParaRPr sz="1800">
              <a:solidFill>
                <a:srgbClr val="FF00FF"/>
              </a:solidFill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5548600" y="2309600"/>
            <a:ext cx="231600" cy="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Y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codes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38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24 to Line 34: Reference code to show you the idea on how to code moving the drone using the image position.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sample code is W6-detect-imda-and-align.py.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324" y="194625"/>
            <a:ext cx="3654024" cy="469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QUIZ TIME (2 hours)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Workshop 6 Activity 2 - Feedback Control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By the end of this workshop, students will learn about: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Using threading in codes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Coding feedback control with computer vision to fly precisely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(30 minutes lesson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 minutes hands-on coding activity)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Threading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What is threading?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Threading allows a program to run multiple tasks at the same time.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Each task runs in its own "thread" but shares resources like memory.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Why use threading?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Helps run tasks concurrently (e.g., displaying video and doing logo detection while drone is flying).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Improves efficiency for I/O-bound tasks.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Threading vs. Multiprocessing: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Threading is best for I/O tasks (e.g., reading files, network requests).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Multiprocessing is better for CPU-heavy tasks (e.g., complex calculations).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Code Without and With Threading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41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00">
                <a:solidFill>
                  <a:schemeClr val="dk1"/>
                </a:solidFill>
              </a:rPr>
              <a:t>Without Threading:</a:t>
            </a:r>
            <a:endParaRPr b="1" sz="15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Run the code and discuss: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 Why does it take </a:t>
            </a:r>
            <a:r>
              <a:rPr b="1" lang="en" sz="1100">
                <a:solidFill>
                  <a:schemeClr val="dk1"/>
                </a:solidFill>
              </a:rPr>
              <a:t>5 seconds</a:t>
            </a:r>
            <a:r>
              <a:rPr lang="en" sz="1100">
                <a:solidFill>
                  <a:schemeClr val="dk1"/>
                </a:solidFill>
              </a:rPr>
              <a:t> to finish?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Char char="●"/>
            </a:pPr>
            <a:r>
              <a:rPr b="1" lang="en" sz="1500">
                <a:solidFill>
                  <a:schemeClr val="dk1"/>
                </a:solidFill>
              </a:rPr>
              <a:t>With Threading:</a:t>
            </a:r>
            <a:endParaRPr b="1" sz="15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Run the code and discuss: Why does "Done!" print </a:t>
            </a:r>
            <a:r>
              <a:rPr b="1" lang="en" sz="1100">
                <a:solidFill>
                  <a:schemeClr val="dk1"/>
                </a:solidFill>
              </a:rPr>
              <a:t>before</a:t>
            </a:r>
            <a:r>
              <a:rPr lang="en" sz="1100">
                <a:solidFill>
                  <a:schemeClr val="dk1"/>
                </a:solidFill>
              </a:rPr>
              <a:t> the numbers finish printing?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825" y="941525"/>
            <a:ext cx="5500276" cy="217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345" y="3120275"/>
            <a:ext cx="5390953" cy="187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000"/>
              <a:t>How to Create and Start a Thread in Python</a:t>
            </a:r>
            <a:endParaRPr sz="23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25" y="1017725"/>
            <a:ext cx="61921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QUIZ TIME (90 minutes)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Workshop 6 Activity 1 - Threading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Control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 hour lesson 2 hours hands-on coding activity)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Feedback Control 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is Feedback Control?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Feedback control is a system where outputs are measured and used to adjust inputs in real time to maintain a desired state. It is widely used in robotics, automation, and computer vision applications.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Examples of Feedback Control in Everyday Life: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Thermostats:</a:t>
            </a:r>
            <a:r>
              <a:rPr lang="en" sz="1400">
                <a:solidFill>
                  <a:schemeClr val="dk1"/>
                </a:solidFill>
              </a:rPr>
              <a:t> A thermostat detects the room temperature and adjusts the heater or air conditioner to maintain the set temperature.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Cruise Control in Cars:</a:t>
            </a:r>
            <a:r>
              <a:rPr lang="en" sz="1400">
                <a:solidFill>
                  <a:schemeClr val="dk1"/>
                </a:solidFill>
              </a:rPr>
              <a:t> A car adjusts its speed automatically based on road conditions and speed limits.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Autonomous Drones:</a:t>
            </a:r>
            <a:r>
              <a:rPr lang="en" sz="1400">
                <a:solidFill>
                  <a:schemeClr val="dk1"/>
                </a:solidFill>
              </a:rPr>
              <a:t> Drones adjust their altitude, position, and movement based on real-time sensor data and images data.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