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1" r:id="rId4"/>
    <p:sldId id="268" r:id="rId5"/>
    <p:sldId id="256" r:id="rId6"/>
    <p:sldId id="265" r:id="rId7"/>
    <p:sldId id="258" r:id="rId8"/>
    <p:sldId id="266" r:id="rId9"/>
    <p:sldId id="267" r:id="rId10"/>
    <p:sldId id="260" r:id="rId11"/>
    <p:sldId id="261" r:id="rId12"/>
    <p:sldId id="262" r:id="rId13"/>
    <p:sldId id="263" r:id="rId14"/>
    <p:sldId id="270" r:id="rId15"/>
    <p:sldId id="26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4B71-AD6F-A986-E522-AF67263FA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7A483-0E93-940F-BF72-D3B982B23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652DC-0F57-D90F-76D7-1B216619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9E7-D053-402F-A32F-A1E9F19B44BD}" type="datetimeFigureOut">
              <a:rPr lang="en-SG" smtClean="0"/>
              <a:t>20/1/2023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B3FD-FC45-3DCF-DB53-CE0FCBE0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E12B-CB52-E5B9-D0E2-DB66200C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823D-F563-45E7-A8A1-425BF49AA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293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2033-019E-314A-B93A-DF99EE748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91738-A4E6-AC61-4C12-B5CC392C7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F241C-46EA-1281-BE2B-CDEE86F3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9E7-D053-402F-A32F-A1E9F19B44BD}" type="datetimeFigureOut">
              <a:rPr lang="en-SG" smtClean="0"/>
              <a:t>20/1/2023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6F03-8231-815E-4985-44210B9E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0CD74-E38A-FEA2-0253-B6969291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823D-F563-45E7-A8A1-425BF49AA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38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ED7D3-D862-9A88-7D0D-D46940133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31808-C009-50CD-DC53-D050DE03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49B18-79AF-6F8C-BC57-031C84D4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9E7-D053-402F-A32F-A1E9F19B44BD}" type="datetimeFigureOut">
              <a:rPr lang="en-SG" smtClean="0"/>
              <a:t>20/1/2023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884D4-6817-AD4A-A722-732FB1C6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2C371-E1DF-EB27-7BA3-7DF4F39C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823D-F563-45E7-A8A1-425BF49AA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83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FDB7-C7E7-EFF6-4F67-1E15B2B2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361D-9634-24E2-63D3-1F407C40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D961-E781-19D1-58C1-19E66BC3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9E7-D053-402F-A32F-A1E9F19B44BD}" type="datetimeFigureOut">
              <a:rPr lang="en-SG" smtClean="0"/>
              <a:t>20/1/2023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8EF9F-5F52-C707-C731-88D7D059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01F48-110D-6822-2863-2B1FAF47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823D-F563-45E7-A8A1-425BF49AA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522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6B16-18F2-E4D1-6353-BC63ACEA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528CB-E66E-ED65-5E69-9030D6369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5FE3-97D0-1F93-E2CD-261D03A6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9E7-D053-402F-A32F-A1E9F19B44BD}" type="datetimeFigureOut">
              <a:rPr lang="en-SG" smtClean="0"/>
              <a:t>20/1/2023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2185-19C1-3A27-A0FD-CEAA8352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5F95-B382-2763-6942-143C75AEA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823D-F563-45E7-A8A1-425BF49AA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125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978-22C6-50AB-D86C-59388844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1920-E394-5322-1C69-92EB1100D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79DCB5-E63B-7877-2B37-8799FEC9D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6AFA-022A-A12C-E2EC-AE199952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9E7-D053-402F-A32F-A1E9F19B44BD}" type="datetimeFigureOut">
              <a:rPr lang="en-SG" smtClean="0"/>
              <a:t>20/1/2023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A24C9-066A-71FE-995B-7EB60E59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5CCE9-79B6-C869-62E8-962B35DC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823D-F563-45E7-A8A1-425BF49AA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566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8DDF-1D3F-A28D-BE05-0CA1A3AC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1DC02-79AF-91A0-2F08-4470BA8E8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BAB89-24D1-0BF3-FFA9-350B35C81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BD61F-4767-5D3B-7314-28A611EE6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AB6F73-8DFC-48E1-AA6A-1674D7C05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D99FE-CCC6-62B2-4303-7B88F368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9E7-D053-402F-A32F-A1E9F19B44BD}" type="datetimeFigureOut">
              <a:rPr lang="en-SG" smtClean="0"/>
              <a:t>20/1/2023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32819C-AD82-141A-FFA0-5D2D9313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9303C-EA0F-FAEA-37A6-E0852726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823D-F563-45E7-A8A1-425BF49AA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90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DB24-7D63-394B-BFD5-ED7EAC9F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0832C-C379-91D1-F3A2-693F0D11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9E7-D053-402F-A32F-A1E9F19B44BD}" type="datetimeFigureOut">
              <a:rPr lang="en-SG" smtClean="0"/>
              <a:t>20/1/2023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C82C4-8D4C-4080-0C89-1A413B26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C3921-7BAC-4BED-BD71-52D63F20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823D-F563-45E7-A8A1-425BF49AA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282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5B268A-B7F4-ED40-B632-2F9290B4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9E7-D053-402F-A32F-A1E9F19B44BD}" type="datetimeFigureOut">
              <a:rPr lang="en-SG" smtClean="0"/>
              <a:t>20/1/2023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D4C02-4D95-1CDD-AAD9-62585131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C641F-9AE2-5510-60BB-E3094100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823D-F563-45E7-A8A1-425BF49AA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718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F319-EEB4-27FB-8B61-8E17ABB0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3ED2D-BBB9-2448-89C6-4F0DE123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D8448-8566-1E3B-E33D-67583A7BB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2FA6-89CE-C3A8-C954-37275200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9E7-D053-402F-A32F-A1E9F19B44BD}" type="datetimeFigureOut">
              <a:rPr lang="en-SG" smtClean="0"/>
              <a:t>20/1/2023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F18CB-5EE2-3BA5-D9C1-E3DB0726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0C529-1785-0630-B62F-258FA100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823D-F563-45E7-A8A1-425BF49AA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7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4B07-12BC-DD70-E754-8132E719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DB15C1-B534-D547-B524-A638223EE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A6141-AC68-7E14-6F20-CF2A652CC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2D3A8-C0AF-8705-F236-457F9751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789E7-D053-402F-A32F-A1E9F19B44BD}" type="datetimeFigureOut">
              <a:rPr lang="en-SG" smtClean="0"/>
              <a:t>20/1/2023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4A910-4392-C319-59D5-FB4B4E05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C0B10-D4A3-60E3-D50F-D9F79175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1823D-F563-45E7-A8A1-425BF49AA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78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F847E-4A7C-103E-FF98-178DD709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1EFAA-7B92-8566-F64D-A2FC92B6B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75E1F-7E87-E9C8-859E-FE0D10A6D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789E7-D053-402F-A32F-A1E9F19B44BD}" type="datetimeFigureOut">
              <a:rPr lang="en-SG" smtClean="0"/>
              <a:t>20/1/2023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31CE-7E14-414F-E0C9-66C507E84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6CF35-EFC7-E7AD-F36B-1DADF6563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1823D-F563-45E7-A8A1-425BF49AA5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355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bala.chandran\OneDrive%20-%20National%20Trades%20Union%20Congress\Documents\slides\LXP\bitrise-5-main-benefits-migrating-your-app-to-cloud-ci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dn.softwaretestinghelp.com/wp-content/qa/uploads/2018/07/image.p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F6A0A-A7E9-D129-17A0-FF4B1A8F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</a:t>
            </a:r>
            <a:r>
              <a:rPr lang="en-SG" sz="4000" dirty="0" err="1">
                <a:solidFill>
                  <a:srgbClr val="FFFFFF"/>
                </a:solidFill>
              </a:rPr>
              <a:t>evOps</a:t>
            </a:r>
            <a:r>
              <a:rPr lang="en-SG" sz="4000" dirty="0">
                <a:solidFill>
                  <a:srgbClr val="FFFFFF"/>
                </a:solidFill>
              </a:rPr>
              <a:t> Overview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374E3B2-F491-0C96-AA1D-301996BBB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246" y="1931733"/>
            <a:ext cx="9743278" cy="45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7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5C2E3D-B4B7-512E-D34E-ED05BA3A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275"/>
            <a:ext cx="9896475" cy="10334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CI/CD Pipeline</a:t>
            </a:r>
            <a:endParaRPr lang="en-SG" sz="4000" dirty="0">
              <a:solidFill>
                <a:schemeClr val="bg1"/>
              </a:solidFill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B5A0F67B-54B6-3DEB-9A06-9F5CDDAF8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43457"/>
            <a:ext cx="9198863" cy="3742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0EB34-0304-EF3E-4108-86ECC85A4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" y="5966962"/>
            <a:ext cx="10481685" cy="60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5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5C2E3D-B4B7-512E-D34E-ED05BA3A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275"/>
            <a:ext cx="9896475" cy="10334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DevOps Best Practices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6EBE6-7A69-82BB-2CAD-BAA06210B8E4}"/>
              </a:ext>
            </a:extLst>
          </p:cNvPr>
          <p:cNvSpPr txBox="1"/>
          <p:nvPr/>
        </p:nvSpPr>
        <p:spPr>
          <a:xfrm>
            <a:off x="1371600" y="1551742"/>
            <a:ext cx="9177021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Authentication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Enforce the use of two-factor authentication whenever possible to prevent a password leak leading to an account compromise. </a:t>
            </a:r>
            <a:endParaRPr lang="en-S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limited-privileges accounts when integrating components like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Jenkins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Docker Hub, and use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account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 project, to compartmentalize the impact of an account leakage in reference to other projects. </a:t>
            </a:r>
            <a:endParaRPr lang="en-S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Become proficient in using AWS IAM policies and use them to grant limited and specific permissions to infrastructure components.</a:t>
            </a:r>
          </a:p>
          <a:p>
            <a:pPr lvl="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 Git commits and tags using PGP, and write scripts to review those signatures outside the CI/CD pipeline.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how container signing could help bring increased trust to your infrastructure but be aware of its caveats.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Signing code and containers provides high assurance against fraudulent modifications but is hard to implement in practice. 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Distribute secrets to systems securely using specialized tools like Mozilla Sops 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HashiCorp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Vault, and never store them in cleartext when at repositories.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RRA has four components: information gathering, data dictionary, risk identification, and security recommendations.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S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5C2E3D-B4B7-512E-D34E-ED05BA3A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275"/>
            <a:ext cx="9896475" cy="10334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DevOps Best Practices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6EBE6-7A69-82BB-2CAD-BAA06210B8E4}"/>
              </a:ext>
            </a:extLst>
          </p:cNvPr>
          <p:cNvSpPr txBox="1"/>
          <p:nvPr/>
        </p:nvSpPr>
        <p:spPr>
          <a:xfrm>
            <a:off x="1371600" y="2403882"/>
            <a:ext cx="9177021" cy="3700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Logging Trail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Collecting system logs through syslog is an easy way to quickly gain visibility into the behavior of services.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 logs, such as NetFlow and AWS CloudTrail, are more resistant to attacks than system logs but may lack context and be harder to analyze. 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parties such as GitLab sometimes provide audit logs that contain useful information about users’ activity. 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storage layer handles the retention of logs for a given period of time. Raw logs are often kept for 90 days, and metrics aggregates are kept forever. 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logs are useful to security investigations and, if the budget allows it, should be kept for longer than 90 days. </a:t>
            </a:r>
          </a:p>
        </p:txBody>
      </p:sp>
    </p:spTree>
    <p:extLst>
      <p:ext uri="{BB962C8B-B14F-4D97-AF65-F5344CB8AC3E}">
        <p14:creationId xmlns:p14="http://schemas.microsoft.com/office/powerpoint/2010/main" val="309873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5C2E3D-B4B7-512E-D34E-ED05BA3A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275"/>
            <a:ext cx="9896475" cy="10334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DevOps Best Practices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6EBE6-7A69-82BB-2CAD-BAA06210B8E4}"/>
              </a:ext>
            </a:extLst>
          </p:cNvPr>
          <p:cNvSpPr txBox="1"/>
          <p:nvPr/>
        </p:nvSpPr>
        <p:spPr>
          <a:xfrm>
            <a:off x="1507487" y="2648928"/>
            <a:ext cx="9177021" cy="3144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like Hindsight allow you to run custom plugins to analyze log data and trigger alerts.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GRR, MIG, and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osquery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endpoint-security solutions that allow investigators to inspect the systems of their infrastructure in real time. 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network traffic with an IDS like Suricata and commercial rule-sets will catch common attack patterns and help protect the network.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 teams and external pen tests bring fresh security perspectives to an organization and increase the skills of DevOps teams.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4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5C2E3D-B4B7-512E-D34E-ED05BA3A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275"/>
            <a:ext cx="9896475" cy="10334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Mobile CI/CD Best Practices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6EBE6-7A69-82BB-2CAD-BAA06210B8E4}"/>
              </a:ext>
            </a:extLst>
          </p:cNvPr>
          <p:cNvSpPr txBox="1"/>
          <p:nvPr/>
        </p:nvSpPr>
        <p:spPr>
          <a:xfrm>
            <a:off x="1371600" y="2563418"/>
            <a:ext cx="917702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fr-FR" dirty="0">
                <a:latin typeface="Calibri" panose="020F0502020204030204" pitchFamily="34" charset="0"/>
              </a:rPr>
              <a:t>M</a:t>
            </a:r>
            <a:r>
              <a:rPr lang="fr-FR" sz="1800" b="0" i="0" u="none" strike="noStrike" baseline="0" dirty="0">
                <a:latin typeface="Calibri" panose="020F0502020204030204" pitchFamily="34" charset="0"/>
              </a:rPr>
              <a:t>obile CI/CD are avalable on </a:t>
            </a:r>
            <a:r>
              <a:rPr lang="fr-FR" sz="1800" b="1" i="0" u="none" strike="noStrike" baseline="0" dirty="0" err="1">
                <a:latin typeface="Calibri" panose="020F0502020204030204" pitchFamily="34" charset="0"/>
              </a:rPr>
              <a:t>Bitrise</a:t>
            </a:r>
            <a:r>
              <a:rPr lang="fr-FR" dirty="0">
                <a:latin typeface="Calibri" panose="020F0502020204030204" pitchFamily="34" charset="0"/>
              </a:rPr>
              <a:t>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Cloud-based alternatives can significantly cut down on those expenses and replace them with predictable, scalable pricing.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Bitrise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 uses features like user access systems, enforced 2FA, SAML SSO, </a:t>
            </a:r>
            <a:r>
              <a:rPr lang="en-US" sz="1800" b="0" i="0" u="none" strike="noStrike" baseline="0" dirty="0" err="1">
                <a:latin typeface="Calibri" panose="020F0502020204030204" pitchFamily="34" charset="0"/>
              </a:rPr>
              <a:t>GitHub,GitLab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, Bitbucket SSO, and VM destruction after a build.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For more info please see </a:t>
            </a:r>
            <a:r>
              <a:rPr lang="en-SG" dirty="0">
                <a:latin typeface="Calibri" panose="020F0502020204030204" pitchFamily="34" charset="0"/>
                <a:hlinkClick r:id="rId2"/>
              </a:rPr>
              <a:t>bitrise-5-main-benefits-migrating-your-app-to-cloud-ci.pdf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sz="1600" dirty="0">
              <a:effectLst/>
              <a:latin typeface="TTNormsPro-Normal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0"/>
            <a:endParaRPr lang="en-S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06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5C2E3D-B4B7-512E-D34E-ED05BA3A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275"/>
            <a:ext cx="9896475" cy="10334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Developers Best Practices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6EBE6-7A69-82BB-2CAD-BAA06210B8E4}"/>
              </a:ext>
            </a:extLst>
          </p:cNvPr>
          <p:cNvSpPr txBox="1"/>
          <p:nvPr/>
        </p:nvSpPr>
        <p:spPr>
          <a:xfrm>
            <a:off x="1290320" y="1761131"/>
            <a:ext cx="917702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latin typeface="Calibri" panose="020F0502020204030204" pitchFamily="34" charset="0"/>
              </a:rPr>
              <a:t>Check-in third-party JAR files, build scripts, other artifacts, and so on into the </a:t>
            </a:r>
            <a:r>
              <a:rPr lang="en-SG" sz="2000" b="0" i="0" u="none" strike="noStrike" dirty="0">
                <a:latin typeface="Calibri" panose="020F0502020204030204" pitchFamily="34" charset="0"/>
              </a:rPr>
              <a:t>code repository.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latin typeface="Calibri" panose="020F0502020204030204" pitchFamily="34" charset="0"/>
              </a:rPr>
              <a:t>Execute builds fully from the code repository: Use a clean build.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latin typeface="Calibri" panose="020F0502020204030204" pitchFamily="34" charset="0"/>
              </a:rPr>
              <a:t>Automate the build using Maven or Ant, Gradle for </a:t>
            </a:r>
            <a:r>
              <a:rPr lang="en-US" sz="2000" b="0" i="0" u="none" strike="noStrike" dirty="0" err="1">
                <a:latin typeface="Calibri" panose="020F0502020204030204" pitchFamily="34" charset="0"/>
              </a:rPr>
              <a:t>Andriod</a:t>
            </a:r>
            <a:r>
              <a:rPr lang="en-US" sz="2000" b="0" i="0" u="none" strike="noStrike" dirty="0">
                <a:latin typeface="Calibri" panose="020F0502020204030204" pitchFamily="34" charset="0"/>
              </a:rPr>
              <a:t> and IOS.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latin typeface="Calibri" panose="020F0502020204030204" pitchFamily="34" charset="0"/>
              </a:rPr>
              <a:t>Make the build self-testing: Create unit tests.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latin typeface="Calibri" panose="020F0502020204030204" pitchFamily="34" charset="0"/>
              </a:rPr>
              <a:t>Commit all changes at least once a day per feature.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latin typeface="Calibri" panose="020F0502020204030204" pitchFamily="34" charset="0"/>
              </a:rPr>
              <a:t>Every commit should be built to verify the integrity of changes.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latin typeface="Calibri" panose="020F0502020204030204" pitchFamily="34" charset="0"/>
              </a:rPr>
              <a:t>Authenticate users and enforce access control (authentication and authorization).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latin typeface="Calibri" panose="020F0502020204030204" pitchFamily="34" charset="0"/>
              </a:rPr>
              <a:t>Use alphanumeric characters for build names and avoid symbols.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latin typeface="Calibri" panose="020F0502020204030204" pitchFamily="34" charset="0"/>
              </a:rPr>
              <a:t>Keep different build jobs to maintain granularity and manage operations in a better way. A single job for all tasks is difficult when trying to troubleshoot.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latin typeface="Calibri" panose="020F0502020204030204" pitchFamily="34" charset="0"/>
              </a:rPr>
              <a:t>Do not schedule multiple jobs to start at the same time, or use a master-slave concept, where specific jobs are assigned to slave instances so that multiple build jobs can be executed at the same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latin typeface="Calibri" panose="020F0502020204030204" pitchFamily="34" charset="0"/>
              </a:rPr>
              <a:t>It is advisable to use community plugins.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0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5C2E3D-B4B7-512E-D34E-ED05BA3A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275"/>
            <a:ext cx="9896475" cy="10334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Developers Handy Tools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52298-0F2B-4B55-3A4D-EEEC51403131}"/>
              </a:ext>
            </a:extLst>
          </p:cNvPr>
          <p:cNvSpPr txBox="1"/>
          <p:nvPr/>
        </p:nvSpPr>
        <p:spPr>
          <a:xfrm>
            <a:off x="1009648" y="284422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latin typeface="PalatinoLinotype-Roman"/>
              </a:rPr>
              <a:t>Please see the attached document for the tools.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AB0A795-7551-DAF0-716E-912F4C849A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806681"/>
              </p:ext>
            </p:extLst>
          </p:nvPr>
        </p:nvGraphicFramePr>
        <p:xfrm>
          <a:off x="10021229" y="3239313"/>
          <a:ext cx="9144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14400" imgH="816480" progId="Word.Document.12">
                  <p:embed/>
                </p:oleObj>
              </mc:Choice>
              <mc:Fallback>
                <p:oleObj name="Document" showAsIcon="1" r:id="rId2" imgW="914400" imgH="816480" progId="Word.Documen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9AB0A795-7551-DAF0-716E-912F4C849A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21229" y="3239313"/>
                        <a:ext cx="914400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36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5C2E3D-B4B7-512E-D34E-ED05BA3A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275"/>
            <a:ext cx="9896475" cy="1033463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DevOps Cycle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5281033-1B95-7337-985D-F15496CE7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738312"/>
            <a:ext cx="10001250" cy="482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8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5C2E3D-B4B7-512E-D34E-ED05BA3A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275"/>
            <a:ext cx="9896475" cy="1033463"/>
          </a:xfrm>
        </p:spPr>
        <p:txBody>
          <a:bodyPr>
            <a:normAutofit/>
          </a:bodyPr>
          <a:lstStyle/>
          <a:p>
            <a:r>
              <a:rPr lang="en-SG" sz="4000" dirty="0" err="1">
                <a:solidFill>
                  <a:srgbClr val="FFFFFF"/>
                </a:solidFill>
              </a:rPr>
              <a:t>DevSecOps</a:t>
            </a:r>
            <a:r>
              <a:rPr lang="en-SG" sz="4000" dirty="0">
                <a:solidFill>
                  <a:srgbClr val="FFFFFF"/>
                </a:solidFill>
              </a:rPr>
              <a:t> Cycle</a:t>
            </a:r>
          </a:p>
        </p:txBody>
      </p:sp>
      <p:grpSp>
        <p:nvGrpSpPr>
          <p:cNvPr id="2" name="object 4">
            <a:extLst>
              <a:ext uri="{FF2B5EF4-FFF2-40B4-BE49-F238E27FC236}">
                <a16:creationId xmlns:a16="http://schemas.microsoft.com/office/drawing/2014/main" id="{5A4BB150-F559-DD09-E444-6986D930BD72}"/>
              </a:ext>
            </a:extLst>
          </p:cNvPr>
          <p:cNvGrpSpPr/>
          <p:nvPr/>
        </p:nvGrpSpPr>
        <p:grpSpPr>
          <a:xfrm>
            <a:off x="627321" y="1786270"/>
            <a:ext cx="10749516" cy="4776456"/>
            <a:chOff x="335900" y="772775"/>
            <a:chExt cx="8299450" cy="4371340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818461E7-F96B-BB27-1ED2-0AB5D076724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900" y="935450"/>
              <a:ext cx="8299177" cy="3776773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80F54FD4-7955-F012-D2FB-F5B74476E1C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7636" y="853403"/>
              <a:ext cx="510893" cy="450307"/>
            </a:xfrm>
            <a:prstGeom prst="rect">
              <a:avLst/>
            </a:prstGeom>
          </p:spPr>
        </p:pic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1C9C9772-D6B0-26FC-D139-D3C151A1E03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0967" y="853390"/>
              <a:ext cx="433885" cy="382432"/>
            </a:xfrm>
            <a:prstGeom prst="rect">
              <a:avLst/>
            </a:prstGeom>
          </p:spPr>
        </p:pic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A4AA917-0A40-7A8F-3E61-824557F3F09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76217" y="853403"/>
              <a:ext cx="534976" cy="382432"/>
            </a:xfrm>
            <a:prstGeom prst="rect">
              <a:avLst/>
            </a:prstGeom>
          </p:spPr>
        </p:pic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643D3014-04D3-D8FE-82CA-502E0B4A672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66625" y="772787"/>
              <a:ext cx="616808" cy="543663"/>
            </a:xfrm>
            <a:prstGeom prst="rect">
              <a:avLst/>
            </a:prstGeom>
          </p:spPr>
        </p:pic>
        <p:pic>
          <p:nvPicPr>
            <p:cNvPr id="13" name="object 10">
              <a:extLst>
                <a:ext uri="{FF2B5EF4-FFF2-40B4-BE49-F238E27FC236}">
                  <a16:creationId xmlns:a16="http://schemas.microsoft.com/office/drawing/2014/main" id="{C941AF80-D5E1-23A8-F03D-31811FD9D9F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14160" y="772775"/>
              <a:ext cx="616808" cy="543663"/>
            </a:xfrm>
            <a:prstGeom prst="rect">
              <a:avLst/>
            </a:prstGeom>
          </p:spPr>
        </p:pic>
        <p:pic>
          <p:nvPicPr>
            <p:cNvPr id="15" name="object 11">
              <a:extLst>
                <a:ext uri="{FF2B5EF4-FFF2-40B4-BE49-F238E27FC236}">
                  <a16:creationId xmlns:a16="http://schemas.microsoft.com/office/drawing/2014/main" id="{8C1102AC-D49F-94E8-249A-3FCF7831D2A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61709" y="819465"/>
              <a:ext cx="510893" cy="450308"/>
            </a:xfrm>
            <a:prstGeom prst="rect">
              <a:avLst/>
            </a:prstGeom>
          </p:spPr>
        </p:pic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id="{B25C3200-0A63-1CAA-2D25-93700617070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38954" y="828767"/>
              <a:ext cx="534967" cy="499576"/>
            </a:xfrm>
            <a:prstGeom prst="rect">
              <a:avLst/>
            </a:prstGeom>
          </p:spPr>
        </p:pic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04DCFEAD-8A36-9F78-CA37-6814EAD98A7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61155" y="863834"/>
              <a:ext cx="433884" cy="361584"/>
            </a:xfrm>
            <a:prstGeom prst="rect">
              <a:avLst/>
            </a:prstGeom>
          </p:spPr>
        </p:pic>
        <p:sp>
          <p:nvSpPr>
            <p:cNvPr id="19" name="object 14">
              <a:extLst>
                <a:ext uri="{FF2B5EF4-FFF2-40B4-BE49-F238E27FC236}">
                  <a16:creationId xmlns:a16="http://schemas.microsoft.com/office/drawing/2014/main" id="{B3D7FE3D-DDE2-EE53-0DBB-DDEF0DFDB0F5}"/>
                </a:ext>
              </a:extLst>
            </p:cNvPr>
            <p:cNvSpPr/>
            <p:nvPr/>
          </p:nvSpPr>
          <p:spPr>
            <a:xfrm>
              <a:off x="523375" y="2679774"/>
              <a:ext cx="7878445" cy="2115185"/>
            </a:xfrm>
            <a:custGeom>
              <a:avLst/>
              <a:gdLst/>
              <a:ahLst/>
              <a:cxnLst/>
              <a:rect l="l" t="t" r="r" b="b"/>
              <a:pathLst>
                <a:path w="7878445" h="2115185">
                  <a:moveTo>
                    <a:pt x="7877999" y="2114999"/>
                  </a:moveTo>
                  <a:lnTo>
                    <a:pt x="0" y="2114999"/>
                  </a:lnTo>
                  <a:lnTo>
                    <a:pt x="0" y="0"/>
                  </a:lnTo>
                  <a:lnTo>
                    <a:pt x="7877999" y="0"/>
                  </a:lnTo>
                  <a:lnTo>
                    <a:pt x="7877999" y="211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5">
              <a:extLst>
                <a:ext uri="{FF2B5EF4-FFF2-40B4-BE49-F238E27FC236}">
                  <a16:creationId xmlns:a16="http://schemas.microsoft.com/office/drawing/2014/main" id="{070DCEE7-8799-B450-EC3A-D476903EFAD0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625" y="2603575"/>
              <a:ext cx="7693998" cy="2539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83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5C2E3D-B4B7-512E-D34E-ED05BA3A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275"/>
            <a:ext cx="9896475" cy="1033463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DevOps Stack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9C7C0-9813-DF0B-2296-107F7F0A1693}"/>
              </a:ext>
            </a:extLst>
          </p:cNvPr>
          <p:cNvSpPr txBox="1"/>
          <p:nvPr/>
        </p:nvSpPr>
        <p:spPr>
          <a:xfrm>
            <a:off x="1885483" y="1774201"/>
            <a:ext cx="858774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/>
              <a:t>Source code management	        	: Git, Bitbucket</a:t>
            </a:r>
          </a:p>
          <a:p>
            <a:r>
              <a:rPr lang="en-SG" sz="2400" dirty="0"/>
              <a:t>Build management			: </a:t>
            </a:r>
            <a:r>
              <a:rPr lang="en-SG" sz="2400" dirty="0" err="1"/>
              <a:t>Maven,Gradle</a:t>
            </a:r>
            <a:r>
              <a:rPr lang="en-SG" sz="2400" dirty="0"/>
              <a:t>, Nodejs </a:t>
            </a:r>
          </a:p>
          <a:p>
            <a:r>
              <a:rPr lang="en-SG" sz="2400" dirty="0"/>
              <a:t>Testing tools			             : OWASP ZAP, AQUA</a:t>
            </a:r>
          </a:p>
          <a:p>
            <a:r>
              <a:rPr lang="en-SG" sz="2400" dirty="0"/>
              <a:t>Repository management	        	: Nexus, Artifactory</a:t>
            </a:r>
          </a:p>
          <a:p>
            <a:r>
              <a:rPr lang="en-SG" sz="2400" dirty="0"/>
              <a:t>Continuous integration	 	: Jenkins</a:t>
            </a:r>
          </a:p>
          <a:p>
            <a:r>
              <a:rPr lang="en-SG" sz="2400" dirty="0"/>
              <a:t>Configuration provisioning		: Terraform </a:t>
            </a:r>
          </a:p>
          <a:p>
            <a:r>
              <a:rPr lang="en-SG" sz="2400" dirty="0"/>
              <a:t>Release management		              : Visual Studio, </a:t>
            </a:r>
            <a:r>
              <a:rPr lang="en-SG" sz="2400" dirty="0" err="1"/>
              <a:t>StackStorm</a:t>
            </a:r>
            <a:r>
              <a:rPr lang="en-SG" sz="2400" dirty="0"/>
              <a:t> </a:t>
            </a:r>
          </a:p>
          <a:p>
            <a:r>
              <a:rPr lang="en-SG" sz="2400" dirty="0"/>
              <a:t>Cloud				              : AWS cloud</a:t>
            </a:r>
          </a:p>
          <a:p>
            <a:r>
              <a:rPr lang="en-SG" sz="2400" dirty="0"/>
              <a:t>Container				: AWS EKS Kubernetes</a:t>
            </a:r>
          </a:p>
          <a:p>
            <a:r>
              <a:rPr lang="en-SG" sz="2400" dirty="0"/>
              <a:t>Deployment management	        	: XCode Deploy</a:t>
            </a:r>
          </a:p>
          <a:p>
            <a:r>
              <a:rPr lang="en-SG" sz="2400" dirty="0"/>
              <a:t>Collaboration			              : Jira, MS Team , Confluence</a:t>
            </a:r>
          </a:p>
          <a:p>
            <a:r>
              <a:rPr lang="en-SG" sz="2400" dirty="0"/>
              <a:t>BI/Monitoring	                		: PROFICIO</a:t>
            </a:r>
          </a:p>
          <a:p>
            <a:r>
              <a:rPr lang="en-SG" sz="2400" dirty="0"/>
              <a:t>Logging				: ELK Logstash   </a:t>
            </a:r>
          </a:p>
        </p:txBody>
      </p:sp>
    </p:spTree>
    <p:extLst>
      <p:ext uri="{BB962C8B-B14F-4D97-AF65-F5344CB8AC3E}">
        <p14:creationId xmlns:p14="http://schemas.microsoft.com/office/powerpoint/2010/main" val="192258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ample Devops workflow">
            <a:hlinkClick r:id="rId2"/>
            <a:extLst>
              <a:ext uri="{FF2B5EF4-FFF2-40B4-BE49-F238E27FC236}">
                <a16:creationId xmlns:a16="http://schemas.microsoft.com/office/drawing/2014/main" id="{424CC83F-01CC-79B1-A85A-179653FC7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484" y="947854"/>
            <a:ext cx="11075031" cy="5452946"/>
          </a:xfrm>
          <a:prstGeom prst="rect">
            <a:avLst/>
          </a:prstGeom>
          <a:noFill/>
        </p:spPr>
      </p:pic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2D3ED536-1214-AA90-D33E-3D337F650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46" y="3173531"/>
            <a:ext cx="1579756" cy="77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1FEC53-BF38-0628-45EA-9B5D32237F8A}"/>
              </a:ext>
            </a:extLst>
          </p:cNvPr>
          <p:cNvSpPr txBox="1"/>
          <p:nvPr/>
        </p:nvSpPr>
        <p:spPr>
          <a:xfrm>
            <a:off x="334536" y="209125"/>
            <a:ext cx="4051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chemeClr val="bg1"/>
                </a:solidFill>
              </a:rPr>
              <a:t>CI/CD Architecture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55E9F97-9AA3-D37F-758B-BF1577812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80" y="5242560"/>
            <a:ext cx="1442155" cy="2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F6A0A-A7E9-D129-17A0-FF4B1A8F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Flow of CI/CD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C39C8-D138-40FA-DCBA-479CD3AE36DC}"/>
              </a:ext>
            </a:extLst>
          </p:cNvPr>
          <p:cNvSpPr txBox="1"/>
          <p:nvPr/>
        </p:nvSpPr>
        <p:spPr>
          <a:xfrm>
            <a:off x="1148022" y="2371725"/>
            <a:ext cx="9895952" cy="3784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Typically, in an Agile process User Stories, Tasks, Defects etc., are all stored in JIRA and assigned to the Product Owners and Developers.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Developers pick up the tasks assigned to them and work on the development. The source code is version controlled and stored in GIT.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developers commit their changes to the source code in GIT. Eventually, the code is shared among the developers using GitHub.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ct val="100000"/>
              <a:buFont typeface="+mj-lt"/>
              <a:buAutoNum type="arabicPeriod"/>
              <a:tabLst>
                <a:tab pos="457200" algn="l"/>
              </a:tabLst>
            </a:pPr>
            <a:r>
              <a:rPr lang="en-US" sz="24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Jenkins which is the Continuous Integration tool pulls the code and, on every check-in, or based on a schedule the build is done using build tools like Maven or </a:t>
            </a:r>
            <a:r>
              <a:rPr lang="en-US" sz="2400" dirty="0">
                <a:solidFill>
                  <a:srgbClr val="3A3A3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Gradle</a:t>
            </a:r>
            <a:r>
              <a:rPr lang="en-US" sz="24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8285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C39C8-D138-40FA-DCBA-479CD3AE36DC}"/>
              </a:ext>
            </a:extLst>
          </p:cNvPr>
          <p:cNvSpPr txBox="1"/>
          <p:nvPr/>
        </p:nvSpPr>
        <p:spPr>
          <a:xfrm>
            <a:off x="1038222" y="1780892"/>
            <a:ext cx="1014645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00000"/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24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As the J2EE WAR files are produced, they are also version controlled and              stored in a binary repository manager like Artifactory or Nexus.</a:t>
            </a:r>
          </a:p>
          <a:p>
            <a:pPr>
              <a:buSzPct val="100000"/>
              <a:tabLst>
                <a:tab pos="457200" algn="l"/>
              </a:tabLst>
            </a:pPr>
            <a:endParaRPr lang="en-US" sz="2400" dirty="0">
              <a:solidFill>
                <a:srgbClr val="3A3A3A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SzPct val="100000"/>
              <a:tabLst>
                <a:tab pos="457200" algn="l"/>
              </a:tabLst>
            </a:pPr>
            <a:r>
              <a:rPr lang="en-US" sz="24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6–8 Unit Testing using JUnit and Code Analysis with   is also done 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en-US" sz="2400" dirty="0">
                <a:solidFill>
                  <a:srgbClr val="3A3A3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n-US" sz="24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and automated.</a:t>
            </a:r>
          </a:p>
          <a:p>
            <a:pPr>
              <a:buSzPct val="100000"/>
              <a:tabLst>
                <a:tab pos="457200" algn="l"/>
              </a:tabLst>
            </a:pPr>
            <a:endParaRPr lang="en-US" sz="2400" dirty="0">
              <a:solidFill>
                <a:srgbClr val="3A3A3A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buSzPct val="100000"/>
              <a:buFont typeface="+mj-lt"/>
              <a:buAutoNum type="arabicPeriod" startAt="9"/>
              <a:tabLst>
                <a:tab pos="457200" algn="l"/>
              </a:tabLst>
            </a:pPr>
            <a:r>
              <a:rPr lang="en-US" sz="24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Once the above process is completed the Continuous Delivery is performed 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en-US" sz="2400" dirty="0">
                <a:solidFill>
                  <a:srgbClr val="3A3A3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en-US" sz="24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different  environments based on approvals using tools like </a:t>
            </a:r>
            <a:r>
              <a:rPr lang="en-US" sz="2400" dirty="0">
                <a:solidFill>
                  <a:srgbClr val="3A3A3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Ansible Tower</a:t>
            </a:r>
            <a:r>
              <a:rPr lang="en-US" sz="24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en-US" sz="2400">
                <a:solidFill>
                  <a:srgbClr val="3A3A3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</a:t>
            </a:r>
            <a:r>
              <a:rPr lang="en-US" sz="240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/CA </a:t>
            </a:r>
            <a:r>
              <a:rPr lang="en-US" sz="24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 Continuous Testing  (Functional and Acceptance Testing) is 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en-US" sz="2400" dirty="0">
                <a:solidFill>
                  <a:srgbClr val="3A3A3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</a:t>
            </a:r>
            <a:r>
              <a:rPr lang="en-US" sz="24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invoked in the appropriate test environments using tools like  Selenium.</a:t>
            </a:r>
          </a:p>
          <a:p>
            <a:pPr>
              <a:buSzPct val="100000"/>
              <a:tabLst>
                <a:tab pos="457200" algn="l"/>
              </a:tabLst>
            </a:pPr>
            <a:endParaRPr lang="en-US" sz="2400" dirty="0">
              <a:solidFill>
                <a:srgbClr val="3A3A3A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SzPct val="100000"/>
              <a:tabLst>
                <a:tab pos="457200" algn="l"/>
              </a:tabLst>
            </a:pPr>
            <a:r>
              <a:rPr lang="en-US" sz="24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10-12 Continuous Deployment/Monitoring would be an ongoing activity in the </a:t>
            </a:r>
          </a:p>
          <a:p>
            <a:pPr>
              <a:buSzPct val="100000"/>
              <a:tabLst>
                <a:tab pos="457200" algn="l"/>
              </a:tabLst>
            </a:pPr>
            <a:r>
              <a:rPr lang="en-US" sz="2400" dirty="0">
                <a:solidFill>
                  <a:srgbClr val="3A3A3A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        Dev, QA and </a:t>
            </a:r>
            <a:r>
              <a:rPr lang="en-US" sz="2400" dirty="0">
                <a:solidFill>
                  <a:srgbClr val="3A3A3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PROD environment</a:t>
            </a:r>
            <a:endParaRPr lang="en-SG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5C2E3D-B4B7-512E-D34E-ED05BA3A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275"/>
            <a:ext cx="9896475" cy="1033463"/>
          </a:xfrm>
        </p:spPr>
        <p:txBody>
          <a:bodyPr>
            <a:normAutofit/>
          </a:bodyPr>
          <a:lstStyle/>
          <a:p>
            <a:r>
              <a:rPr lang="en-SG" sz="4000" dirty="0">
                <a:solidFill>
                  <a:srgbClr val="FFFFFF"/>
                </a:solidFill>
              </a:rPr>
              <a:t>Flow of CI/CD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7094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5C2E3D-B4B7-512E-D34E-ED05BA3A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275"/>
            <a:ext cx="9896475" cy="10334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Bitbucket repository branching strategy</a:t>
            </a:r>
            <a:endParaRPr lang="en-SG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B911E-9CBC-2FC4-1359-F4E2A228AD2A}"/>
              </a:ext>
            </a:extLst>
          </p:cNvPr>
          <p:cNvSpPr txBox="1"/>
          <p:nvPr/>
        </p:nvSpPr>
        <p:spPr>
          <a:xfrm>
            <a:off x="1884678" y="1932081"/>
            <a:ext cx="8422640" cy="435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branch only contains finished work. All commits are tagged, since they represent releases. All releases happen from master. 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develop branch is where work on the next release happens. When work is finished here, develop is merged to master. 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 separate feature branches for all new features. Feature branches are merged to develop. 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 devastating bug is revealed in production, a hotfix branch is made where a bug fix is created. The hotfix branch is then merged to master, and a new release for production is made.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usually translates to a version number with three or four parts: ° The first is major—changes here signal major changes in the code ° The second is for minor changes, which are backward API compatible ° The third is for bug fixes ° The fourth can be a build number.</a:t>
            </a:r>
            <a:endParaRPr lang="en-SG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02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75C2E3D-B4B7-512E-D34E-ED05BA3A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5275"/>
            <a:ext cx="9896475" cy="103346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Continuous Integration / Continuous Deployment</a:t>
            </a:r>
            <a:endParaRPr lang="en-SG" sz="4000" dirty="0">
              <a:solidFill>
                <a:schemeClr val="bg1"/>
              </a:solidFill>
            </a:endParaRPr>
          </a:p>
        </p:txBody>
      </p:sp>
      <p:pic>
        <p:nvPicPr>
          <p:cNvPr id="4" name="Picture 3" descr="Graphical user interface, website, timeline">
            <a:extLst>
              <a:ext uri="{FF2B5EF4-FFF2-40B4-BE49-F238E27FC236}">
                <a16:creationId xmlns:a16="http://schemas.microsoft.com/office/drawing/2014/main" id="{5B46D442-09C9-6E82-7E19-BF3925F55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2048256"/>
            <a:ext cx="9337643" cy="461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19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1188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PalatinoLinotype-Roman</vt:lpstr>
      <vt:lpstr>Symbol</vt:lpstr>
      <vt:lpstr>TTNormsPro-Normal</vt:lpstr>
      <vt:lpstr>Office Theme</vt:lpstr>
      <vt:lpstr>Document</vt:lpstr>
      <vt:lpstr>DevOps Overview</vt:lpstr>
      <vt:lpstr>DevOps Cycle</vt:lpstr>
      <vt:lpstr>DevSecOps Cycle</vt:lpstr>
      <vt:lpstr>DevOps Stack Tools</vt:lpstr>
      <vt:lpstr>PowerPoint Presentation</vt:lpstr>
      <vt:lpstr>Flow of CI/CD Architecture</vt:lpstr>
      <vt:lpstr>Flow of CI/CD Architecture</vt:lpstr>
      <vt:lpstr>Bitbucket repository branching strategy</vt:lpstr>
      <vt:lpstr>Continuous Integration / Continuous Deployment</vt:lpstr>
      <vt:lpstr>CI/CD Pipeline</vt:lpstr>
      <vt:lpstr>DevOps Best Practices</vt:lpstr>
      <vt:lpstr>DevOps Best Practices</vt:lpstr>
      <vt:lpstr>DevOps Best Practices</vt:lpstr>
      <vt:lpstr>Mobile CI/CD Best Practices</vt:lpstr>
      <vt:lpstr>Developers Best Practices</vt:lpstr>
      <vt:lpstr>Developers Handy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 Chandran Nanithamby - LHUB</dc:creator>
  <cp:lastModifiedBy>Bala Chan</cp:lastModifiedBy>
  <cp:revision>5</cp:revision>
  <dcterms:created xsi:type="dcterms:W3CDTF">2022-08-24T05:46:19Z</dcterms:created>
  <dcterms:modified xsi:type="dcterms:W3CDTF">2023-01-20T09:21:16Z</dcterms:modified>
</cp:coreProperties>
</file>