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59" r:id="rId6"/>
    <p:sldId id="260" r:id="rId7"/>
    <p:sldId id="264" r:id="rId8"/>
    <p:sldId id="261" r:id="rId9"/>
    <p:sldId id="262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32" autoAdjust="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1120" y="2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Designing an API Gateway for Multi-Cloud Microservices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Strategic Overview for AWS &amp; Azure Integration</a:t>
            </a:r>
          </a:p>
          <a:p>
            <a:r>
              <a:t>Presented by: [Your Name/Team]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Objectives</a:t>
            </a:r>
          </a:p>
          <a:p>
            <a:r>
              <a:t>Key Concepts</a:t>
            </a:r>
          </a:p>
          <a:p>
            <a:r>
              <a:t>Multi-Cloud Architecture</a:t>
            </a:r>
          </a:p>
          <a:p>
            <a:r>
              <a:t>Connectivity &amp; Load Distribution</a:t>
            </a:r>
          </a:p>
          <a:p>
            <a:r>
              <a:t>Security Considerations</a:t>
            </a:r>
          </a:p>
          <a:p>
            <a:r>
              <a:t>Observability &amp; Monitoring</a:t>
            </a:r>
          </a:p>
          <a:p>
            <a:r>
              <a:t>Summary &amp; Next Steps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Enable seamless and secure API access across AWS and Azure</a:t>
            </a:r>
          </a:p>
          <a:p>
            <a:r>
              <a:t>Distribute microservices workloads intelligently</a:t>
            </a:r>
          </a:p>
          <a:p>
            <a:r>
              <a:t>Improve resilience, performance, and scalability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42F60-32A8-4E0E-AD85-F58EDB473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 Building Blocks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1904C2-BAB1-4F79-98BA-F348693E8D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484628"/>
              </p:ext>
            </p:extLst>
          </p:nvPr>
        </p:nvGraphicFramePr>
        <p:xfrm>
          <a:off x="457200" y="1756884"/>
          <a:ext cx="8229600" cy="48264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894228854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1060970048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14128139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754866986"/>
                    </a:ext>
                  </a:extLst>
                </a:gridCol>
              </a:tblGrid>
              <a:tr h="35237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Layer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AWS Equivalent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Equivalent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Role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93561582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API Gateway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Amazon API Gateway / CloudFront + ALB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API Management (APIM) / Azure Front Door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Front door for API requests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13662988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Service Mesh (optional)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AWS App Mesh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Service Mesh (Open Source like Istio on AKS)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Service discovery, routing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0995635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Load Balancing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AWS ALB/NLB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Load Balancer / Application Gateway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Internal load distribution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3839247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Compute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ECS/EKS/Lambda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AKS / Azure Functions / App 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Hosts microservices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53419139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Networking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VPC + Transit Gateway + VPN/Direct Connect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VNet + ExpressRoute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Secure connectivity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4051468"/>
                  </a:ext>
                </a:extLst>
              </a:tr>
              <a:tr h="35237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IAM &amp; Security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IAM, WAF, Secrets Manager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AD, WAF, Key Vault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Auth, ACLs, rate limiting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453156"/>
                  </a:ext>
                </a:extLst>
              </a:tr>
              <a:tr h="6869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Monitoring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CloudWatch, X-Ray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>
                          <a:effectLst/>
                        </a:rPr>
                        <a:t>Azure Monitor, Application Insights</a:t>
                      </a:r>
                      <a:endParaRPr lang="en-GB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1200" dirty="0">
                          <a:effectLst/>
                        </a:rPr>
                        <a:t>Observability</a:t>
                      </a:r>
                      <a:endParaRPr lang="en-GB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87562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76027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Concepts (Layman Terms)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API Gateway: The front door to our cloud services</a:t>
            </a:r>
          </a:p>
          <a:p>
            <a:r>
              <a:t>Microservices: Small parts of our app that do one job well</a:t>
            </a:r>
          </a:p>
          <a:p>
            <a:r>
              <a:t>Multi-Cloud: Using both AWS and Azure for flexibility and reliability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Multi-Cloud API Gateway?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Avoid vendor lock-in</a:t>
            </a:r>
          </a:p>
          <a:p>
            <a:r>
              <a:t>Improve disaster recovery</a:t>
            </a:r>
          </a:p>
          <a:p>
            <a:r>
              <a:t>Serve global users from the closest region</a:t>
            </a:r>
          </a:p>
          <a:p>
            <a:r>
              <a:t>Meet compliance/regulatory needs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F1B3F-6F77-4055-BF2A-D3AC6EB4C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Components of Multi-Cloud API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84C7519-80DC-4161-A8D9-FAF7073181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788926"/>
              </p:ext>
            </p:extLst>
          </p:nvPr>
        </p:nvGraphicFramePr>
        <p:xfrm>
          <a:off x="457200" y="1875090"/>
          <a:ext cx="8229600" cy="44241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00300">
                  <a:extLst>
                    <a:ext uri="{9D8B030D-6E8A-4147-A177-3AD203B41FA5}">
                      <a16:colId xmlns:a16="http://schemas.microsoft.com/office/drawing/2014/main" val="2662710341"/>
                    </a:ext>
                  </a:extLst>
                </a:gridCol>
                <a:gridCol w="5829300">
                  <a:extLst>
                    <a:ext uri="{9D8B030D-6E8A-4147-A177-3AD203B41FA5}">
                      <a16:colId xmlns:a16="http://schemas.microsoft.com/office/drawing/2014/main" val="2735768022"/>
                    </a:ext>
                  </a:extLst>
                </a:gridCol>
              </a:tblGrid>
              <a:tr h="632016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Area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Recommendation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1168137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Gateway Strategy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Use Cloudflare or Azure Front Door + local API Gateways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88966479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Load Distribution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DNS-based, latency-aware routing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50982583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Intercloud Comm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DX + ExpressRoute with private subnets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2073872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Security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mTLS, IAM, WAF, token-based auth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57723147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Monitoring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Centralized observability with OpenTelemetry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77507410"/>
                  </a:ext>
                </a:extLst>
              </a:tr>
              <a:tr h="63201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>
                          <a:effectLst/>
                        </a:rPr>
                        <a:t>Resilience</a:t>
                      </a:r>
                      <a:endParaRPr lang="en-GB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GB" sz="2000" dirty="0">
                          <a:effectLst/>
                        </a:rPr>
                        <a:t>Multi-region + Multi-cloud failover planning</a:t>
                      </a:r>
                      <a:endParaRPr lang="en-GB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46202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30970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F1D41-C470-4C29-9DB6-8DB72B3916AF}"/>
              </a:ext>
            </a:extLst>
          </p:cNvPr>
          <p:cNvSpPr txBox="1"/>
          <p:nvPr/>
        </p:nvSpPr>
        <p:spPr>
          <a:xfrm>
            <a:off x="292100" y="1211580"/>
            <a:ext cx="82296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 +-----------------------------+</a:t>
            </a:r>
          </a:p>
          <a:p>
            <a:r>
              <a:rPr lang="en-GB" dirty="0"/>
              <a:t>                        |     Cloudflare / Azure FD   |</a:t>
            </a:r>
          </a:p>
          <a:p>
            <a:r>
              <a:rPr lang="en-GB" dirty="0"/>
              <a:t>                        +-------------+---------------+</a:t>
            </a:r>
          </a:p>
          <a:p>
            <a:r>
              <a:rPr lang="en-GB" dirty="0"/>
              <a:t>                                      |</a:t>
            </a:r>
          </a:p>
          <a:p>
            <a:r>
              <a:rPr lang="en-GB" dirty="0"/>
              <a:t>         +----------------------------+----------------------------+</a:t>
            </a:r>
          </a:p>
          <a:p>
            <a:r>
              <a:rPr lang="en-GB" dirty="0"/>
              <a:t>         |                                                         |</a:t>
            </a:r>
          </a:p>
          <a:p>
            <a:r>
              <a:rPr lang="en-GB" dirty="0"/>
              <a:t>+--------v--------+                                     +----------v----------+</a:t>
            </a:r>
          </a:p>
          <a:p>
            <a:r>
              <a:rPr lang="en-GB" dirty="0"/>
              <a:t>| AWS API Gateway |                                     | Azure API Management|</a:t>
            </a:r>
          </a:p>
          <a:p>
            <a:r>
              <a:rPr lang="en-GB" dirty="0"/>
              <a:t>+--------+--------+                                     +----------+----------+</a:t>
            </a:r>
          </a:p>
          <a:p>
            <a:r>
              <a:rPr lang="en-GB" dirty="0"/>
              <a:t>         |                                                         |</a:t>
            </a:r>
          </a:p>
          <a:p>
            <a:r>
              <a:rPr lang="en-GB" dirty="0"/>
              <a:t>+--------v--------+                                     +----------v----------+</a:t>
            </a:r>
          </a:p>
          <a:p>
            <a:r>
              <a:rPr lang="en-GB" dirty="0"/>
              <a:t>|   AWS Services  |                                     |   Azure Services    |</a:t>
            </a:r>
          </a:p>
          <a:p>
            <a:r>
              <a:rPr lang="en-GB" dirty="0"/>
              <a:t>| (EKS, Lambda, etc.)                                 | (AKS, Functions, etc.)|</a:t>
            </a:r>
          </a:p>
          <a:p>
            <a:r>
              <a:rPr lang="en-GB" dirty="0"/>
              <a:t>+-----------------+                                     +---------------------+</a:t>
            </a:r>
          </a:p>
          <a:p>
            <a:r>
              <a:rPr lang="en-GB" dirty="0"/>
              <a:t>         |                                                         |</a:t>
            </a:r>
          </a:p>
          <a:p>
            <a:r>
              <a:rPr lang="en-GB" dirty="0"/>
              <a:t>+--------v--------+                                     +----------v----------+</a:t>
            </a:r>
          </a:p>
          <a:p>
            <a:r>
              <a:rPr lang="en-GB" dirty="0"/>
              <a:t>| AWS </a:t>
            </a:r>
            <a:r>
              <a:rPr lang="en-GB" dirty="0" err="1"/>
              <a:t>PrivateLink</a:t>
            </a:r>
            <a:r>
              <a:rPr lang="en-GB" dirty="0"/>
              <a:t> |&lt;-------VPN/</a:t>
            </a:r>
            <a:r>
              <a:rPr lang="en-GB" dirty="0" err="1"/>
              <a:t>DirectConnect</a:t>
            </a:r>
            <a:r>
              <a:rPr lang="en-GB" dirty="0"/>
              <a:t>---------&gt; | Azure ExpressRoute  |</a:t>
            </a:r>
          </a:p>
          <a:p>
            <a:r>
              <a:rPr lang="en-GB" dirty="0"/>
              <a:t>+-----------------+                                     +---------------------+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182880"/>
            <a:ext cx="8229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/>
            </a:pPr>
            <a:r>
              <a:t>High-Level Architecture Diagram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User Requests → Cloudflare / Azure Front Door</a:t>
            </a:r>
          </a:p>
          <a:p>
            <a:r>
              <a:t>→ AWS API Gateway or Azure API Management</a:t>
            </a:r>
          </a:p>
          <a:p>
            <a:r>
              <a:t>→ Microservices hosted on AWS EKS/Lambda or Azure AKS/Functions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438</Words>
  <Application>Microsoft Office PowerPoint</Application>
  <PresentationFormat>On-screen Show (4:3)</PresentationFormat>
  <Paragraphs>98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Designing an API Gateway for Multi-Cloud Microservices</vt:lpstr>
      <vt:lpstr>Agenda</vt:lpstr>
      <vt:lpstr>Objective</vt:lpstr>
      <vt:lpstr>API Building Blocks</vt:lpstr>
      <vt:lpstr>Key Concepts (Layman Terms)</vt:lpstr>
      <vt:lpstr>Why Multi-Cloud API Gateway?</vt:lpstr>
      <vt:lpstr>Components of Multi-Cloud API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Designing an API Gateway for Multi-Cloud Microservices</dc:title>
  <dc:subject/>
  <dc:creator/>
  <cp:keywords/>
  <dc:description>generated using python-pptx</dc:description>
  <cp:lastModifiedBy>Bala Chan</cp:lastModifiedBy>
  <cp:revision>2</cp:revision>
  <dcterms:created xsi:type="dcterms:W3CDTF">2013-01-27T09:14:16Z</dcterms:created>
  <dcterms:modified xsi:type="dcterms:W3CDTF">2025-06-14T05:30:03Z</dcterms:modified>
  <cp:category/>
</cp:coreProperties>
</file>