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Lst>
  <p:notesMasterIdLst>
    <p:notesMasterId r:id="rId13"/>
  </p:notesMasterIdLst>
  <p:handoutMasterIdLst>
    <p:handoutMasterId r:id="rId14"/>
  </p:handoutMasterIdLst>
  <p:sldIdLst>
    <p:sldId id="141169016" r:id="rId3"/>
    <p:sldId id="141168516" r:id="rId4"/>
    <p:sldId id="141169004" r:id="rId5"/>
    <p:sldId id="141169013" r:id="rId6"/>
    <p:sldId id="141169015" r:id="rId7"/>
    <p:sldId id="141169014" r:id="rId8"/>
    <p:sldId id="141169005" r:id="rId9"/>
    <p:sldId id="141169002" r:id="rId10"/>
    <p:sldId id="141168520" r:id="rId11"/>
    <p:sldId id="141168521" r:id="rId1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FDA"/>
    <a:srgbClr val="0000FF"/>
    <a:srgbClr val="FF7D54"/>
    <a:srgbClr val="66903C"/>
    <a:srgbClr val="D7CEFF"/>
    <a:srgbClr val="C2F01B"/>
    <a:srgbClr val="FCEBB8"/>
    <a:srgbClr val="8AA4F3"/>
    <a:srgbClr val="272248"/>
    <a:srgbClr val="BD9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01"/>
    <p:restoredTop sz="74649"/>
  </p:normalViewPr>
  <p:slideViewPr>
    <p:cSldViewPr snapToGrid="0" snapToObjects="1" showGuides="1">
      <p:cViewPr varScale="1">
        <p:scale>
          <a:sx n="89" d="100"/>
          <a:sy n="89" d="100"/>
        </p:scale>
        <p:origin x="1600" y="160"/>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3/13/20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mn-lt"/>
                <a:ea typeface="+mn-ea"/>
                <a:cs typeface="+mn-cs"/>
              </a:rPr>
              <a:t>In standalone mode all work is performed in a single process.</a:t>
            </a:r>
          </a:p>
          <a:p>
            <a:r>
              <a:rPr lang="en-US" sz="900" b="0" i="0" kern="1200">
                <a:solidFill>
                  <a:schemeClr val="tx1"/>
                </a:solidFill>
                <a:effectLst/>
                <a:latin typeface="+mn-lt"/>
                <a:ea typeface="+mn-ea"/>
                <a:cs typeface="+mn-cs"/>
              </a:rPr>
              <a:t>In distributed mode, a cluster of workers is used and task states are saved to topics</a:t>
            </a:r>
          </a:p>
          <a:p>
            <a:r>
              <a:rPr lang="en-US" sz="900" b="0" i="0" kern="1200">
                <a:solidFill>
                  <a:schemeClr val="tx1"/>
                </a:solidFill>
                <a:effectLst/>
                <a:latin typeface="+mn-lt"/>
                <a:ea typeface="+mn-ea"/>
                <a:cs typeface="+mn-cs"/>
              </a:rPr>
              <a:t>When a connector is first submitted to the cluster, the workers rebalance the full set of connectors in the cluster and their tasks so that each worker has approximately the same amount of work. </a:t>
            </a:r>
            <a:endParaRPr lang="en-US"/>
          </a:p>
        </p:txBody>
      </p:sp>
      <p:sp>
        <p:nvSpPr>
          <p:cNvPr id="4" name="Slide Number Placeholder 3"/>
          <p:cNvSpPr>
            <a:spLocks noGrp="1"/>
          </p:cNvSpPr>
          <p:nvPr>
            <p:ph type="sldNum" sz="quarter" idx="5"/>
          </p:nvPr>
        </p:nvSpPr>
        <p:spPr/>
        <p:txBody>
          <a:bodyPr/>
          <a:lstStyle/>
          <a:p>
            <a:fld id="{18D02FFD-07D4-5C4F-BD77-921008177348}" type="slidenum">
              <a:rPr lang="en-US" smtClean="0"/>
              <a:t>2</a:t>
            </a:fld>
            <a:endParaRPr lang="en-US"/>
          </a:p>
        </p:txBody>
      </p:sp>
    </p:spTree>
    <p:extLst>
      <p:ext uri="{BB962C8B-B14F-4D97-AF65-F5344CB8AC3E}">
        <p14:creationId xmlns:p14="http://schemas.microsoft.com/office/powerpoint/2010/main" val="2779512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rgbClr val="325C80"/>
                </a:solidFill>
              </a:defRPr>
            </a:lvl1pPr>
          </a:lstStyle>
          <a:p>
            <a:r>
              <a:rPr lang="en-US" dirty="0"/>
              <a:t>Click to edit Master title style</a:t>
            </a:r>
          </a:p>
        </p:txBody>
      </p:sp>
      <p:sp>
        <p:nvSpPr>
          <p:cNvPr id="3" name="Content Placeholder 2"/>
          <p:cNvSpPr>
            <a:spLocks noGrp="1"/>
          </p:cNvSpPr>
          <p:nvPr>
            <p:ph idx="1"/>
          </p:nvPr>
        </p:nvSpPr>
        <p:spPr>
          <a:xfrm>
            <a:off x="343889" y="780218"/>
            <a:ext cx="8393711" cy="3856516"/>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5" name="Footer Placeholder 2">
            <a:extLst>
              <a:ext uri="{FF2B5EF4-FFF2-40B4-BE49-F238E27FC236}">
                <a16:creationId xmlns:a16="http://schemas.microsoft.com/office/drawing/2014/main" id="{F84A5E31-6EA8-114C-A0F5-AD1C11DD6E80}"/>
              </a:ext>
            </a:extLst>
          </p:cNvPr>
          <p:cNvSpPr>
            <a:spLocks noGrp="1"/>
          </p:cNvSpPr>
          <p:nvPr>
            <p:ph type="ftr" sz="quarter" idx="3"/>
          </p:nvPr>
        </p:nvSpPr>
        <p:spPr>
          <a:xfrm>
            <a:off x="204116" y="48720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Garage for Cloud</a:t>
            </a:r>
            <a:endParaRPr lang="en-US" b="1" dirty="0"/>
          </a:p>
        </p:txBody>
      </p:sp>
    </p:spTree>
    <p:extLst>
      <p:ext uri="{BB962C8B-B14F-4D97-AF65-F5344CB8AC3E}">
        <p14:creationId xmlns:p14="http://schemas.microsoft.com/office/powerpoint/2010/main" val="199957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5_Title and Cont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5750" y="428625"/>
            <a:ext cx="7715250" cy="714375"/>
          </a:xfrm>
        </p:spPr>
        <p:txBody>
          <a:bodyPr>
            <a:noAutofit/>
          </a:body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285750" y="1285875"/>
            <a:ext cx="4143375" cy="328612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1"/>
          </p:nvPr>
        </p:nvSpPr>
        <p:spPr>
          <a:xfrm>
            <a:off x="285750" y="165735"/>
            <a:ext cx="4114800" cy="171450"/>
          </a:xfrm>
        </p:spPr>
        <p:txBody>
          <a:bodyPr tIns="0">
            <a:noAutofit/>
          </a:bodyPr>
          <a:lstStyle>
            <a:lvl1pPr>
              <a:defRPr sz="1000">
                <a:solidFill>
                  <a:schemeClr val="accent1"/>
                </a:solidFill>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sp>
        <p:nvSpPr>
          <p:cNvPr id="10" name="Content Placeholder 2"/>
          <p:cNvSpPr>
            <a:spLocks noGrp="1"/>
          </p:cNvSpPr>
          <p:nvPr>
            <p:ph idx="13"/>
          </p:nvPr>
        </p:nvSpPr>
        <p:spPr>
          <a:xfrm>
            <a:off x="4572000" y="1285875"/>
            <a:ext cx="4286250" cy="3286125"/>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3"/>
          <p:cNvSpPr>
            <a:spLocks noGrp="1"/>
          </p:cNvSpPr>
          <p:nvPr>
            <p:ph type="body" sz="quarter" idx="14" hasCustomPrompt="1"/>
          </p:nvPr>
        </p:nvSpPr>
        <p:spPr>
          <a:xfrm>
            <a:off x="285750" y="4589145"/>
            <a:ext cx="4171950" cy="285750"/>
          </a:xfrm>
        </p:spPr>
        <p:txBody>
          <a:bodyPr tIns="0" anchor="b"/>
          <a:lstStyle>
            <a:lvl1pPr>
              <a:defRPr sz="500" b="0">
                <a:solidFill>
                  <a:schemeClr val="tx1">
                    <a:alpha val="70000"/>
                  </a:schemeClr>
                </a:solidFill>
              </a:defRPr>
            </a:lvl1pPr>
            <a:lvl2pPr>
              <a:defRPr sz="563"/>
            </a:lvl2pPr>
            <a:lvl3pPr>
              <a:defRPr sz="563"/>
            </a:lvl3pPr>
            <a:lvl4pPr>
              <a:defRPr sz="563"/>
            </a:lvl4pPr>
            <a:lvl5pPr>
              <a:defRPr sz="563"/>
            </a:lvl5pPr>
          </a:lstStyle>
          <a:p>
            <a:pPr lvl="0"/>
            <a:r>
              <a:rPr lang="en-US" dirty="0"/>
              <a:t>Source: Edit source here</a:t>
            </a:r>
          </a:p>
        </p:txBody>
      </p:sp>
      <p:sp>
        <p:nvSpPr>
          <p:cNvPr id="4" name="TextBox 3">
            <a:extLst>
              <a:ext uri="{FF2B5EF4-FFF2-40B4-BE49-F238E27FC236}">
                <a16:creationId xmlns:a16="http://schemas.microsoft.com/office/drawing/2014/main" id="{9DF8B3BE-3193-8443-B441-8E42ACEE28F1}"/>
              </a:ext>
            </a:extLst>
          </p:cNvPr>
          <p:cNvSpPr txBox="1"/>
          <p:nvPr userDrawn="1"/>
        </p:nvSpPr>
        <p:spPr>
          <a:xfrm>
            <a:off x="8553344" y="4942358"/>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6" name="TextBox 5">
            <a:extLst>
              <a:ext uri="{FF2B5EF4-FFF2-40B4-BE49-F238E27FC236}">
                <a16:creationId xmlns:a16="http://schemas.microsoft.com/office/drawing/2014/main" id="{66336F1C-1F2D-B14C-943C-46AFEB23199E}"/>
              </a:ext>
            </a:extLst>
          </p:cNvPr>
          <p:cNvSpPr txBox="1"/>
          <p:nvPr userDrawn="1"/>
        </p:nvSpPr>
        <p:spPr>
          <a:xfrm>
            <a:off x="8764064" y="4935972"/>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
        <p:nvSpPr>
          <p:cNvPr id="8" name="TextBox 7">
            <a:extLst>
              <a:ext uri="{FF2B5EF4-FFF2-40B4-BE49-F238E27FC236}">
                <a16:creationId xmlns:a16="http://schemas.microsoft.com/office/drawing/2014/main" id="{FF8A7184-4FBC-D64F-8E29-9579E2D3110A}"/>
              </a:ext>
            </a:extLst>
          </p:cNvPr>
          <p:cNvSpPr txBox="1"/>
          <p:nvPr userDrawn="1"/>
        </p:nvSpPr>
        <p:spPr>
          <a:xfrm>
            <a:off x="8782844" y="4917281"/>
            <a:ext cx="0" cy="0"/>
          </a:xfrm>
          <a:prstGeom prst="rect">
            <a:avLst/>
          </a:prstGeom>
        </p:spPr>
        <p:txBody>
          <a:bodyPr wrap="none" lIns="0" tIns="0" rIns="0" bIns="0" rtlCol="0">
            <a:noAutofit/>
          </a:bodyPr>
          <a:lstStyle/>
          <a:p>
            <a:pPr>
              <a:lnSpc>
                <a:spcPct val="105000"/>
              </a:lnSpc>
              <a:spcBef>
                <a:spcPts val="625"/>
              </a:spcBef>
            </a:pPr>
            <a:endParaRPr lang="en-US" sz="1250" dirty="0" err="1">
              <a:solidFill>
                <a:schemeClr val="tx1"/>
              </a:solidFill>
              <a:latin typeface="IBM Plex Sans" charset="0"/>
              <a:ea typeface="IBM Plex Sans" charset="0"/>
              <a:cs typeface="IBM Plex Sans" charset="0"/>
            </a:endParaRPr>
          </a:p>
        </p:txBody>
      </p:sp>
    </p:spTree>
    <p:extLst>
      <p:ext uri="{BB962C8B-B14F-4D97-AF65-F5344CB8AC3E}">
        <p14:creationId xmlns:p14="http://schemas.microsoft.com/office/powerpoint/2010/main" val="109595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44488" y="1911350"/>
            <a:ext cx="8393112" cy="660400"/>
          </a:xfr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9056" tIns="34529" rIns="69056" bIns="34529">
            <a:spAutoFit/>
          </a:bodyPr>
          <a:lstStyle/>
          <a:p>
            <a:pPr algn="r"/>
            <a:r>
              <a:rPr lang="en-US" sz="675" dirty="0">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dirty="0">
              <a:solidFill>
                <a:schemeClr val="bg1"/>
              </a:solidFill>
              <a:cs typeface="+mn-cs"/>
            </a:endParaRPr>
          </a:p>
        </p:txBody>
      </p:sp>
    </p:spTree>
    <p:extLst>
      <p:ext uri="{BB962C8B-B14F-4D97-AF65-F5344CB8AC3E}">
        <p14:creationId xmlns:p14="http://schemas.microsoft.com/office/powerpoint/2010/main" val="15311086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Garage for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2" r:id="rId1"/>
    <p:sldLayoutId id="2147484084" r:id="rId2"/>
    <p:sldLayoutId id="2147484085" r:id="rId3"/>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dirty="0">
              <a:ln>
                <a:noFill/>
              </a:ln>
              <a:solidFill>
                <a:srgbClr val="0064FF"/>
              </a:solidFill>
              <a:effectLst/>
              <a:uLnTx/>
              <a:uFillTx/>
              <a:latin typeface="IBM Plex Sans" charset="0"/>
              <a:ea typeface="IBM Plex Sans" charset="0"/>
              <a:cs typeface="IBM Plex Sans" charset="0"/>
            </a:endParaRPr>
          </a:p>
        </p:txBody>
      </p:sp>
      <p:sp>
        <p:nvSpPr>
          <p:cNvPr id="8" name="Rectangle 7">
            <a:extLst>
              <a:ext uri="{FF2B5EF4-FFF2-40B4-BE49-F238E27FC236}">
                <a16:creationId xmlns:a16="http://schemas.microsoft.com/office/drawing/2014/main" id="{6929B290-76D7-F043-ABD6-D504C5E5BC70}"/>
              </a:ext>
            </a:extLst>
          </p:cNvPr>
          <p:cNvSpPr/>
          <p:nvPr userDrawn="1"/>
        </p:nvSpPr>
        <p:spPr>
          <a:xfrm>
            <a:off x="3621044" y="4895795"/>
            <a:ext cx="1861407" cy="246221"/>
          </a:xfrm>
          <a:prstGeom prst="rect">
            <a:avLst/>
          </a:prstGeom>
        </p:spPr>
        <p:txBody>
          <a:bodyPr wrap="none">
            <a:spAutoFit/>
          </a:bodyPr>
          <a:lstStyle/>
          <a:p>
            <a:r>
              <a:rPr lang="en-US" sz="1000" dirty="0"/>
              <a:t>© Copyright IBM Corporation </a:t>
            </a: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7" r:id="rId1"/>
    <p:sldLayoutId id="2147483945" r:id="rId2"/>
    <p:sldLayoutId id="2147483948" r:id="rId3"/>
    <p:sldLayoutId id="2147483949" r:id="rId4"/>
    <p:sldLayoutId id="2147483950" r:id="rId5"/>
    <p:sldLayoutId id="2147483966" r:id="rId6"/>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45919E4F-9013-9E4B-851B-0F6A6534900F}"/>
              </a:ext>
            </a:extLst>
          </p:cNvPr>
          <p:cNvSpPr/>
          <p:nvPr/>
        </p:nvSpPr>
        <p:spPr>
          <a:xfrm>
            <a:off x="5561205" y="2296581"/>
            <a:ext cx="1523042" cy="1899307"/>
          </a:xfrm>
          <a:prstGeom prst="roundRect">
            <a:avLst>
              <a:gd name="adj" fmla="val 7286"/>
            </a:avLst>
          </a:prstGeom>
          <a:solidFill>
            <a:srgbClr val="953FDA">
              <a:alpha val="54902"/>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Entity  Operator</a:t>
            </a:r>
          </a:p>
        </p:txBody>
      </p:sp>
      <p:sp>
        <p:nvSpPr>
          <p:cNvPr id="2" name="Title 1">
            <a:extLst>
              <a:ext uri="{FF2B5EF4-FFF2-40B4-BE49-F238E27FC236}">
                <a16:creationId xmlns:a16="http://schemas.microsoft.com/office/drawing/2014/main" id="{5E739FBD-96D2-2C45-B095-80F2E8760DF3}"/>
              </a:ext>
            </a:extLst>
          </p:cNvPr>
          <p:cNvSpPr>
            <a:spLocks noGrp="1"/>
          </p:cNvSpPr>
          <p:nvPr>
            <p:ph type="title"/>
          </p:nvPr>
        </p:nvSpPr>
        <p:spPr/>
        <p:txBody>
          <a:bodyPr/>
          <a:lstStyle/>
          <a:p>
            <a:r>
              <a:rPr lang="en-US" dirty="0" err="1"/>
              <a:t>Strimzi</a:t>
            </a:r>
            <a:endParaRPr dirty="0"/>
          </a:p>
        </p:txBody>
      </p:sp>
      <p:sp>
        <p:nvSpPr>
          <p:cNvPr id="4" name="Slide Number Placeholder 3">
            <a:extLst>
              <a:ext uri="{FF2B5EF4-FFF2-40B4-BE49-F238E27FC236}">
                <a16:creationId xmlns:a16="http://schemas.microsoft.com/office/drawing/2014/main" id="{A523186A-70BF-8F40-A4BD-299B07596653}"/>
              </a:ext>
            </a:extLst>
          </p:cNvPr>
          <p:cNvSpPr>
            <a:spLocks noGrp="1"/>
          </p:cNvSpPr>
          <p:nvPr>
            <p:ph type="sldNum" sz="quarter" idx="10"/>
          </p:nvPr>
        </p:nvSpPr>
        <p:spPr/>
        <p:txBody>
          <a:bodyPr/>
          <a:lstStyle/>
          <a:p>
            <a:fld id="{2F63A97E-D605-DC42-8452-C14CD1FA87FA}" type="slidenum">
              <a:rPr lang="en-US" smtClean="0">
                <a:solidFill>
                  <a:srgbClr val="5AAAFA"/>
                </a:solidFill>
              </a:rPr>
              <a:pPr/>
              <a:t>1</a:t>
            </a:fld>
            <a:endParaRPr lang="en-US">
              <a:solidFill>
                <a:srgbClr val="5AAAFA"/>
              </a:solidFill>
            </a:endParaRPr>
          </a:p>
        </p:txBody>
      </p:sp>
      <p:sp>
        <p:nvSpPr>
          <p:cNvPr id="5" name="Rounded Rectangle 4">
            <a:extLst>
              <a:ext uri="{FF2B5EF4-FFF2-40B4-BE49-F238E27FC236}">
                <a16:creationId xmlns:a16="http://schemas.microsoft.com/office/drawing/2014/main" id="{0259ACE5-FB01-B643-9EDE-9E884242D31A}"/>
              </a:ext>
            </a:extLst>
          </p:cNvPr>
          <p:cNvSpPr/>
          <p:nvPr/>
        </p:nvSpPr>
        <p:spPr>
          <a:xfrm>
            <a:off x="5561204" y="1410409"/>
            <a:ext cx="1523041" cy="61564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Cluster Operator</a:t>
            </a:r>
          </a:p>
        </p:txBody>
      </p:sp>
      <p:sp>
        <p:nvSpPr>
          <p:cNvPr id="6" name="AutoShape 4">
            <a:extLst>
              <a:ext uri="{FF2B5EF4-FFF2-40B4-BE49-F238E27FC236}">
                <a16:creationId xmlns:a16="http://schemas.microsoft.com/office/drawing/2014/main" id="{3928BFC4-A4CC-DE47-AC76-AF8F4431C4D7}"/>
              </a:ext>
            </a:extLst>
          </p:cNvPr>
          <p:cNvSpPr>
            <a:spLocks noChangeArrowheads="1"/>
          </p:cNvSpPr>
          <p:nvPr/>
        </p:nvSpPr>
        <p:spPr bwMode="auto">
          <a:xfrm>
            <a:off x="293688" y="932639"/>
            <a:ext cx="7064375" cy="3739374"/>
          </a:xfrm>
          <a:prstGeom prst="roundRect">
            <a:avLst>
              <a:gd name="adj" fmla="val 3555"/>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kern="0" dirty="0"/>
              <a:t>Kubernetes / OpenShift </a:t>
            </a:r>
            <a:r>
              <a:rPr kumimoji="0" lang="en-US" sz="1000" b="0" i="0" u="none" strike="noStrike" kern="0" cap="none" spc="0" normalizeH="0" baseline="0" noProof="0" dirty="0">
                <a:ln>
                  <a:noFill/>
                </a:ln>
                <a:effectLst/>
                <a:uLnTx/>
                <a:uFillTx/>
              </a:rPr>
              <a:t>Cluster</a:t>
            </a:r>
          </a:p>
        </p:txBody>
      </p:sp>
      <p:sp>
        <p:nvSpPr>
          <p:cNvPr id="7" name="Rounded Rectangle 6">
            <a:extLst>
              <a:ext uri="{FF2B5EF4-FFF2-40B4-BE49-F238E27FC236}">
                <a16:creationId xmlns:a16="http://schemas.microsoft.com/office/drawing/2014/main" id="{C7F86C70-075B-6A4C-8F1A-78B9070F5D9F}"/>
              </a:ext>
            </a:extLst>
          </p:cNvPr>
          <p:cNvSpPr/>
          <p:nvPr/>
        </p:nvSpPr>
        <p:spPr>
          <a:xfrm>
            <a:off x="5786673" y="2591855"/>
            <a:ext cx="994404"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User Operator</a:t>
            </a:r>
          </a:p>
        </p:txBody>
      </p:sp>
      <p:sp>
        <p:nvSpPr>
          <p:cNvPr id="8" name="Rounded Rectangle 7">
            <a:extLst>
              <a:ext uri="{FF2B5EF4-FFF2-40B4-BE49-F238E27FC236}">
                <a16:creationId xmlns:a16="http://schemas.microsoft.com/office/drawing/2014/main" id="{763E53FD-4C4E-4246-B3D6-C02DF124B73C}"/>
              </a:ext>
            </a:extLst>
          </p:cNvPr>
          <p:cNvSpPr/>
          <p:nvPr/>
        </p:nvSpPr>
        <p:spPr>
          <a:xfrm>
            <a:off x="5786672" y="3407212"/>
            <a:ext cx="994405" cy="546721"/>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900" dirty="0">
                <a:solidFill>
                  <a:prstClr val="white"/>
                </a:solidFill>
                <a:latin typeface="Arial"/>
              </a:rPr>
              <a:t>Topic Operator</a:t>
            </a:r>
          </a:p>
        </p:txBody>
      </p:sp>
      <p:sp>
        <p:nvSpPr>
          <p:cNvPr id="9" name="Rounded Rectangle 8">
            <a:extLst>
              <a:ext uri="{FF2B5EF4-FFF2-40B4-BE49-F238E27FC236}">
                <a16:creationId xmlns:a16="http://schemas.microsoft.com/office/drawing/2014/main" id="{BAAC27D8-1030-A443-8FC8-A24B1B9F11C1}"/>
              </a:ext>
            </a:extLst>
          </p:cNvPr>
          <p:cNvSpPr/>
          <p:nvPr/>
        </p:nvSpPr>
        <p:spPr>
          <a:xfrm>
            <a:off x="568769" y="116416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Zookeeper Cluster</a:t>
            </a:r>
          </a:p>
        </p:txBody>
      </p:sp>
      <p:sp>
        <p:nvSpPr>
          <p:cNvPr id="10" name="Rounded Rectangle 9">
            <a:extLst>
              <a:ext uri="{FF2B5EF4-FFF2-40B4-BE49-F238E27FC236}">
                <a16:creationId xmlns:a16="http://schemas.microsoft.com/office/drawing/2014/main" id="{802A6C8F-3F7D-534B-AF56-F179E3E05F6C}"/>
              </a:ext>
            </a:extLst>
          </p:cNvPr>
          <p:cNvSpPr/>
          <p:nvPr/>
        </p:nvSpPr>
        <p:spPr>
          <a:xfrm>
            <a:off x="568769" y="2877732"/>
            <a:ext cx="2274444" cy="1293288"/>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900" b="1" dirty="0">
                <a:solidFill>
                  <a:prstClr val="white"/>
                </a:solidFill>
                <a:latin typeface="Arial"/>
              </a:rPr>
              <a:t>Kafka Cluster</a:t>
            </a:r>
          </a:p>
        </p:txBody>
      </p:sp>
      <p:sp>
        <p:nvSpPr>
          <p:cNvPr id="12" name="Rounded Rectangle 11">
            <a:extLst>
              <a:ext uri="{FF2B5EF4-FFF2-40B4-BE49-F238E27FC236}">
                <a16:creationId xmlns:a16="http://schemas.microsoft.com/office/drawing/2014/main" id="{1E101CEE-894B-9F4D-A202-413FFD60F0A0}"/>
              </a:ext>
            </a:extLst>
          </p:cNvPr>
          <p:cNvSpPr/>
          <p:nvPr/>
        </p:nvSpPr>
        <p:spPr>
          <a:xfrm>
            <a:off x="3385454" y="2647635"/>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User Custom Resource</a:t>
            </a:r>
          </a:p>
        </p:txBody>
      </p:sp>
      <p:sp>
        <p:nvSpPr>
          <p:cNvPr id="13" name="Rounded Rectangle 12">
            <a:extLst>
              <a:ext uri="{FF2B5EF4-FFF2-40B4-BE49-F238E27FC236}">
                <a16:creationId xmlns:a16="http://schemas.microsoft.com/office/drawing/2014/main" id="{EBA76348-3FDD-DA49-96A6-AE09FD042DFF}"/>
              </a:ext>
            </a:extLst>
          </p:cNvPr>
          <p:cNvSpPr/>
          <p:nvPr/>
        </p:nvSpPr>
        <p:spPr>
          <a:xfrm>
            <a:off x="3350422" y="346162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Topic Custom Resource</a:t>
            </a:r>
          </a:p>
        </p:txBody>
      </p:sp>
      <p:sp>
        <p:nvSpPr>
          <p:cNvPr id="14" name="Rounded Rectangle 13">
            <a:extLst>
              <a:ext uri="{FF2B5EF4-FFF2-40B4-BE49-F238E27FC236}">
                <a16:creationId xmlns:a16="http://schemas.microsoft.com/office/drawing/2014/main" id="{B238697F-4B8C-5445-AEC5-78F4ED989977}"/>
              </a:ext>
            </a:extLst>
          </p:cNvPr>
          <p:cNvSpPr/>
          <p:nvPr/>
        </p:nvSpPr>
        <p:spPr>
          <a:xfrm>
            <a:off x="3350421" y="1504011"/>
            <a:ext cx="1655133" cy="43516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b="1" dirty="0">
                <a:solidFill>
                  <a:prstClr val="white"/>
                </a:solidFill>
                <a:latin typeface="Arial"/>
              </a:rPr>
              <a:t>Kafka Custom Resource</a:t>
            </a:r>
          </a:p>
        </p:txBody>
      </p:sp>
      <p:cxnSp>
        <p:nvCxnSpPr>
          <p:cNvPr id="16" name="Elbow Connector 15">
            <a:extLst>
              <a:ext uri="{FF2B5EF4-FFF2-40B4-BE49-F238E27FC236}">
                <a16:creationId xmlns:a16="http://schemas.microsoft.com/office/drawing/2014/main" id="{5265274C-204D-C74C-AC19-80CD8849241B}"/>
              </a:ext>
            </a:extLst>
          </p:cNvPr>
          <p:cNvCxnSpPr>
            <a:stCxn id="12" idx="3"/>
            <a:endCxn id="7" idx="1"/>
          </p:cNvCxnSpPr>
          <p:nvPr/>
        </p:nvCxnSpPr>
        <p:spPr>
          <a:xfrm>
            <a:off x="5040587" y="2865215"/>
            <a:ext cx="746086" cy="1"/>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BF54CBA3-016C-514A-A97C-017111B0B228}"/>
              </a:ext>
            </a:extLst>
          </p:cNvPr>
          <p:cNvCxnSpPr>
            <a:cxnSpLocks/>
            <a:stCxn id="13" idx="3"/>
            <a:endCxn id="8" idx="1"/>
          </p:cNvCxnSpPr>
          <p:nvPr/>
        </p:nvCxnSpPr>
        <p:spPr>
          <a:xfrm>
            <a:off x="5005555" y="3679201"/>
            <a:ext cx="781117" cy="1372"/>
          </a:xfrm>
          <a:prstGeom prst="bentConnector3">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6EEC7CB5-5EB9-9B4B-A680-A83FF9A859AE}"/>
              </a:ext>
            </a:extLst>
          </p:cNvPr>
          <p:cNvCxnSpPr>
            <a:cxnSpLocks/>
            <a:stCxn id="14" idx="3"/>
            <a:endCxn id="5" idx="1"/>
          </p:cNvCxnSpPr>
          <p:nvPr/>
        </p:nvCxnSpPr>
        <p:spPr>
          <a:xfrm flipV="1">
            <a:off x="5005554" y="1718230"/>
            <a:ext cx="555650" cy="3361"/>
          </a:xfrm>
          <a:prstGeom prst="bentConnector3">
            <a:avLst>
              <a:gd name="adj1" fmla="val 50000"/>
            </a:avLst>
          </a:prstGeom>
          <a:ln>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43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Environment - 3</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10</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333325"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Consumer</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2"/>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6525686" y="2970111"/>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Producer</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0"/>
            <a:endCxn id="13" idx="2"/>
          </p:cNvCxnSpPr>
          <p:nvPr/>
        </p:nvCxnSpPr>
        <p:spPr>
          <a:xfrm rot="16200000" flipV="1">
            <a:off x="6254073" y="2089041"/>
            <a:ext cx="924056" cy="838083"/>
          </a:xfrm>
          <a:prstGeom prst="bentConnector3">
            <a:avLst>
              <a:gd name="adj1" fmla="val 50000"/>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6317439" y="2990978"/>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1" name="Picture 40">
            <a:extLst>
              <a:ext uri="{FF2B5EF4-FFF2-40B4-BE49-F238E27FC236}">
                <a16:creationId xmlns:a16="http://schemas.microsoft.com/office/drawing/2014/main" id="{56C25C81-9BFA-624C-9CA8-B1ED9F688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pic>
        <p:nvPicPr>
          <p:cNvPr id="42" name="Picture 41">
            <a:extLst>
              <a:ext uri="{FF2B5EF4-FFF2-40B4-BE49-F238E27FC236}">
                <a16:creationId xmlns:a16="http://schemas.microsoft.com/office/drawing/2014/main" id="{68211D15-A32F-8943-9E1A-48A59F5DF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01" y="1536885"/>
            <a:ext cx="191007" cy="252252"/>
          </a:xfrm>
          <a:prstGeom prst="rect">
            <a:avLst/>
          </a:prstGeom>
        </p:spPr>
      </p:pic>
      <p:pic>
        <p:nvPicPr>
          <p:cNvPr id="43" name="Picture 42">
            <a:extLst>
              <a:ext uri="{FF2B5EF4-FFF2-40B4-BE49-F238E27FC236}">
                <a16:creationId xmlns:a16="http://schemas.microsoft.com/office/drawing/2014/main" id="{17C8EA92-3D3A-6646-A77F-C2E199089CD1}"/>
              </a:ext>
            </a:extLst>
          </p:cNvPr>
          <p:cNvPicPr>
            <a:picLocks noChangeAspect="1"/>
          </p:cNvPicPr>
          <p:nvPr/>
        </p:nvPicPr>
        <p:blipFill>
          <a:blip r:embed="rId4"/>
          <a:stretch>
            <a:fillRect/>
          </a:stretch>
        </p:blipFill>
        <p:spPr>
          <a:xfrm>
            <a:off x="356381" y="3625830"/>
            <a:ext cx="261023" cy="238649"/>
          </a:xfrm>
          <a:prstGeom prst="rect">
            <a:avLst/>
          </a:prstGeom>
        </p:spPr>
      </p:pic>
      <p:sp>
        <p:nvSpPr>
          <p:cNvPr id="47" name="AutoShape 4">
            <a:extLst>
              <a:ext uri="{FF2B5EF4-FFF2-40B4-BE49-F238E27FC236}">
                <a16:creationId xmlns:a16="http://schemas.microsoft.com/office/drawing/2014/main" id="{A00EABA6-52E6-B747-BCD6-7A397FE9059C}"/>
              </a:ext>
            </a:extLst>
          </p:cNvPr>
          <p:cNvSpPr>
            <a:spLocks noChangeArrowheads="1"/>
          </p:cNvSpPr>
          <p:nvPr/>
        </p:nvSpPr>
        <p:spPr bwMode="auto">
          <a:xfrm>
            <a:off x="4945416" y="2790647"/>
            <a:ext cx="3333325" cy="814403"/>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r>
              <a:rPr lang="en-US" sz="750" dirty="0" err="1"/>
              <a:t>Openshifr</a:t>
            </a:r>
            <a:r>
              <a:rPr lang="en-US" sz="750" dirty="0"/>
              <a:t> on Kubernetes Service</a:t>
            </a:r>
          </a:p>
        </p:txBody>
      </p:sp>
      <p:pic>
        <p:nvPicPr>
          <p:cNvPr id="48" name="Picture 47">
            <a:extLst>
              <a:ext uri="{FF2B5EF4-FFF2-40B4-BE49-F238E27FC236}">
                <a16:creationId xmlns:a16="http://schemas.microsoft.com/office/drawing/2014/main" id="{D9A1D566-7274-254B-B86D-75F32B5130BE}"/>
              </a:ext>
            </a:extLst>
          </p:cNvPr>
          <p:cNvPicPr>
            <a:picLocks noChangeAspect="1"/>
          </p:cNvPicPr>
          <p:nvPr/>
        </p:nvPicPr>
        <p:blipFill>
          <a:blip r:embed="rId4"/>
          <a:stretch>
            <a:fillRect/>
          </a:stretch>
        </p:blipFill>
        <p:spPr>
          <a:xfrm>
            <a:off x="4938273" y="3386344"/>
            <a:ext cx="261023" cy="238649"/>
          </a:xfrm>
          <a:prstGeom prst="rect">
            <a:avLst/>
          </a:prstGeom>
        </p:spPr>
      </p:pic>
      <p:pic>
        <p:nvPicPr>
          <p:cNvPr id="50" name="Picture 49" descr="A picture containing sign, clock&#10;&#10;Description automatically generated">
            <a:extLst>
              <a:ext uri="{FF2B5EF4-FFF2-40B4-BE49-F238E27FC236}">
                <a16:creationId xmlns:a16="http://schemas.microsoft.com/office/drawing/2014/main" id="{18D36C91-09E9-144D-BA4D-78F0917B3606}"/>
              </a:ext>
            </a:extLst>
          </p:cNvPr>
          <p:cNvPicPr>
            <a:picLocks noChangeAspect="1"/>
          </p:cNvPicPr>
          <p:nvPr/>
        </p:nvPicPr>
        <p:blipFill>
          <a:blip r:embed="rId5"/>
          <a:stretch>
            <a:fillRect/>
          </a:stretch>
        </p:blipFill>
        <p:spPr>
          <a:xfrm>
            <a:off x="8002594" y="1071776"/>
            <a:ext cx="397442" cy="351885"/>
          </a:xfrm>
          <a:prstGeom prst="rect">
            <a:avLst/>
          </a:prstGeom>
        </p:spPr>
      </p:pic>
    </p:spTree>
    <p:extLst>
      <p:ext uri="{BB962C8B-B14F-4D97-AF65-F5344CB8AC3E}">
        <p14:creationId xmlns:p14="http://schemas.microsoft.com/office/powerpoint/2010/main" val="277628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F43B-A3DB-314C-8C68-1FC46B45F534}"/>
              </a:ext>
            </a:extLst>
          </p:cNvPr>
          <p:cNvSpPr>
            <a:spLocks noGrp="1"/>
          </p:cNvSpPr>
          <p:nvPr>
            <p:ph type="title"/>
          </p:nvPr>
        </p:nvSpPr>
        <p:spPr/>
        <p:txBody>
          <a:bodyPr/>
          <a:lstStyle/>
          <a:p>
            <a:r>
              <a:rPr lang="en-US" dirty="0"/>
              <a:t>Kafka Connect</a:t>
            </a:r>
          </a:p>
        </p:txBody>
      </p:sp>
      <p:sp>
        <p:nvSpPr>
          <p:cNvPr id="4" name="Content Placeholder 3">
            <a:extLst>
              <a:ext uri="{FF2B5EF4-FFF2-40B4-BE49-F238E27FC236}">
                <a16:creationId xmlns:a16="http://schemas.microsoft.com/office/drawing/2014/main" id="{868E4F80-67EA-904A-B71C-147400C9E931}"/>
              </a:ext>
            </a:extLst>
          </p:cNvPr>
          <p:cNvSpPr>
            <a:spLocks noGrp="1"/>
          </p:cNvSpPr>
          <p:nvPr>
            <p:ph idx="1"/>
          </p:nvPr>
        </p:nvSpPr>
        <p:spPr>
          <a:xfrm>
            <a:off x="144463" y="812493"/>
            <a:ext cx="8393112" cy="826738"/>
          </a:xfrm>
        </p:spPr>
        <p:txBody>
          <a:bodyPr/>
          <a:lstStyle/>
          <a:p>
            <a:r>
              <a:rPr lang="en-US" sz="1600"/>
              <a:t>Distributed deployment</a:t>
            </a:r>
          </a:p>
        </p:txBody>
      </p:sp>
      <p:sp>
        <p:nvSpPr>
          <p:cNvPr id="3" name="Slide Number Placeholder 2">
            <a:extLst>
              <a:ext uri="{FF2B5EF4-FFF2-40B4-BE49-F238E27FC236}">
                <a16:creationId xmlns:a16="http://schemas.microsoft.com/office/drawing/2014/main" id="{0FCFDAE1-B7D0-8844-928F-BBE4FDC7CFB9}"/>
              </a:ext>
            </a:extLst>
          </p:cNvPr>
          <p:cNvSpPr>
            <a:spLocks noGrp="1"/>
          </p:cNvSpPr>
          <p:nvPr>
            <p:ph type="sldNum" sz="quarter" idx="10"/>
          </p:nvPr>
        </p:nvSpPr>
        <p:spPr>
          <a:xfrm>
            <a:off x="6403181" y="3617119"/>
            <a:ext cx="300038" cy="205979"/>
          </a:xfrm>
          <a:prstGeom prst="rect">
            <a:avLst/>
          </a:prstGeom>
        </p:spPr>
        <p:txBody>
          <a:bodyPr vert="horz" wrap="square" lIns="68579" tIns="34289" rIns="68579" bIns="34289" numCol="1" anchor="ctr" anchorCtr="0" compatLnSpc="1">
            <a:prstTxWarp prst="textNoShape">
              <a:avLst/>
            </a:prstTxWarp>
          </a:bodyPr>
          <a:lstStyle>
            <a:defPPr>
              <a:defRPr lang="en-US"/>
            </a:defPPr>
            <a:lvl1pPr marL="0" algn="r" defTabSz="514350" rtl="0" eaLnBrk="1" latinLnBrk="0" hangingPunct="1">
              <a:defRPr sz="675" kern="1200">
                <a:solidFill>
                  <a:schemeClr val="accent2"/>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2F63A97E-D605-DC42-8452-C14CD1FA87FA}" type="slidenum">
              <a:rPr lang="en-US" smtClean="0">
                <a:solidFill>
                  <a:srgbClr val="5AAAFA"/>
                </a:solidFill>
              </a:rPr>
              <a:pPr/>
              <a:t>2</a:t>
            </a:fld>
            <a:endParaRPr lang="en-US"/>
          </a:p>
        </p:txBody>
      </p:sp>
      <p:sp>
        <p:nvSpPr>
          <p:cNvPr id="5" name="Rounded Rectangle 4">
            <a:extLst>
              <a:ext uri="{FF2B5EF4-FFF2-40B4-BE49-F238E27FC236}">
                <a16:creationId xmlns:a16="http://schemas.microsoft.com/office/drawing/2014/main" id="{C2BDBCFE-2439-4646-881E-9373DD5F5230}"/>
              </a:ext>
            </a:extLst>
          </p:cNvPr>
          <p:cNvSpPr/>
          <p:nvPr/>
        </p:nvSpPr>
        <p:spPr>
          <a:xfrm>
            <a:off x="1651056"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6" name="Rounded Rectangle 5">
            <a:extLst>
              <a:ext uri="{FF2B5EF4-FFF2-40B4-BE49-F238E27FC236}">
                <a16:creationId xmlns:a16="http://schemas.microsoft.com/office/drawing/2014/main" id="{4DAA1AFE-74C0-3246-B707-F25C97E79AFD}"/>
              </a:ext>
            </a:extLst>
          </p:cNvPr>
          <p:cNvSpPr/>
          <p:nvPr/>
        </p:nvSpPr>
        <p:spPr>
          <a:xfrm>
            <a:off x="3632445"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7" name="Rounded Rectangle 6">
            <a:extLst>
              <a:ext uri="{FF2B5EF4-FFF2-40B4-BE49-F238E27FC236}">
                <a16:creationId xmlns:a16="http://schemas.microsoft.com/office/drawing/2014/main" id="{2981F4BC-E352-164D-881F-B2632FE72F44}"/>
              </a:ext>
            </a:extLst>
          </p:cNvPr>
          <p:cNvSpPr/>
          <p:nvPr/>
        </p:nvSpPr>
        <p:spPr>
          <a:xfrm>
            <a:off x="5613834" y="1639230"/>
            <a:ext cx="1715599" cy="1713570"/>
          </a:xfrm>
          <a:prstGeom prst="roundRect">
            <a:avLst>
              <a:gd name="adj" fmla="val 7576"/>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defTabSz="685783"/>
            <a:r>
              <a:rPr lang="en-US" sz="1000" b="1">
                <a:solidFill>
                  <a:prstClr val="white"/>
                </a:solidFill>
                <a:latin typeface="Arial"/>
              </a:rPr>
              <a:t>Worker</a:t>
            </a:r>
          </a:p>
        </p:txBody>
      </p:sp>
      <p:sp>
        <p:nvSpPr>
          <p:cNvPr id="8" name="Rounded Rectangle 7">
            <a:extLst>
              <a:ext uri="{FF2B5EF4-FFF2-40B4-BE49-F238E27FC236}">
                <a16:creationId xmlns:a16="http://schemas.microsoft.com/office/drawing/2014/main" id="{DE74F663-3A77-D849-BB96-CE5521FDDE71}"/>
              </a:ext>
            </a:extLst>
          </p:cNvPr>
          <p:cNvSpPr/>
          <p:nvPr/>
        </p:nvSpPr>
        <p:spPr bwMode="auto">
          <a:xfrm>
            <a:off x="2329702"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9" name="Rounded Rectangle 8">
            <a:extLst>
              <a:ext uri="{FF2B5EF4-FFF2-40B4-BE49-F238E27FC236}">
                <a16:creationId xmlns:a16="http://schemas.microsoft.com/office/drawing/2014/main" id="{0E545EDA-B64D-7549-A6DD-5EC66BC068E4}"/>
              </a:ext>
            </a:extLst>
          </p:cNvPr>
          <p:cNvSpPr/>
          <p:nvPr/>
        </p:nvSpPr>
        <p:spPr bwMode="auto">
          <a:xfrm>
            <a:off x="251257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0" name="Rounded Rectangle 9">
            <a:extLst>
              <a:ext uri="{FF2B5EF4-FFF2-40B4-BE49-F238E27FC236}">
                <a16:creationId xmlns:a16="http://schemas.microsoft.com/office/drawing/2014/main" id="{398CEC48-B2A8-FA49-AF93-FD522907E8C9}"/>
              </a:ext>
            </a:extLst>
          </p:cNvPr>
          <p:cNvSpPr/>
          <p:nvPr/>
        </p:nvSpPr>
        <p:spPr bwMode="auto">
          <a:xfrm>
            <a:off x="2696751"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11" name="Rounded Rectangle 10">
            <a:extLst>
              <a:ext uri="{FF2B5EF4-FFF2-40B4-BE49-F238E27FC236}">
                <a16:creationId xmlns:a16="http://schemas.microsoft.com/office/drawing/2014/main" id="{45CEE6F1-A065-A74C-AD3A-23641F37E42C}"/>
              </a:ext>
            </a:extLst>
          </p:cNvPr>
          <p:cNvSpPr/>
          <p:nvPr/>
        </p:nvSpPr>
        <p:spPr bwMode="auto">
          <a:xfrm>
            <a:off x="287962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12" name="Rounded Rectangle 11">
            <a:extLst>
              <a:ext uri="{FF2B5EF4-FFF2-40B4-BE49-F238E27FC236}">
                <a16:creationId xmlns:a16="http://schemas.microsoft.com/office/drawing/2014/main" id="{47D4FAF3-6CEF-FF48-B7D1-39F720BCDCE2}"/>
              </a:ext>
            </a:extLst>
          </p:cNvPr>
          <p:cNvSpPr/>
          <p:nvPr/>
        </p:nvSpPr>
        <p:spPr bwMode="auto">
          <a:xfrm>
            <a:off x="306379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4</a:t>
            </a:r>
            <a:endParaRPr lang="en-US" sz="500">
              <a:solidFill>
                <a:schemeClr val="bg1"/>
              </a:solidFill>
            </a:endParaRPr>
          </a:p>
        </p:txBody>
      </p:sp>
      <p:sp>
        <p:nvSpPr>
          <p:cNvPr id="13" name="Rounded Rectangle 12">
            <a:extLst>
              <a:ext uri="{FF2B5EF4-FFF2-40B4-BE49-F238E27FC236}">
                <a16:creationId xmlns:a16="http://schemas.microsoft.com/office/drawing/2014/main" id="{B097DCE8-F8B9-9C48-B603-A51CE4832B59}"/>
              </a:ext>
            </a:extLst>
          </p:cNvPr>
          <p:cNvSpPr/>
          <p:nvPr/>
        </p:nvSpPr>
        <p:spPr bwMode="auto">
          <a:xfrm>
            <a:off x="3236896"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5</a:t>
            </a:r>
            <a:endParaRPr lang="en-US" sz="500">
              <a:solidFill>
                <a:schemeClr val="bg1"/>
              </a:solidFill>
            </a:endParaRPr>
          </a:p>
        </p:txBody>
      </p:sp>
      <p:sp>
        <p:nvSpPr>
          <p:cNvPr id="14" name="AutoShape 4">
            <a:extLst>
              <a:ext uri="{FF2B5EF4-FFF2-40B4-BE49-F238E27FC236}">
                <a16:creationId xmlns:a16="http://schemas.microsoft.com/office/drawing/2014/main" id="{F0C7E708-D535-D342-9A1D-A1A8A8A9D327}"/>
              </a:ext>
            </a:extLst>
          </p:cNvPr>
          <p:cNvSpPr>
            <a:spLocks noChangeArrowheads="1"/>
          </p:cNvSpPr>
          <p:nvPr/>
        </p:nvSpPr>
        <p:spPr bwMode="auto">
          <a:xfrm>
            <a:off x="1678952" y="3673859"/>
            <a:ext cx="5650479" cy="1011359"/>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endParaRPr lang="en-US" sz="1000"/>
          </a:p>
        </p:txBody>
      </p:sp>
      <p:sp>
        <p:nvSpPr>
          <p:cNvPr id="15" name="TextBox 14">
            <a:extLst>
              <a:ext uri="{FF2B5EF4-FFF2-40B4-BE49-F238E27FC236}">
                <a16:creationId xmlns:a16="http://schemas.microsoft.com/office/drawing/2014/main" id="{8EB7503D-9CF1-704B-A325-AF092CAE23FE}"/>
              </a:ext>
            </a:extLst>
          </p:cNvPr>
          <p:cNvSpPr txBox="1"/>
          <p:nvPr/>
        </p:nvSpPr>
        <p:spPr>
          <a:xfrm>
            <a:off x="2279755" y="4408218"/>
            <a:ext cx="627095" cy="248209"/>
          </a:xfrm>
          <a:prstGeom prst="rect">
            <a:avLst/>
          </a:prstGeom>
          <a:noFill/>
        </p:spPr>
        <p:txBody>
          <a:bodyPr wrap="none" rtlCol="0">
            <a:spAutoFit/>
          </a:bodyPr>
          <a:lstStyle/>
          <a:p>
            <a:r>
              <a:rPr lang="en-US" sz="1013">
                <a:solidFill>
                  <a:schemeClr val="accent1">
                    <a:lumMod val="25000"/>
                  </a:schemeClr>
                </a:solidFill>
              </a:rPr>
              <a:t>Topic A</a:t>
            </a:r>
          </a:p>
        </p:txBody>
      </p:sp>
      <p:pic>
        <p:nvPicPr>
          <p:cNvPr id="16" name="Picture 15">
            <a:extLst>
              <a:ext uri="{FF2B5EF4-FFF2-40B4-BE49-F238E27FC236}">
                <a16:creationId xmlns:a16="http://schemas.microsoft.com/office/drawing/2014/main" id="{B65621C4-1644-A549-B97E-9B8CF2465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911" y="3677832"/>
            <a:ext cx="392264" cy="518041"/>
          </a:xfrm>
          <a:prstGeom prst="rect">
            <a:avLst/>
          </a:prstGeom>
        </p:spPr>
      </p:pic>
      <p:sp>
        <p:nvSpPr>
          <p:cNvPr id="17" name="Rounded Rectangle 16">
            <a:extLst>
              <a:ext uri="{FF2B5EF4-FFF2-40B4-BE49-F238E27FC236}">
                <a16:creationId xmlns:a16="http://schemas.microsoft.com/office/drawing/2014/main" id="{0226945B-60DC-3A4C-8C4F-3EC503534C1E}"/>
              </a:ext>
            </a:extLst>
          </p:cNvPr>
          <p:cNvSpPr/>
          <p:nvPr/>
        </p:nvSpPr>
        <p:spPr bwMode="auto">
          <a:xfrm>
            <a:off x="5173010"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0</a:t>
            </a:r>
            <a:endParaRPr lang="en-US" sz="500">
              <a:solidFill>
                <a:schemeClr val="bg1"/>
              </a:solidFill>
            </a:endParaRPr>
          </a:p>
        </p:txBody>
      </p:sp>
      <p:sp>
        <p:nvSpPr>
          <p:cNvPr id="18" name="Rounded Rectangle 17">
            <a:extLst>
              <a:ext uri="{FF2B5EF4-FFF2-40B4-BE49-F238E27FC236}">
                <a16:creationId xmlns:a16="http://schemas.microsoft.com/office/drawing/2014/main" id="{47FA6E30-ED6E-B044-83B6-BAE8652AC8BC}"/>
              </a:ext>
            </a:extLst>
          </p:cNvPr>
          <p:cNvSpPr/>
          <p:nvPr/>
        </p:nvSpPr>
        <p:spPr bwMode="auto">
          <a:xfrm>
            <a:off x="535588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1</a:t>
            </a:r>
            <a:endParaRPr lang="en-US" sz="500">
              <a:solidFill>
                <a:schemeClr val="bg1"/>
              </a:solidFill>
            </a:endParaRPr>
          </a:p>
        </p:txBody>
      </p:sp>
      <p:sp>
        <p:nvSpPr>
          <p:cNvPr id="19" name="Rounded Rectangle 18">
            <a:extLst>
              <a:ext uri="{FF2B5EF4-FFF2-40B4-BE49-F238E27FC236}">
                <a16:creationId xmlns:a16="http://schemas.microsoft.com/office/drawing/2014/main" id="{FA441ECD-7206-E841-8514-3270CD12956E}"/>
              </a:ext>
            </a:extLst>
          </p:cNvPr>
          <p:cNvSpPr/>
          <p:nvPr/>
        </p:nvSpPr>
        <p:spPr bwMode="auto">
          <a:xfrm>
            <a:off x="5540059"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2</a:t>
            </a:r>
            <a:endParaRPr lang="en-US" sz="500">
              <a:solidFill>
                <a:schemeClr val="bg1"/>
              </a:solidFill>
            </a:endParaRPr>
          </a:p>
        </p:txBody>
      </p:sp>
      <p:sp>
        <p:nvSpPr>
          <p:cNvPr id="20" name="Rounded Rectangle 19">
            <a:extLst>
              <a:ext uri="{FF2B5EF4-FFF2-40B4-BE49-F238E27FC236}">
                <a16:creationId xmlns:a16="http://schemas.microsoft.com/office/drawing/2014/main" id="{9E28F535-D35C-DA4C-BE22-CEA586323D1F}"/>
              </a:ext>
            </a:extLst>
          </p:cNvPr>
          <p:cNvSpPr/>
          <p:nvPr/>
        </p:nvSpPr>
        <p:spPr bwMode="auto">
          <a:xfrm>
            <a:off x="572293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a:solidFill>
                  <a:schemeClr val="bg1"/>
                </a:solidFill>
              </a:rPr>
              <a:t>3</a:t>
            </a:r>
            <a:endParaRPr lang="en-US" sz="500">
              <a:solidFill>
                <a:schemeClr val="bg1"/>
              </a:solidFill>
            </a:endParaRPr>
          </a:p>
        </p:txBody>
      </p:sp>
      <p:sp>
        <p:nvSpPr>
          <p:cNvPr id="21" name="Rounded Rectangle 20">
            <a:extLst>
              <a:ext uri="{FF2B5EF4-FFF2-40B4-BE49-F238E27FC236}">
                <a16:creationId xmlns:a16="http://schemas.microsoft.com/office/drawing/2014/main" id="{0D4ECC49-8BA0-A741-9A28-C703EBFBDD1B}"/>
              </a:ext>
            </a:extLst>
          </p:cNvPr>
          <p:cNvSpPr/>
          <p:nvPr/>
        </p:nvSpPr>
        <p:spPr bwMode="auto">
          <a:xfrm>
            <a:off x="5907107" y="3893080"/>
            <a:ext cx="184171" cy="548634"/>
          </a:xfrm>
          <a:prstGeom prst="roundRect">
            <a:avLst/>
          </a:prstGeom>
          <a:solidFill>
            <a:schemeClr val="accent1">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a:lnSpc>
                <a:spcPct val="90000"/>
              </a:lnSpc>
            </a:pPr>
            <a:r>
              <a:rPr lang="en-US" sz="900" dirty="0">
                <a:solidFill>
                  <a:schemeClr val="bg1"/>
                </a:solidFill>
              </a:rPr>
              <a:t>4</a:t>
            </a:r>
            <a:endParaRPr lang="en-US" sz="500" dirty="0">
              <a:solidFill>
                <a:schemeClr val="bg1"/>
              </a:solidFill>
            </a:endParaRPr>
          </a:p>
        </p:txBody>
      </p:sp>
      <p:sp>
        <p:nvSpPr>
          <p:cNvPr id="23" name="TextBox 22">
            <a:extLst>
              <a:ext uri="{FF2B5EF4-FFF2-40B4-BE49-F238E27FC236}">
                <a16:creationId xmlns:a16="http://schemas.microsoft.com/office/drawing/2014/main" id="{12826ED7-971A-0542-8F03-CFC79AD3A7D9}"/>
              </a:ext>
            </a:extLst>
          </p:cNvPr>
          <p:cNvSpPr txBox="1"/>
          <p:nvPr/>
        </p:nvSpPr>
        <p:spPr>
          <a:xfrm>
            <a:off x="5123062" y="4408218"/>
            <a:ext cx="627095" cy="248209"/>
          </a:xfrm>
          <a:prstGeom prst="rect">
            <a:avLst/>
          </a:prstGeom>
          <a:noFill/>
        </p:spPr>
        <p:txBody>
          <a:bodyPr wrap="none" rtlCol="0">
            <a:spAutoFit/>
          </a:bodyPr>
          <a:lstStyle/>
          <a:p>
            <a:r>
              <a:rPr lang="en-US" sz="1013">
                <a:solidFill>
                  <a:schemeClr val="accent1">
                    <a:lumMod val="25000"/>
                  </a:schemeClr>
                </a:solidFill>
              </a:rPr>
              <a:t>Topic B</a:t>
            </a:r>
          </a:p>
        </p:txBody>
      </p:sp>
      <p:sp>
        <p:nvSpPr>
          <p:cNvPr id="24" name="Round Diagonal Corner Rectangle 23">
            <a:extLst>
              <a:ext uri="{FF2B5EF4-FFF2-40B4-BE49-F238E27FC236}">
                <a16:creationId xmlns:a16="http://schemas.microsoft.com/office/drawing/2014/main" id="{B51515A3-DE86-0C41-94F2-272E7EFBEF47}"/>
              </a:ext>
            </a:extLst>
          </p:cNvPr>
          <p:cNvSpPr/>
          <p:nvPr/>
        </p:nvSpPr>
        <p:spPr>
          <a:xfrm>
            <a:off x="1937028" y="1774117"/>
            <a:ext cx="1294975"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Source Connector A</a:t>
            </a:r>
          </a:p>
        </p:txBody>
      </p:sp>
      <p:sp>
        <p:nvSpPr>
          <p:cNvPr id="25" name="Round Diagonal Corner Rectangle 24">
            <a:extLst>
              <a:ext uri="{FF2B5EF4-FFF2-40B4-BE49-F238E27FC236}">
                <a16:creationId xmlns:a16="http://schemas.microsoft.com/office/drawing/2014/main" id="{B7220F01-37B9-F24E-8F9A-DFED4A922D96}"/>
              </a:ext>
            </a:extLst>
          </p:cNvPr>
          <p:cNvSpPr/>
          <p:nvPr/>
        </p:nvSpPr>
        <p:spPr>
          <a:xfrm>
            <a:off x="5907106" y="1746871"/>
            <a:ext cx="1052946"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Source Connector B</a:t>
            </a:r>
          </a:p>
        </p:txBody>
      </p:sp>
      <p:sp>
        <p:nvSpPr>
          <p:cNvPr id="26" name="Rectangle 25">
            <a:extLst>
              <a:ext uri="{FF2B5EF4-FFF2-40B4-BE49-F238E27FC236}">
                <a16:creationId xmlns:a16="http://schemas.microsoft.com/office/drawing/2014/main" id="{8F893688-1F5E-D640-BAB4-50A53CA9A816}"/>
              </a:ext>
            </a:extLst>
          </p:cNvPr>
          <p:cNvSpPr/>
          <p:nvPr/>
        </p:nvSpPr>
        <p:spPr>
          <a:xfrm>
            <a:off x="202092" y="17421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Source</a:t>
            </a:r>
          </a:p>
        </p:txBody>
      </p:sp>
      <p:sp>
        <p:nvSpPr>
          <p:cNvPr id="27" name="Rectangle 26">
            <a:extLst>
              <a:ext uri="{FF2B5EF4-FFF2-40B4-BE49-F238E27FC236}">
                <a16:creationId xmlns:a16="http://schemas.microsoft.com/office/drawing/2014/main" id="{B9BE430E-8085-1240-9E25-26A44B6ACCDF}"/>
              </a:ext>
            </a:extLst>
          </p:cNvPr>
          <p:cNvSpPr/>
          <p:nvPr/>
        </p:nvSpPr>
        <p:spPr>
          <a:xfrm>
            <a:off x="7951166" y="1689644"/>
            <a:ext cx="914400" cy="914400"/>
          </a:xfrm>
          <a:prstGeom prst="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r>
              <a:rPr lang="en-US" sz="1000">
                <a:solidFill>
                  <a:srgbClr val="0000FF"/>
                </a:solidFill>
                <a:latin typeface="Arial"/>
              </a:rPr>
              <a:t>External System</a:t>
            </a:r>
          </a:p>
          <a:p>
            <a:pPr algn="ctr" defTabSz="685783"/>
            <a:r>
              <a:rPr lang="en-US" sz="1000">
                <a:solidFill>
                  <a:srgbClr val="0000FF"/>
                </a:solidFill>
                <a:latin typeface="Arial"/>
              </a:rPr>
              <a:t>Target</a:t>
            </a:r>
          </a:p>
        </p:txBody>
      </p:sp>
      <p:sp>
        <p:nvSpPr>
          <p:cNvPr id="28" name="Round Diagonal Corner Rectangle 27">
            <a:extLst>
              <a:ext uri="{FF2B5EF4-FFF2-40B4-BE49-F238E27FC236}">
                <a16:creationId xmlns:a16="http://schemas.microsoft.com/office/drawing/2014/main" id="{B95D470F-384C-804F-A0CC-5C11B0855FD5}"/>
              </a:ext>
            </a:extLst>
          </p:cNvPr>
          <p:cNvSpPr/>
          <p:nvPr/>
        </p:nvSpPr>
        <p:spPr>
          <a:xfrm>
            <a:off x="3963770" y="1850990"/>
            <a:ext cx="1159292"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Sink Connector A</a:t>
            </a:r>
          </a:p>
        </p:txBody>
      </p:sp>
      <p:sp>
        <p:nvSpPr>
          <p:cNvPr id="29" name="Round Diagonal Corner Rectangle 28">
            <a:extLst>
              <a:ext uri="{FF2B5EF4-FFF2-40B4-BE49-F238E27FC236}">
                <a16:creationId xmlns:a16="http://schemas.microsoft.com/office/drawing/2014/main" id="{4CECCAF3-5D86-774A-91C3-3412969601B2}"/>
              </a:ext>
            </a:extLst>
          </p:cNvPr>
          <p:cNvSpPr/>
          <p:nvPr/>
        </p:nvSpPr>
        <p:spPr>
          <a:xfrm>
            <a:off x="1956044" y="2672676"/>
            <a:ext cx="1247588"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Sink Connector B</a:t>
            </a:r>
          </a:p>
        </p:txBody>
      </p:sp>
      <p:sp>
        <p:nvSpPr>
          <p:cNvPr id="30" name="Rectangle 29">
            <a:extLst>
              <a:ext uri="{FF2B5EF4-FFF2-40B4-BE49-F238E27FC236}">
                <a16:creationId xmlns:a16="http://schemas.microsoft.com/office/drawing/2014/main" id="{893E5B09-726D-184E-BF24-C58146F5DDAA}"/>
              </a:ext>
            </a:extLst>
          </p:cNvPr>
          <p:cNvSpPr/>
          <p:nvPr/>
        </p:nvSpPr>
        <p:spPr>
          <a:xfrm>
            <a:off x="342274" y="2452256"/>
            <a:ext cx="694334" cy="3072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sp>
        <p:nvSpPr>
          <p:cNvPr id="31" name="Rectangle 30">
            <a:extLst>
              <a:ext uri="{FF2B5EF4-FFF2-40B4-BE49-F238E27FC236}">
                <a16:creationId xmlns:a16="http://schemas.microsoft.com/office/drawing/2014/main" id="{E7128FD0-90AD-634D-8CB1-F033C575C32F}"/>
              </a:ext>
            </a:extLst>
          </p:cNvPr>
          <p:cNvSpPr/>
          <p:nvPr/>
        </p:nvSpPr>
        <p:spPr>
          <a:xfrm>
            <a:off x="8061199" y="1639231"/>
            <a:ext cx="694334" cy="134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685783"/>
            <a:endParaRPr lang="en-US" sz="1000">
              <a:solidFill>
                <a:prstClr val="white"/>
              </a:solidFill>
              <a:latin typeface="Arial"/>
            </a:endParaRPr>
          </a:p>
        </p:txBody>
      </p:sp>
      <p:cxnSp>
        <p:nvCxnSpPr>
          <p:cNvPr id="33" name="Elbow Connector 32">
            <a:extLst>
              <a:ext uri="{FF2B5EF4-FFF2-40B4-BE49-F238E27FC236}">
                <a16:creationId xmlns:a16="http://schemas.microsoft.com/office/drawing/2014/main" id="{019E5A32-21E0-3346-87C1-73EDC6D53CFA}"/>
              </a:ext>
            </a:extLst>
          </p:cNvPr>
          <p:cNvCxnSpPr>
            <a:cxnSpLocks/>
            <a:stCxn id="30" idx="2"/>
            <a:endCxn id="45" idx="2"/>
          </p:cNvCxnSpPr>
          <p:nvPr/>
        </p:nvCxnSpPr>
        <p:spPr>
          <a:xfrm rot="5400000" flipH="1" flipV="1">
            <a:off x="1141059" y="1963489"/>
            <a:ext cx="344352" cy="1247588"/>
          </a:xfrm>
          <a:prstGeom prst="bentConnector4">
            <a:avLst>
              <a:gd name="adj1" fmla="val -66386"/>
              <a:gd name="adj2" fmla="val 63913"/>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Elbow Connector 38">
            <a:extLst>
              <a:ext uri="{FF2B5EF4-FFF2-40B4-BE49-F238E27FC236}">
                <a16:creationId xmlns:a16="http://schemas.microsoft.com/office/drawing/2014/main" id="{5E4A5FB0-E2B9-D643-AFA8-E867A671C940}"/>
              </a:ext>
            </a:extLst>
          </p:cNvPr>
          <p:cNvCxnSpPr>
            <a:cxnSpLocks/>
            <a:stCxn id="46" idx="0"/>
            <a:endCxn id="31" idx="0"/>
          </p:cNvCxnSpPr>
          <p:nvPr/>
        </p:nvCxnSpPr>
        <p:spPr>
          <a:xfrm flipV="1">
            <a:off x="6960053" y="1639230"/>
            <a:ext cx="1448314" cy="817314"/>
          </a:xfrm>
          <a:prstGeom prst="bentConnector4">
            <a:avLst>
              <a:gd name="adj1" fmla="val 38015"/>
              <a:gd name="adj2" fmla="val 12797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Round Diagonal Corner Rectangle 44">
            <a:extLst>
              <a:ext uri="{FF2B5EF4-FFF2-40B4-BE49-F238E27FC236}">
                <a16:creationId xmlns:a16="http://schemas.microsoft.com/office/drawing/2014/main" id="{55DD09EA-2BE1-9644-BD84-2253DB7F1FC3}"/>
              </a:ext>
            </a:extLst>
          </p:cNvPr>
          <p:cNvSpPr/>
          <p:nvPr/>
        </p:nvSpPr>
        <p:spPr>
          <a:xfrm>
            <a:off x="1937029" y="2240930"/>
            <a:ext cx="1270358"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6" name="Round Diagonal Corner Rectangle 45">
            <a:extLst>
              <a:ext uri="{FF2B5EF4-FFF2-40B4-BE49-F238E27FC236}">
                <a16:creationId xmlns:a16="http://schemas.microsoft.com/office/drawing/2014/main" id="{55EA3E91-B17B-B142-81E7-E1A66CE57F14}"/>
              </a:ext>
            </a:extLst>
          </p:cNvPr>
          <p:cNvSpPr/>
          <p:nvPr/>
        </p:nvSpPr>
        <p:spPr>
          <a:xfrm>
            <a:off x="5907106" y="2282367"/>
            <a:ext cx="1052946" cy="348354"/>
          </a:xfrm>
          <a:prstGeom prst="round2Diag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900">
                <a:solidFill>
                  <a:prstClr val="white"/>
                </a:solidFill>
                <a:latin typeface="Arial"/>
              </a:rPr>
              <a:t>Task for A</a:t>
            </a:r>
          </a:p>
        </p:txBody>
      </p:sp>
      <p:sp>
        <p:nvSpPr>
          <p:cNvPr id="47" name="Round Diagonal Corner Rectangle 46">
            <a:extLst>
              <a:ext uri="{FF2B5EF4-FFF2-40B4-BE49-F238E27FC236}">
                <a16:creationId xmlns:a16="http://schemas.microsoft.com/office/drawing/2014/main" id="{72019652-3F39-6944-830F-1B0F37042AEA}"/>
              </a:ext>
            </a:extLst>
          </p:cNvPr>
          <p:cNvSpPr/>
          <p:nvPr/>
        </p:nvSpPr>
        <p:spPr>
          <a:xfrm>
            <a:off x="3939152" y="2360213"/>
            <a:ext cx="1183909" cy="348354"/>
          </a:xfrm>
          <a:prstGeom prst="round2DiagRect">
            <a:avLst/>
          </a:prstGeom>
          <a:solidFill>
            <a:srgbClr val="8DBB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r>
              <a:rPr lang="en-US" sz="1000">
                <a:solidFill>
                  <a:prstClr val="white"/>
                </a:solidFill>
                <a:latin typeface="Arial"/>
              </a:rPr>
              <a:t>Task for  B</a:t>
            </a:r>
          </a:p>
        </p:txBody>
      </p:sp>
      <p:cxnSp>
        <p:nvCxnSpPr>
          <p:cNvPr id="51" name="Elbow Connector 50">
            <a:extLst>
              <a:ext uri="{FF2B5EF4-FFF2-40B4-BE49-F238E27FC236}">
                <a16:creationId xmlns:a16="http://schemas.microsoft.com/office/drawing/2014/main" id="{A54C384C-4369-1441-8E6C-C30CCAEF9E5F}"/>
              </a:ext>
            </a:extLst>
          </p:cNvPr>
          <p:cNvCxnSpPr>
            <a:cxnSpLocks/>
            <a:stCxn id="45" idx="0"/>
            <a:endCxn id="13" idx="0"/>
          </p:cNvCxnSpPr>
          <p:nvPr/>
        </p:nvCxnSpPr>
        <p:spPr>
          <a:xfrm>
            <a:off x="3207387" y="2415107"/>
            <a:ext cx="121595" cy="1477973"/>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59">
            <a:extLst>
              <a:ext uri="{FF2B5EF4-FFF2-40B4-BE49-F238E27FC236}">
                <a16:creationId xmlns:a16="http://schemas.microsoft.com/office/drawing/2014/main" id="{4BC3C5B0-BCF5-E241-AB02-C9399274EFDA}"/>
              </a:ext>
            </a:extLst>
          </p:cNvPr>
          <p:cNvCxnSpPr>
            <a:cxnSpLocks/>
            <a:endCxn id="46" idx="2"/>
          </p:cNvCxnSpPr>
          <p:nvPr/>
        </p:nvCxnSpPr>
        <p:spPr>
          <a:xfrm rot="5400000" flipH="1" flipV="1">
            <a:off x="5135839" y="2768677"/>
            <a:ext cx="1083398" cy="459135"/>
          </a:xfrm>
          <a:prstGeom prst="bentConnector2">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cxnSp>
        <p:nvCxnSpPr>
          <p:cNvPr id="65" name="Elbow Connector 64">
            <a:extLst>
              <a:ext uri="{FF2B5EF4-FFF2-40B4-BE49-F238E27FC236}">
                <a16:creationId xmlns:a16="http://schemas.microsoft.com/office/drawing/2014/main" id="{C3875BA9-CB69-6447-B6A7-E2AC90DD0A50}"/>
              </a:ext>
            </a:extLst>
          </p:cNvPr>
          <p:cNvCxnSpPr>
            <a:cxnSpLocks/>
            <a:stCxn id="12" idx="0"/>
          </p:cNvCxnSpPr>
          <p:nvPr/>
        </p:nvCxnSpPr>
        <p:spPr>
          <a:xfrm rot="5400000" flipH="1" flipV="1">
            <a:off x="4137228" y="2558602"/>
            <a:ext cx="353137" cy="2315823"/>
          </a:xfrm>
          <a:prstGeom prst="bentConnector2">
            <a:avLst/>
          </a:prstGeom>
          <a:ln w="12700">
            <a:solidFill>
              <a:srgbClr val="0000FF"/>
            </a:solidFill>
            <a:prstDash val="sys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12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C918-9C9F-3748-95FB-8CF19F0B56DB}"/>
              </a:ext>
            </a:extLst>
          </p:cNvPr>
          <p:cNvSpPr>
            <a:spLocks noGrp="1"/>
          </p:cNvSpPr>
          <p:nvPr>
            <p:ph type="title"/>
          </p:nvPr>
        </p:nvSpPr>
        <p:spPr/>
        <p:txBody>
          <a:bodyPr/>
          <a:lstStyle/>
          <a:p>
            <a:r>
              <a:rPr lang="en-US"/>
              <a:t>Mirror Maker 2.0</a:t>
            </a:r>
          </a:p>
        </p:txBody>
      </p:sp>
      <p:sp>
        <p:nvSpPr>
          <p:cNvPr id="4" name="Slide Number Placeholder 3">
            <a:extLst>
              <a:ext uri="{FF2B5EF4-FFF2-40B4-BE49-F238E27FC236}">
                <a16:creationId xmlns:a16="http://schemas.microsoft.com/office/drawing/2014/main" id="{79E0D2FF-FA8F-5C41-A2E5-39FB0CDCEF9D}"/>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
        <p:nvSpPr>
          <p:cNvPr id="5" name="Rectangle 4">
            <a:extLst>
              <a:ext uri="{FF2B5EF4-FFF2-40B4-BE49-F238E27FC236}">
                <a16:creationId xmlns:a16="http://schemas.microsoft.com/office/drawing/2014/main" id="{1CC4E410-750F-D640-8ED8-CF6EC0C82F0A}"/>
              </a:ext>
            </a:extLst>
          </p:cNvPr>
          <p:cNvSpPr/>
          <p:nvPr/>
        </p:nvSpPr>
        <p:spPr>
          <a:xfrm>
            <a:off x="3442777" y="1783213"/>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Connector</a:t>
            </a:r>
          </a:p>
        </p:txBody>
      </p:sp>
      <p:sp>
        <p:nvSpPr>
          <p:cNvPr id="6" name="AutoShape 4">
            <a:extLst>
              <a:ext uri="{FF2B5EF4-FFF2-40B4-BE49-F238E27FC236}">
                <a16:creationId xmlns:a16="http://schemas.microsoft.com/office/drawing/2014/main" id="{16FBC290-4FAE-AD41-A20D-A8499A2E12AC}"/>
              </a:ext>
            </a:extLst>
          </p:cNvPr>
          <p:cNvSpPr>
            <a:spLocks noChangeArrowheads="1"/>
          </p:cNvSpPr>
          <p:nvPr/>
        </p:nvSpPr>
        <p:spPr bwMode="auto">
          <a:xfrm>
            <a:off x="3418546" y="1559859"/>
            <a:ext cx="2807441" cy="2985247"/>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8" name="AutoShape 4">
            <a:extLst>
              <a:ext uri="{FF2B5EF4-FFF2-40B4-BE49-F238E27FC236}">
                <a16:creationId xmlns:a16="http://schemas.microsoft.com/office/drawing/2014/main" id="{05DAC543-E1D3-9545-AC2B-B41D4FBEC6E6}"/>
              </a:ext>
            </a:extLst>
          </p:cNvPr>
          <p:cNvSpPr>
            <a:spLocks noChangeArrowheads="1"/>
          </p:cNvSpPr>
          <p:nvPr/>
        </p:nvSpPr>
        <p:spPr bwMode="auto">
          <a:xfrm>
            <a:off x="6347447" y="2017910"/>
            <a:ext cx="2393141" cy="2527196"/>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Target  Cluster</a:t>
            </a:r>
          </a:p>
        </p:txBody>
      </p:sp>
      <p:pic>
        <p:nvPicPr>
          <p:cNvPr id="9" name="Picture 8">
            <a:extLst>
              <a:ext uri="{FF2B5EF4-FFF2-40B4-BE49-F238E27FC236}">
                <a16:creationId xmlns:a16="http://schemas.microsoft.com/office/drawing/2014/main" id="{52243DFF-5B81-EF42-BAA4-576635DB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358" y="2021413"/>
            <a:ext cx="191007" cy="252252"/>
          </a:xfrm>
          <a:prstGeom prst="rect">
            <a:avLst/>
          </a:prstGeom>
        </p:spPr>
      </p:pic>
      <p:sp>
        <p:nvSpPr>
          <p:cNvPr id="10" name="AutoShape 4">
            <a:extLst>
              <a:ext uri="{FF2B5EF4-FFF2-40B4-BE49-F238E27FC236}">
                <a16:creationId xmlns:a16="http://schemas.microsoft.com/office/drawing/2014/main" id="{37A0B99C-45D1-B24B-9FA6-500390DB23D2}"/>
              </a:ext>
            </a:extLst>
          </p:cNvPr>
          <p:cNvSpPr>
            <a:spLocks noChangeArrowheads="1"/>
          </p:cNvSpPr>
          <p:nvPr/>
        </p:nvSpPr>
        <p:spPr bwMode="auto">
          <a:xfrm>
            <a:off x="274460" y="2273665"/>
            <a:ext cx="2393141"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Event Streams Source Cluster</a:t>
            </a:r>
          </a:p>
        </p:txBody>
      </p:sp>
      <p:pic>
        <p:nvPicPr>
          <p:cNvPr id="11" name="Picture 10">
            <a:extLst>
              <a:ext uri="{FF2B5EF4-FFF2-40B4-BE49-F238E27FC236}">
                <a16:creationId xmlns:a16="http://schemas.microsoft.com/office/drawing/2014/main" id="{EA576A32-239B-9145-89C4-900E7A083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71" y="2277168"/>
            <a:ext cx="191007" cy="252252"/>
          </a:xfrm>
          <a:prstGeom prst="rect">
            <a:avLst/>
          </a:prstGeom>
        </p:spPr>
      </p:pic>
      <p:sp>
        <p:nvSpPr>
          <p:cNvPr id="12" name="Rectangle 11">
            <a:extLst>
              <a:ext uri="{FF2B5EF4-FFF2-40B4-BE49-F238E27FC236}">
                <a16:creationId xmlns:a16="http://schemas.microsoft.com/office/drawing/2014/main" id="{D5F02383-7822-634D-9A0B-62CC4C3FC0EB}"/>
              </a:ext>
            </a:extLst>
          </p:cNvPr>
          <p:cNvSpPr/>
          <p:nvPr/>
        </p:nvSpPr>
        <p:spPr>
          <a:xfrm>
            <a:off x="5042690" y="1976654"/>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Connector</a:t>
            </a:r>
          </a:p>
        </p:txBody>
      </p:sp>
      <p:sp>
        <p:nvSpPr>
          <p:cNvPr id="13" name="Rectangle 12">
            <a:extLst>
              <a:ext uri="{FF2B5EF4-FFF2-40B4-BE49-F238E27FC236}">
                <a16:creationId xmlns:a16="http://schemas.microsoft.com/office/drawing/2014/main" id="{23484128-78A2-A543-B0FD-705DDAFF3DEA}"/>
              </a:ext>
            </a:extLst>
          </p:cNvPr>
          <p:cNvSpPr/>
          <p:nvPr/>
        </p:nvSpPr>
        <p:spPr>
          <a:xfrm>
            <a:off x="3442777" y="2163070"/>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Source Task</a:t>
            </a:r>
          </a:p>
        </p:txBody>
      </p:sp>
      <p:sp>
        <p:nvSpPr>
          <p:cNvPr id="14" name="Rectangle 13">
            <a:extLst>
              <a:ext uri="{FF2B5EF4-FFF2-40B4-BE49-F238E27FC236}">
                <a16:creationId xmlns:a16="http://schemas.microsoft.com/office/drawing/2014/main" id="{B9B4687D-E6E7-974E-A4A8-3ABDD9646818}"/>
              </a:ext>
            </a:extLst>
          </p:cNvPr>
          <p:cNvSpPr/>
          <p:nvPr/>
        </p:nvSpPr>
        <p:spPr>
          <a:xfrm>
            <a:off x="5042690" y="2348445"/>
            <a:ext cx="1136158" cy="336180"/>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Sink Task</a:t>
            </a:r>
          </a:p>
        </p:txBody>
      </p:sp>
      <p:grpSp>
        <p:nvGrpSpPr>
          <p:cNvPr id="21" name="Group 20">
            <a:extLst>
              <a:ext uri="{FF2B5EF4-FFF2-40B4-BE49-F238E27FC236}">
                <a16:creationId xmlns:a16="http://schemas.microsoft.com/office/drawing/2014/main" id="{996447F4-F085-B84B-A672-BFA0244C2CB1}"/>
              </a:ext>
            </a:extLst>
          </p:cNvPr>
          <p:cNvGrpSpPr/>
          <p:nvPr/>
        </p:nvGrpSpPr>
        <p:grpSpPr>
          <a:xfrm>
            <a:off x="533274" y="2511585"/>
            <a:ext cx="635153" cy="252252"/>
            <a:chOff x="1193647" y="1635094"/>
            <a:chExt cx="818524" cy="411476"/>
          </a:xfrm>
        </p:grpSpPr>
        <p:sp>
          <p:nvSpPr>
            <p:cNvPr id="15" name="Rounded Rectangle 14">
              <a:extLst>
                <a:ext uri="{FF2B5EF4-FFF2-40B4-BE49-F238E27FC236}">
                  <a16:creationId xmlns:a16="http://schemas.microsoft.com/office/drawing/2014/main" id="{388A04DA-D505-754D-B957-C6D1259AB078}"/>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16" name="Rounded Rectangle 15">
              <a:extLst>
                <a:ext uri="{FF2B5EF4-FFF2-40B4-BE49-F238E27FC236}">
                  <a16:creationId xmlns:a16="http://schemas.microsoft.com/office/drawing/2014/main" id="{C27E2695-E8C5-6544-BD5D-0AECF20AA610}"/>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7" name="Rounded Rectangle 16">
              <a:extLst>
                <a:ext uri="{FF2B5EF4-FFF2-40B4-BE49-F238E27FC236}">
                  <a16:creationId xmlns:a16="http://schemas.microsoft.com/office/drawing/2014/main" id="{DCC497C1-1757-2846-94BB-502FCF7120B9}"/>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8" name="Rounded Rectangle 17">
              <a:extLst>
                <a:ext uri="{FF2B5EF4-FFF2-40B4-BE49-F238E27FC236}">
                  <a16:creationId xmlns:a16="http://schemas.microsoft.com/office/drawing/2014/main" id="{F9F3FC9C-1218-4044-A1DF-60D053AF4AF7}"/>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9" name="Rounded Rectangle 18">
              <a:extLst>
                <a:ext uri="{FF2B5EF4-FFF2-40B4-BE49-F238E27FC236}">
                  <a16:creationId xmlns:a16="http://schemas.microsoft.com/office/drawing/2014/main" id="{3C1FAE84-A611-E647-BBBD-FFAB0D117596}"/>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0" name="Rounded Rectangle 19">
              <a:extLst>
                <a:ext uri="{FF2B5EF4-FFF2-40B4-BE49-F238E27FC236}">
                  <a16:creationId xmlns:a16="http://schemas.microsoft.com/office/drawing/2014/main" id="{CD3B9B10-E1AD-B648-9BDE-AE1833E8330A}"/>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grpSp>
        <p:nvGrpSpPr>
          <p:cNvPr id="22" name="Group 21">
            <a:extLst>
              <a:ext uri="{FF2B5EF4-FFF2-40B4-BE49-F238E27FC236}">
                <a16:creationId xmlns:a16="http://schemas.microsoft.com/office/drawing/2014/main" id="{53C202C8-DBE7-A44F-9655-3D9A2804BA7F}"/>
              </a:ext>
            </a:extLst>
          </p:cNvPr>
          <p:cNvGrpSpPr/>
          <p:nvPr/>
        </p:nvGrpSpPr>
        <p:grpSpPr>
          <a:xfrm>
            <a:off x="6577453" y="2273665"/>
            <a:ext cx="635153" cy="252252"/>
            <a:chOff x="1193647" y="1635094"/>
            <a:chExt cx="818524" cy="411476"/>
          </a:xfrm>
        </p:grpSpPr>
        <p:sp>
          <p:nvSpPr>
            <p:cNvPr id="23" name="Rounded Rectangle 22">
              <a:extLst>
                <a:ext uri="{FF2B5EF4-FFF2-40B4-BE49-F238E27FC236}">
                  <a16:creationId xmlns:a16="http://schemas.microsoft.com/office/drawing/2014/main" id="{72FC99FE-E770-FB43-B8ED-383FE46A9667}"/>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4" name="Rounded Rectangle 23">
              <a:extLst>
                <a:ext uri="{FF2B5EF4-FFF2-40B4-BE49-F238E27FC236}">
                  <a16:creationId xmlns:a16="http://schemas.microsoft.com/office/drawing/2014/main" id="{CF30E3F5-9AF7-4B42-89F2-486E09856A78}"/>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25" name="Rounded Rectangle 24">
              <a:extLst>
                <a:ext uri="{FF2B5EF4-FFF2-40B4-BE49-F238E27FC236}">
                  <a16:creationId xmlns:a16="http://schemas.microsoft.com/office/drawing/2014/main" id="{40C4E845-9A6D-B04D-A025-44DF89EBDFA2}"/>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26" name="Rounded Rectangle 25">
              <a:extLst>
                <a:ext uri="{FF2B5EF4-FFF2-40B4-BE49-F238E27FC236}">
                  <a16:creationId xmlns:a16="http://schemas.microsoft.com/office/drawing/2014/main" id="{E1949C49-DDFA-8340-BB66-1161B1F449B9}"/>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27" name="Rounded Rectangle 26">
              <a:extLst>
                <a:ext uri="{FF2B5EF4-FFF2-40B4-BE49-F238E27FC236}">
                  <a16:creationId xmlns:a16="http://schemas.microsoft.com/office/drawing/2014/main" id="{2131A3E7-B249-5D41-BC65-439E69ACF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28" name="Rounded Rectangle 27">
              <a:extLst>
                <a:ext uri="{FF2B5EF4-FFF2-40B4-BE49-F238E27FC236}">
                  <a16:creationId xmlns:a16="http://schemas.microsoft.com/office/drawing/2014/main" id="{C5FB4FEB-302F-BA42-B508-0D9E10934DD9}"/>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29" name="Rectangle 28">
            <a:extLst>
              <a:ext uri="{FF2B5EF4-FFF2-40B4-BE49-F238E27FC236}">
                <a16:creationId xmlns:a16="http://schemas.microsoft.com/office/drawing/2014/main" id="{48ED3B72-E075-9441-B7D7-8DCEE07F5070}"/>
              </a:ext>
            </a:extLst>
          </p:cNvPr>
          <p:cNvSpPr/>
          <p:nvPr/>
        </p:nvSpPr>
        <p:spPr>
          <a:xfrm>
            <a:off x="5042690" y="2839659"/>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Connector</a:t>
            </a:r>
          </a:p>
        </p:txBody>
      </p:sp>
      <p:sp>
        <p:nvSpPr>
          <p:cNvPr id="30" name="Rectangle 29">
            <a:extLst>
              <a:ext uri="{FF2B5EF4-FFF2-40B4-BE49-F238E27FC236}">
                <a16:creationId xmlns:a16="http://schemas.microsoft.com/office/drawing/2014/main" id="{EF7E740B-78DD-9E45-A203-9B62504F4B3B}"/>
              </a:ext>
            </a:extLst>
          </p:cNvPr>
          <p:cNvSpPr/>
          <p:nvPr/>
        </p:nvSpPr>
        <p:spPr>
          <a:xfrm>
            <a:off x="3508846" y="288439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Connector</a:t>
            </a:r>
          </a:p>
        </p:txBody>
      </p:sp>
      <p:sp>
        <p:nvSpPr>
          <p:cNvPr id="31" name="Rectangle 30">
            <a:extLst>
              <a:ext uri="{FF2B5EF4-FFF2-40B4-BE49-F238E27FC236}">
                <a16:creationId xmlns:a16="http://schemas.microsoft.com/office/drawing/2014/main" id="{0BF11268-7A81-7E42-B6CA-379BE324AA89}"/>
              </a:ext>
            </a:extLst>
          </p:cNvPr>
          <p:cNvSpPr/>
          <p:nvPr/>
        </p:nvSpPr>
        <p:spPr>
          <a:xfrm>
            <a:off x="3508846"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Connector</a:t>
            </a:r>
          </a:p>
        </p:txBody>
      </p:sp>
      <p:sp>
        <p:nvSpPr>
          <p:cNvPr id="32" name="Rectangle 31">
            <a:extLst>
              <a:ext uri="{FF2B5EF4-FFF2-40B4-BE49-F238E27FC236}">
                <a16:creationId xmlns:a16="http://schemas.microsoft.com/office/drawing/2014/main" id="{7A80DE1A-3449-744B-97AF-4C4AEA35C28B}"/>
              </a:ext>
            </a:extLst>
          </p:cNvPr>
          <p:cNvSpPr/>
          <p:nvPr/>
        </p:nvSpPr>
        <p:spPr>
          <a:xfrm>
            <a:off x="3508846" y="3251626"/>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Heartbeat Task</a:t>
            </a:r>
          </a:p>
        </p:txBody>
      </p:sp>
      <p:sp>
        <p:nvSpPr>
          <p:cNvPr id="33" name="Rectangle 32">
            <a:extLst>
              <a:ext uri="{FF2B5EF4-FFF2-40B4-BE49-F238E27FC236}">
                <a16:creationId xmlns:a16="http://schemas.microsoft.com/office/drawing/2014/main" id="{C0EEE41A-5A7B-C64C-AF35-9783EE145C56}"/>
              </a:ext>
            </a:extLst>
          </p:cNvPr>
          <p:cNvSpPr/>
          <p:nvPr/>
        </p:nvSpPr>
        <p:spPr>
          <a:xfrm>
            <a:off x="5042690" y="3220572"/>
            <a:ext cx="1136158" cy="336180"/>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Config Task</a:t>
            </a:r>
          </a:p>
        </p:txBody>
      </p:sp>
      <p:sp>
        <p:nvSpPr>
          <p:cNvPr id="34" name="Rectangle 33">
            <a:extLst>
              <a:ext uri="{FF2B5EF4-FFF2-40B4-BE49-F238E27FC236}">
                <a16:creationId xmlns:a16="http://schemas.microsoft.com/office/drawing/2014/main" id="{F4C75ED2-7236-CC4A-99CF-85BF4A244901}"/>
              </a:ext>
            </a:extLst>
          </p:cNvPr>
          <p:cNvSpPr/>
          <p:nvPr/>
        </p:nvSpPr>
        <p:spPr>
          <a:xfrm>
            <a:off x="5042690" y="3625025"/>
            <a:ext cx="1136158" cy="547636"/>
          </a:xfrm>
          <a:prstGeom prst="rect">
            <a:avLst/>
          </a:prstGeom>
          <a:solidFill>
            <a:srgbClr val="E1AF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Checkpoint Task</a:t>
            </a:r>
          </a:p>
        </p:txBody>
      </p:sp>
      <p:sp>
        <p:nvSpPr>
          <p:cNvPr id="35" name="Rectangle 34">
            <a:extLst>
              <a:ext uri="{FF2B5EF4-FFF2-40B4-BE49-F238E27FC236}">
                <a16:creationId xmlns:a16="http://schemas.microsoft.com/office/drawing/2014/main" id="{83936051-40F4-F742-8E04-3A2CD4804EB8}"/>
              </a:ext>
            </a:extLst>
          </p:cNvPr>
          <p:cNvSpPr/>
          <p:nvPr/>
        </p:nvSpPr>
        <p:spPr>
          <a:xfrm>
            <a:off x="6491822" y="2917427"/>
            <a:ext cx="2045753" cy="230832"/>
          </a:xfrm>
          <a:prstGeom prst="rect">
            <a:avLst/>
          </a:prstGeom>
        </p:spPr>
        <p:txBody>
          <a:bodyPr wrap="none">
            <a:spAutoFit/>
          </a:bodyPr>
          <a:lstStyle/>
          <a:p>
            <a:r>
              <a:rPr lang="en-US" sz="900">
                <a:latin typeface="Menlo" panose="020B0609030804020204" pitchFamily="49" charset="0"/>
              </a:rPr>
              <a:t>mm2-configs.source.internal</a:t>
            </a:r>
            <a:endParaRPr lang="en-US" sz="900">
              <a:effectLst/>
              <a:latin typeface="Menlo" panose="020B0609030804020204" pitchFamily="49" charset="0"/>
            </a:endParaRPr>
          </a:p>
        </p:txBody>
      </p:sp>
      <p:sp>
        <p:nvSpPr>
          <p:cNvPr id="36" name="Rectangle 35">
            <a:extLst>
              <a:ext uri="{FF2B5EF4-FFF2-40B4-BE49-F238E27FC236}">
                <a16:creationId xmlns:a16="http://schemas.microsoft.com/office/drawing/2014/main" id="{3339BCE8-B5E1-F642-AA00-07E13791FF8F}"/>
              </a:ext>
            </a:extLst>
          </p:cNvPr>
          <p:cNvSpPr/>
          <p:nvPr/>
        </p:nvSpPr>
        <p:spPr>
          <a:xfrm>
            <a:off x="6558776" y="2088870"/>
            <a:ext cx="1080745" cy="230832"/>
          </a:xfrm>
          <a:prstGeom prst="rect">
            <a:avLst/>
          </a:prstGeom>
        </p:spPr>
        <p:txBody>
          <a:bodyPr wrap="none">
            <a:spAutoFit/>
          </a:bodyPr>
          <a:lstStyle/>
          <a:p>
            <a:r>
              <a:rPr lang="en-US" sz="900">
                <a:latin typeface="Menlo" panose="020B0609030804020204" pitchFamily="49" charset="0"/>
              </a:rPr>
              <a:t>source.orders</a:t>
            </a:r>
            <a:endParaRPr lang="en-US" sz="900">
              <a:effectLst/>
              <a:latin typeface="Menlo" panose="020B0609030804020204" pitchFamily="49" charset="0"/>
            </a:endParaRPr>
          </a:p>
        </p:txBody>
      </p:sp>
      <p:grpSp>
        <p:nvGrpSpPr>
          <p:cNvPr id="37" name="Group 36">
            <a:extLst>
              <a:ext uri="{FF2B5EF4-FFF2-40B4-BE49-F238E27FC236}">
                <a16:creationId xmlns:a16="http://schemas.microsoft.com/office/drawing/2014/main" id="{A1F8147A-F68C-3C41-BD48-1EC83D5512F6}"/>
              </a:ext>
            </a:extLst>
          </p:cNvPr>
          <p:cNvGrpSpPr/>
          <p:nvPr/>
        </p:nvGrpSpPr>
        <p:grpSpPr>
          <a:xfrm>
            <a:off x="6569937" y="2681243"/>
            <a:ext cx="635153" cy="252252"/>
            <a:chOff x="1193647" y="1635094"/>
            <a:chExt cx="818524" cy="411476"/>
          </a:xfrm>
        </p:grpSpPr>
        <p:sp>
          <p:nvSpPr>
            <p:cNvPr id="38" name="Rounded Rectangle 37">
              <a:extLst>
                <a:ext uri="{FF2B5EF4-FFF2-40B4-BE49-F238E27FC236}">
                  <a16:creationId xmlns:a16="http://schemas.microsoft.com/office/drawing/2014/main" id="{BF78A7A5-6A49-DD4F-805B-5B7D55B80C7B}"/>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39" name="Rounded Rectangle 38">
              <a:extLst>
                <a:ext uri="{FF2B5EF4-FFF2-40B4-BE49-F238E27FC236}">
                  <a16:creationId xmlns:a16="http://schemas.microsoft.com/office/drawing/2014/main" id="{2BAB78DF-8628-B94B-AF2D-1831DE09EE9D}"/>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40" name="Rounded Rectangle 39">
              <a:extLst>
                <a:ext uri="{FF2B5EF4-FFF2-40B4-BE49-F238E27FC236}">
                  <a16:creationId xmlns:a16="http://schemas.microsoft.com/office/drawing/2014/main" id="{1EF86778-6FDD-6744-9E57-89691643CF5A}"/>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41" name="Rounded Rectangle 40">
              <a:extLst>
                <a:ext uri="{FF2B5EF4-FFF2-40B4-BE49-F238E27FC236}">
                  <a16:creationId xmlns:a16="http://schemas.microsoft.com/office/drawing/2014/main" id="{24157156-A00D-604E-95C4-D504B5767C9A}"/>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42" name="Rounded Rectangle 41">
              <a:extLst>
                <a:ext uri="{FF2B5EF4-FFF2-40B4-BE49-F238E27FC236}">
                  <a16:creationId xmlns:a16="http://schemas.microsoft.com/office/drawing/2014/main" id="{BBA383C7-1892-EE40-A881-4F36D76D49C0}"/>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43" name="Rounded Rectangle 42">
              <a:extLst>
                <a:ext uri="{FF2B5EF4-FFF2-40B4-BE49-F238E27FC236}">
                  <a16:creationId xmlns:a16="http://schemas.microsoft.com/office/drawing/2014/main" id="{5AA161CB-33AD-B849-A33C-D96D496AFFE1}"/>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44" name="Rectangle 43">
            <a:extLst>
              <a:ext uri="{FF2B5EF4-FFF2-40B4-BE49-F238E27FC236}">
                <a16:creationId xmlns:a16="http://schemas.microsoft.com/office/drawing/2014/main" id="{BEAFA21C-2FF7-0A49-B9E0-99A2696FABBC}"/>
              </a:ext>
            </a:extLst>
          </p:cNvPr>
          <p:cNvSpPr/>
          <p:nvPr/>
        </p:nvSpPr>
        <p:spPr>
          <a:xfrm>
            <a:off x="1128647" y="2511585"/>
            <a:ext cx="598241" cy="230832"/>
          </a:xfrm>
          <a:prstGeom prst="rect">
            <a:avLst/>
          </a:prstGeom>
        </p:spPr>
        <p:txBody>
          <a:bodyPr wrap="none">
            <a:spAutoFit/>
          </a:bodyPr>
          <a:lstStyle/>
          <a:p>
            <a:r>
              <a:rPr lang="en-US" sz="900">
                <a:latin typeface="Menlo" panose="020B0609030804020204" pitchFamily="49" charset="0"/>
              </a:rPr>
              <a:t>orders</a:t>
            </a:r>
            <a:endParaRPr lang="en-US" sz="900">
              <a:effectLst/>
              <a:latin typeface="Menlo" panose="020B0609030804020204" pitchFamily="49" charset="0"/>
            </a:endParaRPr>
          </a:p>
        </p:txBody>
      </p:sp>
      <p:grpSp>
        <p:nvGrpSpPr>
          <p:cNvPr id="59" name="Group 58">
            <a:extLst>
              <a:ext uri="{FF2B5EF4-FFF2-40B4-BE49-F238E27FC236}">
                <a16:creationId xmlns:a16="http://schemas.microsoft.com/office/drawing/2014/main" id="{B8F2CAD6-D910-4D49-AF91-1A59C5674340}"/>
              </a:ext>
            </a:extLst>
          </p:cNvPr>
          <p:cNvGrpSpPr/>
          <p:nvPr/>
        </p:nvGrpSpPr>
        <p:grpSpPr>
          <a:xfrm>
            <a:off x="6548365" y="3192975"/>
            <a:ext cx="635153" cy="252252"/>
            <a:chOff x="1193647" y="1635094"/>
            <a:chExt cx="818524" cy="411476"/>
          </a:xfrm>
        </p:grpSpPr>
        <p:sp>
          <p:nvSpPr>
            <p:cNvPr id="60" name="Rounded Rectangle 59">
              <a:extLst>
                <a:ext uri="{FF2B5EF4-FFF2-40B4-BE49-F238E27FC236}">
                  <a16:creationId xmlns:a16="http://schemas.microsoft.com/office/drawing/2014/main" id="{8949396F-5BBA-A846-B610-1BAE3CC9D4B5}"/>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421DF952-8F0D-BD44-84E3-6F3B770CEC0B}"/>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778417B0-7DA8-9649-B301-7B6893A2E860}"/>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5BDCA275-672B-8244-8982-6BD99C5737BB}"/>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64" name="Rounded Rectangle 63">
              <a:extLst>
                <a:ext uri="{FF2B5EF4-FFF2-40B4-BE49-F238E27FC236}">
                  <a16:creationId xmlns:a16="http://schemas.microsoft.com/office/drawing/2014/main" id="{8720E6D3-F722-174D-8BB1-FF6417D218EB}"/>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65" name="Rounded Rectangle 64">
              <a:extLst>
                <a:ext uri="{FF2B5EF4-FFF2-40B4-BE49-F238E27FC236}">
                  <a16:creationId xmlns:a16="http://schemas.microsoft.com/office/drawing/2014/main" id="{00D34E44-C01C-C247-A4E9-4D06FB88B8C4}"/>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grpSp>
      <p:sp>
        <p:nvSpPr>
          <p:cNvPr id="74" name="Rectangle 73">
            <a:extLst>
              <a:ext uri="{FF2B5EF4-FFF2-40B4-BE49-F238E27FC236}">
                <a16:creationId xmlns:a16="http://schemas.microsoft.com/office/drawing/2014/main" id="{F9FF604C-9E2B-A942-8A79-99EBB28D8219}"/>
              </a:ext>
            </a:extLst>
          </p:cNvPr>
          <p:cNvSpPr/>
          <p:nvPr/>
        </p:nvSpPr>
        <p:spPr>
          <a:xfrm>
            <a:off x="6491822" y="3433623"/>
            <a:ext cx="4572000" cy="923330"/>
          </a:xfrm>
          <a:prstGeom prst="rect">
            <a:avLst/>
          </a:prstGeom>
        </p:spPr>
        <p:txBody>
          <a:bodyPr>
            <a:spAutoFit/>
          </a:bodyPr>
          <a:lstStyle/>
          <a:p>
            <a:r>
              <a:rPr lang="en-US" sz="900" dirty="0">
                <a:solidFill>
                  <a:srgbClr val="000000"/>
                </a:solidFill>
                <a:latin typeface="Menlo" panose="020B0609030804020204" pitchFamily="49" charset="0"/>
              </a:rPr>
              <a:t>__consumer_offsets</a:t>
            </a:r>
          </a:p>
          <a:p>
            <a:r>
              <a:rPr lang="en-US" sz="900" dirty="0">
                <a:solidFill>
                  <a:srgbClr val="000000"/>
                </a:solidFill>
                <a:latin typeface="Menlo" panose="020B0609030804020204" pitchFamily="49" charset="0"/>
              </a:rPr>
              <a:t>heartbeats</a:t>
            </a:r>
          </a:p>
          <a:p>
            <a:r>
              <a:rPr lang="en-US" sz="900" dirty="0">
                <a:solidFill>
                  <a:srgbClr val="000000"/>
                </a:solidFill>
                <a:latin typeface="Menlo" panose="020B0609030804020204" pitchFamily="49" charset="0"/>
              </a:rPr>
              <a:t>mm2-offsets.source.internal</a:t>
            </a:r>
          </a:p>
          <a:p>
            <a:r>
              <a:rPr lang="en-US" sz="900" dirty="0">
                <a:solidFill>
                  <a:srgbClr val="000000"/>
                </a:solidFill>
                <a:latin typeface="Menlo" panose="020B0609030804020204" pitchFamily="49" charset="0"/>
              </a:rPr>
              <a:t>mm2-status.source.internal</a:t>
            </a:r>
          </a:p>
          <a:p>
            <a:r>
              <a:rPr lang="en-US" sz="900" dirty="0">
                <a:solidFill>
                  <a:srgbClr val="000000"/>
                </a:solidFill>
                <a:latin typeface="Menlo" panose="020B0609030804020204" pitchFamily="49" charset="0"/>
              </a:rPr>
              <a:t>source.checkpoints.internal</a:t>
            </a:r>
          </a:p>
          <a:p>
            <a:r>
              <a:rPr lang="en-US" sz="900" dirty="0">
                <a:solidFill>
                  <a:srgbClr val="000000"/>
                </a:solidFill>
                <a:latin typeface="Menlo" panose="020B0609030804020204" pitchFamily="49" charset="0"/>
              </a:rPr>
              <a:t>source.heartbeats</a:t>
            </a:r>
            <a:endParaRPr lang="en-US" sz="900" b="0" dirty="0">
              <a:solidFill>
                <a:srgbClr val="000000"/>
              </a:solidFill>
              <a:effectLst/>
              <a:latin typeface="Menlo" panose="020B0609030804020204" pitchFamily="49" charset="0"/>
            </a:endParaRPr>
          </a:p>
        </p:txBody>
      </p:sp>
      <p:cxnSp>
        <p:nvCxnSpPr>
          <p:cNvPr id="76" name="Elbow Connector 75">
            <a:extLst>
              <a:ext uri="{FF2B5EF4-FFF2-40B4-BE49-F238E27FC236}">
                <a16:creationId xmlns:a16="http://schemas.microsoft.com/office/drawing/2014/main" id="{874F2150-7F88-0445-9F07-3FDA273043A6}"/>
              </a:ext>
            </a:extLst>
          </p:cNvPr>
          <p:cNvCxnSpPr>
            <a:stCxn id="18" idx="0"/>
            <a:endCxn id="5" idx="1"/>
          </p:cNvCxnSpPr>
          <p:nvPr/>
        </p:nvCxnSpPr>
        <p:spPr>
          <a:xfrm rot="5400000" flipH="1" flipV="1">
            <a:off x="1894704" y="963512"/>
            <a:ext cx="560282" cy="2535864"/>
          </a:xfrm>
          <a:prstGeom prst="bentConnector2">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7" name="Elbow Connector 76">
            <a:extLst>
              <a:ext uri="{FF2B5EF4-FFF2-40B4-BE49-F238E27FC236}">
                <a16:creationId xmlns:a16="http://schemas.microsoft.com/office/drawing/2014/main" id="{3B4506A3-3F77-214F-8768-4B3D7FD95657}"/>
              </a:ext>
            </a:extLst>
          </p:cNvPr>
          <p:cNvCxnSpPr>
            <a:cxnSpLocks/>
            <a:stCxn id="12" idx="0"/>
            <a:endCxn id="36" idx="0"/>
          </p:cNvCxnSpPr>
          <p:nvPr/>
        </p:nvCxnSpPr>
        <p:spPr>
          <a:xfrm rot="16200000" flipH="1">
            <a:off x="6298851" y="1288572"/>
            <a:ext cx="112216" cy="1488380"/>
          </a:xfrm>
          <a:prstGeom prst="bentConnector3">
            <a:avLst>
              <a:gd name="adj1" fmla="val -203714"/>
            </a:avLst>
          </a:prstGeom>
          <a:ln w="1270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16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4</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localhost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on Cloud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Kafka Broker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2238871" y="3049982"/>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2599008" y="3265162"/>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2789450" y="318490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sp>
        <p:nvSpPr>
          <p:cNvPr id="64" name="TextBox 63">
            <a:extLst>
              <a:ext uri="{FF2B5EF4-FFF2-40B4-BE49-F238E27FC236}">
                <a16:creationId xmlns:a16="http://schemas.microsoft.com/office/drawing/2014/main" id="{4B2F4F93-F429-0240-81C4-4D6E56493136}"/>
              </a:ext>
            </a:extLst>
          </p:cNvPr>
          <p:cNvSpPr txBox="1"/>
          <p:nvPr/>
        </p:nvSpPr>
        <p:spPr>
          <a:xfrm>
            <a:off x="2216694" y="1702106"/>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8" name="Elbow Connector 67">
            <a:extLst>
              <a:ext uri="{FF2B5EF4-FFF2-40B4-BE49-F238E27FC236}">
                <a16:creationId xmlns:a16="http://schemas.microsoft.com/office/drawing/2014/main" id="{451359B3-8344-9C45-9E79-B254EDA7B7D9}"/>
              </a:ext>
            </a:extLst>
          </p:cNvPr>
          <p:cNvCxnSpPr>
            <a:cxnSpLocks/>
            <a:stCxn id="31" idx="2"/>
            <a:endCxn id="54" idx="1"/>
          </p:cNvCxnSpPr>
          <p:nvPr/>
        </p:nvCxnSpPr>
        <p:spPr>
          <a:xfrm rot="16200000" flipH="1">
            <a:off x="1589891" y="2131835"/>
            <a:ext cx="1284825" cy="1114293"/>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5400000" flipH="1" flipV="1">
            <a:off x="4572433" y="735866"/>
            <a:ext cx="1163262" cy="373482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72" name="Picture 71">
            <a:extLst>
              <a:ext uri="{FF2B5EF4-FFF2-40B4-BE49-F238E27FC236}">
                <a16:creationId xmlns:a16="http://schemas.microsoft.com/office/drawing/2014/main" id="{ABEBCEB3-92BA-2440-9068-30A2A18E0523}"/>
              </a:ext>
            </a:extLst>
          </p:cNvPr>
          <p:cNvPicPr>
            <a:picLocks noChangeAspect="1"/>
          </p:cNvPicPr>
          <p:nvPr/>
        </p:nvPicPr>
        <p:blipFill>
          <a:blip r:embed="rId4"/>
          <a:stretch>
            <a:fillRect/>
          </a:stretch>
        </p:blipFill>
        <p:spPr>
          <a:xfrm>
            <a:off x="583510" y="1532056"/>
            <a:ext cx="331190" cy="331190"/>
          </a:xfrm>
          <a:prstGeom prst="rect">
            <a:avLst/>
          </a:prstGeom>
        </p:spPr>
      </p:pic>
      <p:pic>
        <p:nvPicPr>
          <p:cNvPr id="38" name="Picture 37" descr="A picture containing sign, clock&#10;&#10;Description automatically generated">
            <a:extLst>
              <a:ext uri="{FF2B5EF4-FFF2-40B4-BE49-F238E27FC236}">
                <a16:creationId xmlns:a16="http://schemas.microsoft.com/office/drawing/2014/main" id="{477289F3-3999-8243-83D4-E5062E283589}"/>
              </a:ext>
            </a:extLst>
          </p:cNvPr>
          <p:cNvPicPr>
            <a:picLocks noChangeAspect="1"/>
          </p:cNvPicPr>
          <p:nvPr/>
        </p:nvPicPr>
        <p:blipFill>
          <a:blip r:embed="rId5"/>
          <a:stretch>
            <a:fillRect/>
          </a:stretch>
        </p:blipFill>
        <p:spPr>
          <a:xfrm>
            <a:off x="8394478" y="1071776"/>
            <a:ext cx="397442" cy="351885"/>
          </a:xfrm>
          <a:prstGeom prst="rect">
            <a:avLst/>
          </a:prstGeom>
        </p:spPr>
      </p:pic>
      <p:sp>
        <p:nvSpPr>
          <p:cNvPr id="39" name="TextBox 38">
            <a:extLst>
              <a:ext uri="{FF2B5EF4-FFF2-40B4-BE49-F238E27FC236}">
                <a16:creationId xmlns:a16="http://schemas.microsoft.com/office/drawing/2014/main" id="{EC40706D-FC3C-4646-82B3-007C9A4CCDBB}"/>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F8CA81F4-CF72-2F43-835A-62BFE171434F}"/>
              </a:ext>
            </a:extLst>
          </p:cNvPr>
          <p:cNvSpPr txBox="1"/>
          <p:nvPr/>
        </p:nvSpPr>
        <p:spPr>
          <a:xfrm>
            <a:off x="6329859" y="1423157"/>
            <a:ext cx="1091966" cy="246221"/>
          </a:xfrm>
          <a:prstGeom prst="rect">
            <a:avLst/>
          </a:prstGeom>
          <a:noFill/>
        </p:spPr>
        <p:txBody>
          <a:bodyPr wrap="none" rtlCol="0">
            <a:spAutoFit/>
          </a:bodyPr>
          <a:lstStyle/>
          <a:p>
            <a:r>
              <a:rPr lang="en-US" sz="1000" dirty="0" err="1"/>
              <a:t>source.products</a:t>
            </a:r>
            <a:endParaRPr sz="1000" dirty="0"/>
          </a:p>
        </p:txBody>
      </p:sp>
    </p:spTree>
    <p:extLst>
      <p:ext uri="{BB962C8B-B14F-4D97-AF65-F5344CB8AC3E}">
        <p14:creationId xmlns:p14="http://schemas.microsoft.com/office/powerpoint/2010/main" val="33219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MM2 - Data Replication Active - Passive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5</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00FF"/>
                </a:solidFill>
                <a:latin typeface="Arial"/>
              </a:rPr>
              <a:t>Source cluster</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dirty="0">
                <a:solidFill>
                  <a:srgbClr val="00B050"/>
                </a:solidFill>
                <a:latin typeface="Arial"/>
              </a:rPr>
              <a:t>Event Streams Target Cluster</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6272015"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6409173"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6547302"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6684460"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822588"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952411" y="1610170"/>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4"/>
          <a:stretch>
            <a:fillRect/>
          </a:stretch>
        </p:blipFill>
        <p:spPr>
          <a:xfrm>
            <a:off x="511363" y="1939213"/>
            <a:ext cx="376238" cy="371475"/>
          </a:xfrm>
          <a:prstGeom prst="rect">
            <a:avLst/>
          </a:prstGeom>
        </p:spPr>
      </p:pic>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2395144" y="1703837"/>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158634" y="1679324"/>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451359B3-8344-9C45-9E79-B254EDA7B7D9}"/>
              </a:ext>
            </a:extLst>
          </p:cNvPr>
          <p:cNvCxnSpPr>
            <a:cxnSpLocks/>
            <a:stCxn id="31" idx="2"/>
          </p:cNvCxnSpPr>
          <p:nvPr/>
        </p:nvCxnSpPr>
        <p:spPr>
          <a:xfrm rot="16200000" flipH="1">
            <a:off x="3914402" y="-192675"/>
            <a:ext cx="923186" cy="5401676"/>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C182C085-EF9C-3543-AD39-CBA799CABF3E}"/>
              </a:ext>
            </a:extLst>
          </p:cNvPr>
          <p:cNvCxnSpPr>
            <a:cxnSpLocks/>
            <a:stCxn id="54" idx="0"/>
            <a:endCxn id="13" idx="2"/>
          </p:cNvCxnSpPr>
          <p:nvPr/>
        </p:nvCxnSpPr>
        <p:spPr>
          <a:xfrm rot="16200000" flipV="1">
            <a:off x="6989198" y="2053924"/>
            <a:ext cx="677097" cy="612542"/>
          </a:xfrm>
          <a:prstGeom prst="bentConnector3">
            <a:avLst>
              <a:gd name="adj1" fmla="val 50000"/>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1D45C997-A8AF-5542-AB77-E2FF4F3F28D0}"/>
              </a:ext>
            </a:extLst>
          </p:cNvPr>
          <p:cNvCxnSpPr>
            <a:cxnSpLocks/>
            <a:stCxn id="45" idx="0"/>
            <a:endCxn id="33" idx="2"/>
          </p:cNvCxnSpPr>
          <p:nvPr/>
        </p:nvCxnSpPr>
        <p:spPr>
          <a:xfrm rot="5400000" flipH="1" flipV="1">
            <a:off x="1248313" y="1932151"/>
            <a:ext cx="580375" cy="809214"/>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1" name="Elbow Connector 70">
            <a:extLst>
              <a:ext uri="{FF2B5EF4-FFF2-40B4-BE49-F238E27FC236}">
                <a16:creationId xmlns:a16="http://schemas.microsoft.com/office/drawing/2014/main" id="{BC7FEB17-E5EE-404E-A4CB-E73059F87417}"/>
              </a:ext>
            </a:extLst>
          </p:cNvPr>
          <p:cNvCxnSpPr>
            <a:cxnSpLocks/>
            <a:stCxn id="45" idx="3"/>
            <a:endCxn id="58" idx="2"/>
          </p:cNvCxnSpPr>
          <p:nvPr/>
        </p:nvCxnSpPr>
        <p:spPr>
          <a:xfrm flipV="1">
            <a:off x="1631095" y="2039193"/>
            <a:ext cx="1957086" cy="734239"/>
          </a:xfrm>
          <a:prstGeom prst="bentConnector2">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0EBAAD39-80D0-5549-8180-F3A0C0565822}"/>
              </a:ext>
            </a:extLst>
          </p:cNvPr>
          <p:cNvSpPr txBox="1"/>
          <p:nvPr/>
        </p:nvSpPr>
        <p:spPr>
          <a:xfrm>
            <a:off x="1258848" y="1463746"/>
            <a:ext cx="673582" cy="246221"/>
          </a:xfrm>
          <a:prstGeom prst="rect">
            <a:avLst/>
          </a:prstGeom>
          <a:noFill/>
        </p:spPr>
        <p:txBody>
          <a:bodyPr wrap="none" rtlCol="0">
            <a:spAutoFit/>
          </a:bodyPr>
          <a:lstStyle/>
          <a:p>
            <a:r>
              <a:rPr lang="en-US" sz="1000" dirty="0"/>
              <a:t>products</a:t>
            </a:r>
            <a:endParaRPr sz="1000" dirty="0"/>
          </a:p>
        </p:txBody>
      </p:sp>
      <p:sp>
        <p:nvSpPr>
          <p:cNvPr id="73" name="TextBox 72">
            <a:extLst>
              <a:ext uri="{FF2B5EF4-FFF2-40B4-BE49-F238E27FC236}">
                <a16:creationId xmlns:a16="http://schemas.microsoft.com/office/drawing/2014/main" id="{78E8CCC5-9C76-5345-BDCB-1F1DD5A80BA4}"/>
              </a:ext>
            </a:extLst>
          </p:cNvPr>
          <p:cNvSpPr txBox="1"/>
          <p:nvPr/>
        </p:nvSpPr>
        <p:spPr>
          <a:xfrm>
            <a:off x="6329859" y="1423157"/>
            <a:ext cx="1091966" cy="246221"/>
          </a:xfrm>
          <a:prstGeom prst="rect">
            <a:avLst/>
          </a:prstGeom>
          <a:noFill/>
        </p:spPr>
        <p:txBody>
          <a:bodyPr wrap="none" rtlCol="0">
            <a:spAutoFit/>
          </a:bodyPr>
          <a:lstStyle/>
          <a:p>
            <a:r>
              <a:rPr lang="en-US" sz="1000" dirty="0"/>
              <a:t>source.products</a:t>
            </a:r>
            <a:endParaRPr sz="1000" dirty="0"/>
          </a:p>
        </p:txBody>
      </p:sp>
      <p:pic>
        <p:nvPicPr>
          <p:cNvPr id="74" name="Picture 73" descr="A picture containing sign, clock&#10;&#10;Description automatically generated">
            <a:extLst>
              <a:ext uri="{FF2B5EF4-FFF2-40B4-BE49-F238E27FC236}">
                <a16:creationId xmlns:a16="http://schemas.microsoft.com/office/drawing/2014/main" id="{7CB3EBED-680A-5047-9DD5-9ADFD165BBF4}"/>
              </a:ext>
            </a:extLst>
          </p:cNvPr>
          <p:cNvPicPr>
            <a:picLocks noChangeAspect="1"/>
          </p:cNvPicPr>
          <p:nvPr/>
        </p:nvPicPr>
        <p:blipFill>
          <a:blip r:embed="rId5"/>
          <a:stretch>
            <a:fillRect/>
          </a:stretch>
        </p:blipFill>
        <p:spPr>
          <a:xfrm>
            <a:off x="8394478" y="1071776"/>
            <a:ext cx="397442" cy="351885"/>
          </a:xfrm>
          <a:prstGeom prst="rect">
            <a:avLst/>
          </a:prstGeom>
        </p:spPr>
      </p:pic>
    </p:spTree>
    <p:extLst>
      <p:ext uri="{BB962C8B-B14F-4D97-AF65-F5344CB8AC3E}">
        <p14:creationId xmlns:p14="http://schemas.microsoft.com/office/powerpoint/2010/main" val="2686903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dirty="0"/>
              <a:t>Data Replication Active - Active</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8537409" y="4831164"/>
            <a:ext cx="400384" cy="273844"/>
          </a:xfrm>
          <a:prstGeom prst="rect">
            <a:avLst/>
          </a:prstGeom>
        </p:spPr>
        <p:txBody>
          <a:bodyPr vert="horz" lIns="91440" tIns="45720" rIns="91440" bIns="45720" rtlCol="0" anchor="ctr"/>
          <a:lstStyle>
            <a:defPPr>
              <a:defRPr lang="en-US"/>
            </a:defPPr>
            <a:lvl1pPr marL="0" algn="r"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eaLnBrk="0" fontAlgn="base" hangingPunct="0">
              <a:spcBef>
                <a:spcPct val="0"/>
              </a:spcBef>
              <a:spcAft>
                <a:spcPct val="0"/>
              </a:spcAft>
            </a:pPr>
            <a:fld id="{E9549862-13E2-C34D-815E-8545BD36FC59}" type="slidenum">
              <a:rPr lang="en-US" smtClean="0">
                <a:solidFill>
                  <a:srgbClr val="6D7777"/>
                </a:solidFill>
              </a:rPr>
              <a:pPr eaLnBrk="0" fontAlgn="base" hangingPunct="0">
                <a:spcBef>
                  <a:spcPct val="0"/>
                </a:spcBef>
                <a:spcAft>
                  <a:spcPct val="0"/>
                </a:spcAft>
              </a:pPr>
              <a:t>6</a:t>
            </a:fld>
            <a:endParaRPr lang="en-US">
              <a:solidFill>
                <a:srgbClr val="6D7777"/>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4135285"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6019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dirty="0">
                <a:solidFill>
                  <a:srgbClr val="6D7777"/>
                </a:solidFill>
                <a:latin typeface="Arial" panose="020B0604020202020204" pitchFamily="34" charset="0"/>
                <a:cs typeface="Arial" panose="020B0604020202020204" pitchFamily="34" charset="0"/>
              </a:rPr>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6" name="AutoShape 4">
            <a:extLst>
              <a:ext uri="{FF2B5EF4-FFF2-40B4-BE49-F238E27FC236}">
                <a16:creationId xmlns:a16="http://schemas.microsoft.com/office/drawing/2014/main" id="{8537465C-CC23-3A49-BF55-D3D5F0E218A8}"/>
              </a:ext>
            </a:extLst>
          </p:cNvPr>
          <p:cNvSpPr>
            <a:spLocks noChangeArrowheads="1"/>
          </p:cNvSpPr>
          <p:nvPr/>
        </p:nvSpPr>
        <p:spPr bwMode="auto">
          <a:xfrm>
            <a:off x="4925539" y="2409121"/>
            <a:ext cx="3611870" cy="1208138"/>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6ABC5224-3E3C-5747-867A-AC22EFA3C6D3}"/>
              </a:ext>
            </a:extLst>
          </p:cNvPr>
          <p:cNvPicPr>
            <a:picLocks noChangeAspect="1"/>
          </p:cNvPicPr>
          <p:nvPr/>
        </p:nvPicPr>
        <p:blipFill>
          <a:blip r:embed="rId3"/>
          <a:stretch>
            <a:fillRect/>
          </a:stretch>
        </p:blipFill>
        <p:spPr>
          <a:xfrm>
            <a:off x="4855201" y="3452735"/>
            <a:ext cx="225173" cy="20587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endParaRPr lang="en-US" sz="750">
              <a:solidFill>
                <a:srgbClr val="6D7777"/>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7706F5A4-7139-564E-A4D8-D1D149150755}"/>
              </a:ext>
            </a:extLst>
          </p:cNvPr>
          <p:cNvPicPr>
            <a:picLocks noChangeAspect="1"/>
          </p:cNvPicPr>
          <p:nvPr/>
        </p:nvPicPr>
        <p:blipFill>
          <a:blip r:embed="rId3"/>
          <a:stretch>
            <a:fillRect/>
          </a:stretch>
        </p:blipFill>
        <p:spPr>
          <a:xfrm>
            <a:off x="356381" y="3658607"/>
            <a:ext cx="225173" cy="205872"/>
          </a:xfrm>
          <a:prstGeom prst="rect">
            <a:avLst/>
          </a:prstGeom>
        </p:spPr>
      </p:pic>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4</a:t>
            </a:r>
            <a:endParaRPr lang="en-US" sz="375">
              <a:solidFill>
                <a:srgbClr val="FFFFFF"/>
              </a:solidFill>
              <a:latin typeface="Aria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5</a:t>
            </a:r>
            <a:endParaRPr lang="en-US" sz="375">
              <a:solidFill>
                <a:srgbClr val="FFFFFF"/>
              </a:solidFill>
              <a:latin typeface="Aria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47" name="AutoShape 4">
            <a:extLst>
              <a:ext uri="{FF2B5EF4-FFF2-40B4-BE49-F238E27FC236}">
                <a16:creationId xmlns:a16="http://schemas.microsoft.com/office/drawing/2014/main" id="{46810D72-B6D9-3743-AE1C-B909754E1990}"/>
              </a:ext>
            </a:extLst>
          </p:cNvPr>
          <p:cNvSpPr>
            <a:spLocks noChangeArrowheads="1"/>
          </p:cNvSpPr>
          <p:nvPr/>
        </p:nvSpPr>
        <p:spPr bwMode="auto">
          <a:xfrm>
            <a:off x="6645551" y="2551843"/>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eaLnBrk="0" fontAlgn="base" hangingPunct="0">
              <a:spcBef>
                <a:spcPct val="0"/>
              </a:spcBef>
              <a:spcAft>
                <a:spcPct val="0"/>
              </a:spcAft>
            </a:pPr>
            <a:r>
              <a:rPr lang="en-US" sz="750">
                <a:solidFill>
                  <a:srgbClr val="6D7777"/>
                </a:solidFill>
                <a:latin typeface="Arial" panose="020B0604020202020204" pitchFamily="34" charset="0"/>
                <a:cs typeface="Arial" panose="020B0604020202020204" pitchFamily="34" charset="0"/>
              </a:rPr>
              <a:t>Kafka Connect Cluster</a:t>
            </a:r>
          </a:p>
        </p:txBody>
      </p:sp>
      <p:sp>
        <p:nvSpPr>
          <p:cNvPr id="50" name="Rounded Rectangle 49">
            <a:extLst>
              <a:ext uri="{FF2B5EF4-FFF2-40B4-BE49-F238E27FC236}">
                <a16:creationId xmlns:a16="http://schemas.microsoft.com/office/drawing/2014/main" id="{BE8DBD31-EE66-7142-9446-9497205FC72D}"/>
              </a:ext>
            </a:extLst>
          </p:cNvPr>
          <p:cNvSpPr/>
          <p:nvPr/>
        </p:nvSpPr>
        <p:spPr>
          <a:xfrm>
            <a:off x="535838" y="2714351"/>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1" name="Rounded Rectangle 50">
            <a:extLst>
              <a:ext uri="{FF2B5EF4-FFF2-40B4-BE49-F238E27FC236}">
                <a16:creationId xmlns:a16="http://schemas.microsoft.com/office/drawing/2014/main" id="{6A15D4F8-9899-8240-BB05-FA0F6F1A556B}"/>
              </a:ext>
            </a:extLst>
          </p:cNvPr>
          <p:cNvSpPr/>
          <p:nvPr/>
        </p:nvSpPr>
        <p:spPr>
          <a:xfrm>
            <a:off x="508947" y="2795033"/>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a:solidFill>
                <a:srgbClr val="FFFFFF"/>
              </a:solidFill>
              <a:latin typeface="Arial"/>
            </a:endParaRPr>
          </a:p>
        </p:txBody>
      </p:sp>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4"/>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614365" y="1621873"/>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5099786" y="195798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6D7777"/>
                </a:solidFill>
                <a:latin typeface="Arial" panose="020B0604020202020204" pitchFamily="34" charset="0"/>
                <a:cs typeface="Arial" panose="020B0604020202020204" pitchFamily="34" charset="0"/>
              </a:rPr>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8" y="941275"/>
            <a:ext cx="1184486" cy="2571094"/>
          </a:xfrm>
          <a:prstGeom prst="bentConnector4">
            <a:avLst>
              <a:gd name="adj1" fmla="val -19300"/>
              <a:gd name="adj2" fmla="val 54114"/>
            </a:avLst>
          </a:prstGeom>
          <a:ln w="15875">
            <a:solidFill>
              <a:srgbClr val="00B05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54" name="Rounded Rectangle 53">
            <a:extLst>
              <a:ext uri="{FF2B5EF4-FFF2-40B4-BE49-F238E27FC236}">
                <a16:creationId xmlns:a16="http://schemas.microsoft.com/office/drawing/2014/main" id="{BCDFEE58-EA3C-BF4F-8577-559474779C96}"/>
              </a:ext>
            </a:extLst>
          </p:cNvPr>
          <p:cNvSpPr/>
          <p:nvPr/>
        </p:nvSpPr>
        <p:spPr>
          <a:xfrm>
            <a:off x="7136814" y="2698743"/>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grpSp>
        <p:nvGrpSpPr>
          <p:cNvPr id="27" name="Group 26">
            <a:extLst>
              <a:ext uri="{FF2B5EF4-FFF2-40B4-BE49-F238E27FC236}">
                <a16:creationId xmlns:a16="http://schemas.microsoft.com/office/drawing/2014/main" id="{0133CC9E-8289-8846-893F-ED90BFCE9071}"/>
              </a:ext>
            </a:extLst>
          </p:cNvPr>
          <p:cNvGrpSpPr/>
          <p:nvPr/>
        </p:nvGrpSpPr>
        <p:grpSpPr>
          <a:xfrm>
            <a:off x="3106671" y="1627717"/>
            <a:ext cx="550574" cy="411476"/>
            <a:chOff x="4142228" y="2170290"/>
            <a:chExt cx="734098" cy="548634"/>
          </a:xfrm>
          <a:solidFill>
            <a:schemeClr val="accent2"/>
          </a:solidFill>
        </p:grpSpPr>
        <p:sp>
          <p:nvSpPr>
            <p:cNvPr id="55" name="Rounded Rectangle 54">
              <a:extLst>
                <a:ext uri="{FF2B5EF4-FFF2-40B4-BE49-F238E27FC236}">
                  <a16:creationId xmlns:a16="http://schemas.microsoft.com/office/drawing/2014/main" id="{92B84068-862F-214A-AFC7-BB3F876418C7}"/>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56" name="Rounded Rectangle 55">
              <a:extLst>
                <a:ext uri="{FF2B5EF4-FFF2-40B4-BE49-F238E27FC236}">
                  <a16:creationId xmlns:a16="http://schemas.microsoft.com/office/drawing/2014/main" id="{5F0AA40F-B79A-BC4E-9403-E1032F2A0869}"/>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57" name="Rounded Rectangle 56">
              <a:extLst>
                <a:ext uri="{FF2B5EF4-FFF2-40B4-BE49-F238E27FC236}">
                  <a16:creationId xmlns:a16="http://schemas.microsoft.com/office/drawing/2014/main" id="{063DB5D0-7E32-ED46-9957-BB8A789CC107}"/>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58" name="Rounded Rectangle 57">
              <a:extLst>
                <a:ext uri="{FF2B5EF4-FFF2-40B4-BE49-F238E27FC236}">
                  <a16:creationId xmlns:a16="http://schemas.microsoft.com/office/drawing/2014/main" id="{CF3D7F0C-5550-B744-A29A-3C539C8C3FD1}"/>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grpSp>
        <p:nvGrpSpPr>
          <p:cNvPr id="59" name="Group 58">
            <a:extLst>
              <a:ext uri="{FF2B5EF4-FFF2-40B4-BE49-F238E27FC236}">
                <a16:creationId xmlns:a16="http://schemas.microsoft.com/office/drawing/2014/main" id="{FD5AA850-537D-3E4E-8CE2-1A4B2824A233}"/>
              </a:ext>
            </a:extLst>
          </p:cNvPr>
          <p:cNvGrpSpPr/>
          <p:nvPr/>
        </p:nvGrpSpPr>
        <p:grpSpPr>
          <a:xfrm>
            <a:off x="7780127" y="1621873"/>
            <a:ext cx="550574" cy="411476"/>
            <a:chOff x="4142228" y="2170290"/>
            <a:chExt cx="734098" cy="548634"/>
          </a:xfrm>
          <a:solidFill>
            <a:schemeClr val="accent2"/>
          </a:solidFill>
        </p:grpSpPr>
        <p:sp>
          <p:nvSpPr>
            <p:cNvPr id="60" name="Rounded Rectangle 59">
              <a:extLst>
                <a:ext uri="{FF2B5EF4-FFF2-40B4-BE49-F238E27FC236}">
                  <a16:creationId xmlns:a16="http://schemas.microsoft.com/office/drawing/2014/main" id="{A20AC59D-8FFD-7348-9C18-392BF6BA646D}"/>
                </a:ext>
              </a:extLst>
            </p:cNvPr>
            <p:cNvSpPr/>
            <p:nvPr/>
          </p:nvSpPr>
          <p:spPr bwMode="auto">
            <a:xfrm>
              <a:off x="4142228"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0</a:t>
              </a:r>
              <a:endParaRPr lang="en-US" sz="375">
                <a:solidFill>
                  <a:srgbClr val="FFFFFF"/>
                </a:solidFill>
                <a:latin typeface="Arial"/>
              </a:endParaRPr>
            </a:p>
          </p:txBody>
        </p:sp>
        <p:sp>
          <p:nvSpPr>
            <p:cNvPr id="61" name="Rounded Rectangle 60">
              <a:extLst>
                <a:ext uri="{FF2B5EF4-FFF2-40B4-BE49-F238E27FC236}">
                  <a16:creationId xmlns:a16="http://schemas.microsoft.com/office/drawing/2014/main" id="{25FEF91A-27F6-0A46-BA6F-4762CB0B4693}"/>
                </a:ext>
              </a:extLst>
            </p:cNvPr>
            <p:cNvSpPr/>
            <p:nvPr/>
          </p:nvSpPr>
          <p:spPr bwMode="auto">
            <a:xfrm>
              <a:off x="432510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1</a:t>
              </a:r>
              <a:endParaRPr lang="en-US" sz="375">
                <a:solidFill>
                  <a:srgbClr val="FFFFFF"/>
                </a:solidFill>
                <a:latin typeface="Arial"/>
              </a:endParaRPr>
            </a:p>
          </p:txBody>
        </p:sp>
        <p:sp>
          <p:nvSpPr>
            <p:cNvPr id="62" name="Rounded Rectangle 61">
              <a:extLst>
                <a:ext uri="{FF2B5EF4-FFF2-40B4-BE49-F238E27FC236}">
                  <a16:creationId xmlns:a16="http://schemas.microsoft.com/office/drawing/2014/main" id="{3349F8B5-00F7-094B-A6C5-89B1479B83E8}"/>
                </a:ext>
              </a:extLst>
            </p:cNvPr>
            <p:cNvSpPr/>
            <p:nvPr/>
          </p:nvSpPr>
          <p:spPr bwMode="auto">
            <a:xfrm>
              <a:off x="4509277"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2</a:t>
              </a:r>
              <a:endParaRPr lang="en-US" sz="375">
                <a:solidFill>
                  <a:srgbClr val="FFFFFF"/>
                </a:solidFill>
                <a:latin typeface="Arial"/>
              </a:endParaRPr>
            </a:p>
          </p:txBody>
        </p:sp>
        <p:sp>
          <p:nvSpPr>
            <p:cNvPr id="63" name="Rounded Rectangle 62">
              <a:extLst>
                <a:ext uri="{FF2B5EF4-FFF2-40B4-BE49-F238E27FC236}">
                  <a16:creationId xmlns:a16="http://schemas.microsoft.com/office/drawing/2014/main" id="{BF93E0B7-5222-CA4E-B87F-E9F75D85DA75}"/>
                </a:ext>
              </a:extLst>
            </p:cNvPr>
            <p:cNvSpPr/>
            <p:nvPr/>
          </p:nvSpPr>
          <p:spPr bwMode="auto">
            <a:xfrm>
              <a:off x="4692155" y="2170290"/>
              <a:ext cx="184171" cy="548634"/>
            </a:xfrm>
            <a:prstGeom prst="roundRect">
              <a:avLst/>
            </a:prstGeom>
            <a:grp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eaLnBrk="0" fontAlgn="base" hangingPunct="0">
                <a:lnSpc>
                  <a:spcPct val="90000"/>
                </a:lnSpc>
                <a:spcBef>
                  <a:spcPct val="0"/>
                </a:spcBef>
                <a:spcAft>
                  <a:spcPct val="0"/>
                </a:spcAft>
              </a:pPr>
              <a:r>
                <a:rPr lang="en-US" sz="675">
                  <a:solidFill>
                    <a:srgbClr val="FFFFFF"/>
                  </a:solidFill>
                  <a:latin typeface="Arial"/>
                </a:rPr>
                <a:t>3</a:t>
              </a:r>
              <a:endParaRPr lang="en-US" sz="375">
                <a:solidFill>
                  <a:srgbClr val="FFFFFF"/>
                </a:solidFill>
                <a:latin typeface="Arial"/>
              </a:endParaRPr>
            </a:p>
          </p:txBody>
        </p:sp>
      </p:grpSp>
      <p:sp>
        <p:nvSpPr>
          <p:cNvPr id="64" name="TextBox 63">
            <a:extLst>
              <a:ext uri="{FF2B5EF4-FFF2-40B4-BE49-F238E27FC236}">
                <a16:creationId xmlns:a16="http://schemas.microsoft.com/office/drawing/2014/main" id="{4B2F4F93-F429-0240-81C4-4D6E56493136}"/>
              </a:ext>
            </a:extLst>
          </p:cNvPr>
          <p:cNvSpPr txBox="1"/>
          <p:nvPr/>
        </p:nvSpPr>
        <p:spPr>
          <a:xfrm>
            <a:off x="3105936" y="2023213"/>
            <a:ext cx="644728"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source</a:t>
            </a:r>
          </a:p>
        </p:txBody>
      </p:sp>
      <p:sp>
        <p:nvSpPr>
          <p:cNvPr id="65" name="TextBox 64">
            <a:extLst>
              <a:ext uri="{FF2B5EF4-FFF2-40B4-BE49-F238E27FC236}">
                <a16:creationId xmlns:a16="http://schemas.microsoft.com/office/drawing/2014/main" id="{D2EF4825-55C7-D64B-9CC6-C4E9B1FB2DE2}"/>
              </a:ext>
            </a:extLst>
          </p:cNvPr>
          <p:cNvSpPr txBox="1"/>
          <p:nvPr/>
        </p:nvSpPr>
        <p:spPr>
          <a:xfrm>
            <a:off x="7813281" y="1992030"/>
            <a:ext cx="577402" cy="276999"/>
          </a:xfrm>
          <a:prstGeom prst="rect">
            <a:avLst/>
          </a:prstGeom>
          <a:noFill/>
        </p:spPr>
        <p:txBody>
          <a:bodyPr wrap="none" rtlCol="0">
            <a:spAutoFit/>
          </a:bodyPr>
          <a:lstStyle/>
          <a:p>
            <a:pPr eaLnBrk="0" fontAlgn="base" hangingPunct="0">
              <a:spcBef>
                <a:spcPct val="0"/>
              </a:spcBef>
              <a:spcAft>
                <a:spcPct val="0"/>
              </a:spcAft>
            </a:pPr>
            <a:r>
              <a:rPr lang="en-US" sz="1200" dirty="0">
                <a:solidFill>
                  <a:srgbClr val="7CC7FF">
                    <a:lumMod val="75000"/>
                  </a:srgbClr>
                </a:solidFill>
                <a:latin typeface="Arial" panose="020B0604020202020204" pitchFamily="34" charset="0"/>
                <a:cs typeface="Arial" panose="020B0604020202020204" pitchFamily="34" charset="0"/>
              </a:rPr>
              <a:t>target</a:t>
            </a:r>
          </a:p>
        </p:txBody>
      </p:sp>
      <p:cxnSp>
        <p:nvCxnSpPr>
          <p:cNvPr id="66" name="Elbow Connector 65">
            <a:extLst>
              <a:ext uri="{FF2B5EF4-FFF2-40B4-BE49-F238E27FC236}">
                <a16:creationId xmlns:a16="http://schemas.microsoft.com/office/drawing/2014/main" id="{04E1D577-F7BA-A54E-8951-2E5C45D2673F}"/>
              </a:ext>
            </a:extLst>
          </p:cNvPr>
          <p:cNvCxnSpPr>
            <a:cxnSpLocks/>
            <a:stCxn id="58" idx="3"/>
            <a:endCxn id="54" idx="1"/>
          </p:cNvCxnSpPr>
          <p:nvPr/>
        </p:nvCxnSpPr>
        <p:spPr>
          <a:xfrm>
            <a:off x="3657244" y="1833455"/>
            <a:ext cx="3479570" cy="1011774"/>
          </a:xfrm>
          <a:prstGeom prst="bentConnector3">
            <a:avLst>
              <a:gd name="adj1" fmla="val 24378"/>
            </a:avLst>
          </a:prstGeom>
          <a:ln w="15875">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878686E5-6A2D-524D-939C-8366BD74F91E}"/>
              </a:ext>
            </a:extLst>
          </p:cNvPr>
          <p:cNvGrpSpPr/>
          <p:nvPr/>
        </p:nvGrpSpPr>
        <p:grpSpPr>
          <a:xfrm>
            <a:off x="5121619" y="2963891"/>
            <a:ext cx="1314371" cy="449890"/>
            <a:chOff x="6828825" y="3906134"/>
            <a:chExt cx="1752495" cy="599853"/>
          </a:xfrm>
        </p:grpSpPr>
        <p:sp>
          <p:nvSpPr>
            <p:cNvPr id="44" name="Rounded Rectangle 43">
              <a:extLst>
                <a:ext uri="{FF2B5EF4-FFF2-40B4-BE49-F238E27FC236}">
                  <a16:creationId xmlns:a16="http://schemas.microsoft.com/office/drawing/2014/main" id="{9DC6F12F-844B-7944-BE45-FE6E7B02B6C3}"/>
                </a:ext>
              </a:extLst>
            </p:cNvPr>
            <p:cNvSpPr/>
            <p:nvPr/>
          </p:nvSpPr>
          <p:spPr>
            <a:xfrm>
              <a:off x="7039104" y="3906134"/>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8" name="Rounded Rectangle 47">
              <a:extLst>
                <a:ext uri="{FF2B5EF4-FFF2-40B4-BE49-F238E27FC236}">
                  <a16:creationId xmlns:a16="http://schemas.microsoft.com/office/drawing/2014/main" id="{17410FBB-BDB0-264F-A2AE-0552BB96C620}"/>
                </a:ext>
              </a:extLst>
            </p:cNvPr>
            <p:cNvSpPr/>
            <p:nvPr/>
          </p:nvSpPr>
          <p:spPr>
            <a:xfrm>
              <a:off x="6945947" y="4040958"/>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endParaRPr lang="en-US" sz="750" dirty="0">
                <a:solidFill>
                  <a:prstClr val="white"/>
                </a:solidFill>
                <a:latin typeface="Arial"/>
              </a:endParaRPr>
            </a:p>
          </p:txBody>
        </p:sp>
        <p:sp>
          <p:nvSpPr>
            <p:cNvPr id="49" name="Rounded Rectangle 48">
              <a:extLst>
                <a:ext uri="{FF2B5EF4-FFF2-40B4-BE49-F238E27FC236}">
                  <a16:creationId xmlns:a16="http://schemas.microsoft.com/office/drawing/2014/main" id="{0B0F9AEA-B6CC-084B-A827-8EC8E3F6D6A5}"/>
                </a:ext>
              </a:extLst>
            </p:cNvPr>
            <p:cNvSpPr/>
            <p:nvPr/>
          </p:nvSpPr>
          <p:spPr>
            <a:xfrm>
              <a:off x="6828825" y="4190619"/>
              <a:ext cx="1542216" cy="315368"/>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Event driven µservice</a:t>
              </a:r>
            </a:p>
          </p:txBody>
        </p:sp>
      </p:grpSp>
      <p:cxnSp>
        <p:nvCxnSpPr>
          <p:cNvPr id="67" name="Elbow Connector 66">
            <a:extLst>
              <a:ext uri="{FF2B5EF4-FFF2-40B4-BE49-F238E27FC236}">
                <a16:creationId xmlns:a16="http://schemas.microsoft.com/office/drawing/2014/main" id="{F9EEE920-2F36-B647-B9B7-0D41C91AAB04}"/>
              </a:ext>
            </a:extLst>
          </p:cNvPr>
          <p:cNvCxnSpPr>
            <a:cxnSpLocks/>
            <a:stCxn id="54" idx="3"/>
            <a:endCxn id="63" idx="3"/>
          </p:cNvCxnSpPr>
          <p:nvPr/>
        </p:nvCxnSpPr>
        <p:spPr>
          <a:xfrm flipV="1">
            <a:off x="8131219" y="1827611"/>
            <a:ext cx="199482" cy="1017619"/>
          </a:xfrm>
          <a:prstGeom prst="bentConnector3">
            <a:avLst>
              <a:gd name="adj1" fmla="val 18594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B473D33C-C78F-AF44-850B-4143BA1B6753}"/>
              </a:ext>
            </a:extLst>
          </p:cNvPr>
          <p:cNvCxnSpPr>
            <a:cxnSpLocks/>
            <a:endCxn id="31" idx="2"/>
          </p:cNvCxnSpPr>
          <p:nvPr/>
        </p:nvCxnSpPr>
        <p:spPr>
          <a:xfrm rot="5400000" flipH="1" flipV="1">
            <a:off x="1212794" y="2164582"/>
            <a:ext cx="580375" cy="344352"/>
          </a:xfrm>
          <a:prstGeom prst="bentConnector3">
            <a:avLst>
              <a:gd name="adj1" fmla="val 50000"/>
            </a:avLst>
          </a:prstGeom>
          <a:ln w="15875">
            <a:solidFill>
              <a:srgbClr val="0000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9" name="Elbow Connector 68">
            <a:extLst>
              <a:ext uri="{FF2B5EF4-FFF2-40B4-BE49-F238E27FC236}">
                <a16:creationId xmlns:a16="http://schemas.microsoft.com/office/drawing/2014/main" id="{EA906B92-3973-AC40-86F8-798C66D25F7A}"/>
              </a:ext>
            </a:extLst>
          </p:cNvPr>
          <p:cNvCxnSpPr>
            <a:cxnSpLocks/>
            <a:stCxn id="45" idx="0"/>
            <a:endCxn id="58" idx="2"/>
          </p:cNvCxnSpPr>
          <p:nvPr/>
        </p:nvCxnSpPr>
        <p:spPr>
          <a:xfrm rot="5400000" flipH="1" flipV="1">
            <a:off x="2067161" y="1105925"/>
            <a:ext cx="587752" cy="2454288"/>
          </a:xfrm>
          <a:prstGeom prst="bentConnector3">
            <a:avLst>
              <a:gd name="adj1" fmla="val 50000"/>
            </a:avLst>
          </a:prstGeom>
          <a:ln w="15875">
            <a:solidFill>
              <a:srgbClr val="0000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70" name="Elbow Connector 69">
            <a:extLst>
              <a:ext uri="{FF2B5EF4-FFF2-40B4-BE49-F238E27FC236}">
                <a16:creationId xmlns:a16="http://schemas.microsoft.com/office/drawing/2014/main" id="{4D8B9D72-96A0-7043-AA3B-D10CE59AD7BB}"/>
              </a:ext>
            </a:extLst>
          </p:cNvPr>
          <p:cNvCxnSpPr>
            <a:cxnSpLocks/>
            <a:stCxn id="44" idx="0"/>
            <a:endCxn id="12" idx="2"/>
          </p:cNvCxnSpPr>
          <p:nvPr/>
        </p:nvCxnSpPr>
        <p:spPr>
          <a:xfrm rot="5400000" flipH="1" flipV="1">
            <a:off x="5553529" y="2350185"/>
            <a:ext cx="917836" cy="309577"/>
          </a:xfrm>
          <a:prstGeom prst="bentConnector3">
            <a:avLst>
              <a:gd name="adj1" fmla="val 50000"/>
            </a:avLst>
          </a:prstGeom>
          <a:ln w="15875">
            <a:solidFill>
              <a:srgbClr val="00B05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A120A328-32A3-9843-8E75-DB10719D8333}"/>
              </a:ext>
            </a:extLst>
          </p:cNvPr>
          <p:cNvSpPr/>
          <p:nvPr/>
        </p:nvSpPr>
        <p:spPr>
          <a:xfrm>
            <a:off x="293091" y="4288725"/>
            <a:ext cx="4572000" cy="507831"/>
          </a:xfrm>
          <a:prstGeom prst="rect">
            <a:avLst/>
          </a:prstGeom>
        </p:spPr>
        <p:txBody>
          <a:bodyPr>
            <a:spAutoFit/>
          </a:bodyPr>
          <a:lstStyle/>
          <a:p>
            <a:r>
              <a:rPr lang="en-US" dirty="0"/>
              <a:t>Active – Active</a:t>
            </a:r>
          </a:p>
          <a:p>
            <a:pPr lvl="1"/>
            <a:r>
              <a:rPr lang="en-US" dirty="0"/>
              <a:t>Producers and consumers on both sides</a:t>
            </a:r>
          </a:p>
        </p:txBody>
      </p:sp>
      <p:pic>
        <p:nvPicPr>
          <p:cNvPr id="71" name="Picture 70" descr="A picture containing sign, clock&#10;&#10;Description automatically generated">
            <a:extLst>
              <a:ext uri="{FF2B5EF4-FFF2-40B4-BE49-F238E27FC236}">
                <a16:creationId xmlns:a16="http://schemas.microsoft.com/office/drawing/2014/main" id="{7908A8B9-9BE3-D342-9BAF-8EF0C1CD40BC}"/>
              </a:ext>
            </a:extLst>
          </p:cNvPr>
          <p:cNvPicPr>
            <a:picLocks noChangeAspect="1"/>
          </p:cNvPicPr>
          <p:nvPr/>
        </p:nvPicPr>
        <p:blipFill>
          <a:blip r:embed="rId5"/>
          <a:stretch>
            <a:fillRect/>
          </a:stretch>
        </p:blipFill>
        <p:spPr>
          <a:xfrm>
            <a:off x="8394478" y="1071776"/>
            <a:ext cx="397442" cy="351885"/>
          </a:xfrm>
          <a:prstGeom prst="rect">
            <a:avLst/>
          </a:prstGeom>
        </p:spPr>
      </p:pic>
      <p:pic>
        <p:nvPicPr>
          <p:cNvPr id="72" name="Picture 71">
            <a:extLst>
              <a:ext uri="{FF2B5EF4-FFF2-40B4-BE49-F238E27FC236}">
                <a16:creationId xmlns:a16="http://schemas.microsoft.com/office/drawing/2014/main" id="{7AA36845-A2F6-2543-821D-F06C70CC4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2" y="2023769"/>
            <a:ext cx="191007" cy="252252"/>
          </a:xfrm>
          <a:prstGeom prst="rect">
            <a:avLst/>
          </a:prstGeom>
        </p:spPr>
      </p:pic>
    </p:spTree>
    <p:extLst>
      <p:ext uri="{BB962C8B-B14F-4D97-AF65-F5344CB8AC3E}">
        <p14:creationId xmlns:p14="http://schemas.microsoft.com/office/powerpoint/2010/main" val="7216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61F8-FC7C-2142-8942-E438DA987FA4}"/>
              </a:ext>
            </a:extLst>
          </p:cNvPr>
          <p:cNvSpPr>
            <a:spLocks noGrp="1"/>
          </p:cNvSpPr>
          <p:nvPr>
            <p:ph type="title"/>
          </p:nvPr>
        </p:nvSpPr>
        <p:spPr/>
        <p:txBody>
          <a:bodyPr/>
          <a:lstStyle/>
          <a:p>
            <a:r>
              <a:rPr lang="en-US"/>
              <a:t>Mirror Maker 2</a:t>
            </a:r>
          </a:p>
        </p:txBody>
      </p:sp>
      <p:sp>
        <p:nvSpPr>
          <p:cNvPr id="4" name="Content Placeholder 3">
            <a:extLst>
              <a:ext uri="{FF2B5EF4-FFF2-40B4-BE49-F238E27FC236}">
                <a16:creationId xmlns:a16="http://schemas.microsoft.com/office/drawing/2014/main" id="{0E371253-DD32-9C45-9535-E5A42B477A6E}"/>
              </a:ext>
            </a:extLst>
          </p:cNvPr>
          <p:cNvSpPr>
            <a:spLocks noGrp="1"/>
          </p:cNvSpPr>
          <p:nvPr>
            <p:ph idx="1"/>
          </p:nvPr>
        </p:nvSpPr>
        <p:spPr>
          <a:xfrm>
            <a:off x="293688" y="901701"/>
            <a:ext cx="8393112" cy="1193521"/>
          </a:xfrm>
        </p:spPr>
        <p:txBody>
          <a:bodyPr/>
          <a:lstStyle/>
          <a:p>
            <a:r>
              <a:rPr lang="en-US" sz="1800"/>
              <a:t>Leverages the Kafka Connect framework and ecosystem.</a:t>
            </a:r>
          </a:p>
          <a:p>
            <a:r>
              <a:rPr lang="en-US" sz="1800"/>
              <a:t>Includes both source and sink connectors.</a:t>
            </a:r>
          </a:p>
          <a:p>
            <a:r>
              <a:rPr lang="en-US" sz="1800"/>
              <a:t>Source connectors needs to be close to Kafka cluster</a:t>
            </a:r>
          </a:p>
          <a:p>
            <a:endParaRPr lang="en-US" sz="1800"/>
          </a:p>
        </p:txBody>
      </p:sp>
      <p:sp>
        <p:nvSpPr>
          <p:cNvPr id="3" name="Slide Number Placeholder 2">
            <a:extLst>
              <a:ext uri="{FF2B5EF4-FFF2-40B4-BE49-F238E27FC236}">
                <a16:creationId xmlns:a16="http://schemas.microsoft.com/office/drawing/2014/main" id="{16DF3CAC-E2EA-A041-8549-C321D9BB96F0}"/>
              </a:ext>
            </a:extLst>
          </p:cNvPr>
          <p:cNvSpPr>
            <a:spLocks noGrp="1"/>
          </p:cNvSpPr>
          <p:nvPr>
            <p:ph type="sldNum" sz="quarter" idx="10"/>
          </p:nvPr>
        </p:nvSpPr>
        <p:spPr/>
        <p:txBody>
          <a:bodyPr/>
          <a:lstStyle/>
          <a:p>
            <a:fld id="{5B450290-23D3-2D4F-AB87-780AA41C0D26}" type="slidenum">
              <a:rPr lang="en-US" smtClean="0">
                <a:solidFill>
                  <a:srgbClr val="5AAAFA"/>
                </a:solidFill>
              </a:rPr>
              <a:pPr/>
              <a:t>7</a:t>
            </a:fld>
            <a:endParaRPr lang="en-US">
              <a:solidFill>
                <a:srgbClr val="5AAAFA"/>
              </a:solidFill>
            </a:endParaRPr>
          </a:p>
        </p:txBody>
      </p:sp>
      <p:sp>
        <p:nvSpPr>
          <p:cNvPr id="5" name="Rectangle 4">
            <a:extLst>
              <a:ext uri="{FF2B5EF4-FFF2-40B4-BE49-F238E27FC236}">
                <a16:creationId xmlns:a16="http://schemas.microsoft.com/office/drawing/2014/main" id="{F04EEEC0-5625-EC4F-9429-97D04EDA35FD}"/>
              </a:ext>
            </a:extLst>
          </p:cNvPr>
          <p:cNvSpPr/>
          <p:nvPr/>
        </p:nvSpPr>
        <p:spPr>
          <a:xfrm>
            <a:off x="6347632" y="2081320"/>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6" name="Rectangle 5">
            <a:extLst>
              <a:ext uri="{FF2B5EF4-FFF2-40B4-BE49-F238E27FC236}">
                <a16:creationId xmlns:a16="http://schemas.microsoft.com/office/drawing/2014/main" id="{296A1D69-9AE6-BB4F-A599-C3CAD4CDBBB7}"/>
              </a:ext>
            </a:extLst>
          </p:cNvPr>
          <p:cNvSpPr/>
          <p:nvPr/>
        </p:nvSpPr>
        <p:spPr>
          <a:xfrm>
            <a:off x="6347632" y="2615948"/>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7" name="Rectangle 6">
            <a:extLst>
              <a:ext uri="{FF2B5EF4-FFF2-40B4-BE49-F238E27FC236}">
                <a16:creationId xmlns:a16="http://schemas.microsoft.com/office/drawing/2014/main" id="{71A7744A-BFDD-3143-AAB6-2D4E552C2808}"/>
              </a:ext>
            </a:extLst>
          </p:cNvPr>
          <p:cNvSpPr/>
          <p:nvPr/>
        </p:nvSpPr>
        <p:spPr>
          <a:xfrm>
            <a:off x="6347631" y="3391801"/>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9" name="Rectangle 8">
            <a:extLst>
              <a:ext uri="{FF2B5EF4-FFF2-40B4-BE49-F238E27FC236}">
                <a16:creationId xmlns:a16="http://schemas.microsoft.com/office/drawing/2014/main" id="{412C441A-5F46-394A-AC9F-874DA6DC3DB0}"/>
              </a:ext>
            </a:extLst>
          </p:cNvPr>
          <p:cNvSpPr/>
          <p:nvPr/>
        </p:nvSpPr>
        <p:spPr>
          <a:xfrm>
            <a:off x="4003921" y="2524058"/>
            <a:ext cx="1136158" cy="640696"/>
          </a:xfrm>
          <a:prstGeom prst="rect">
            <a:avLst/>
          </a:prstGeom>
          <a:solidFill>
            <a:srgbClr val="FCEB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r>
              <a:rPr lang="en-US" sz="900" b="1">
                <a:solidFill>
                  <a:srgbClr val="325C80">
                    <a:lumMod val="50000"/>
                  </a:srgbClr>
                </a:solidFill>
                <a:latin typeface="Arial"/>
              </a:rPr>
              <a:t>Mirror Maker 2.0 Source Connector</a:t>
            </a:r>
          </a:p>
        </p:txBody>
      </p:sp>
      <p:sp>
        <p:nvSpPr>
          <p:cNvPr id="11" name="AutoShape 4">
            <a:extLst>
              <a:ext uri="{FF2B5EF4-FFF2-40B4-BE49-F238E27FC236}">
                <a16:creationId xmlns:a16="http://schemas.microsoft.com/office/drawing/2014/main" id="{E7E1EFBF-BDCF-8641-8D72-76C7F0C6A78F}"/>
              </a:ext>
            </a:extLst>
          </p:cNvPr>
          <p:cNvSpPr>
            <a:spLocks noChangeArrowheads="1"/>
          </p:cNvSpPr>
          <p:nvPr/>
        </p:nvSpPr>
        <p:spPr bwMode="auto">
          <a:xfrm>
            <a:off x="3418547" y="2142186"/>
            <a:ext cx="2246908" cy="2253449"/>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effectLst/>
                <a:uLnTx/>
                <a:uFillTx/>
              </a:rPr>
              <a:t>Kafka Connect Cluster</a:t>
            </a:r>
          </a:p>
        </p:txBody>
      </p:sp>
      <p:sp>
        <p:nvSpPr>
          <p:cNvPr id="12" name="AutoShape 4">
            <a:extLst>
              <a:ext uri="{FF2B5EF4-FFF2-40B4-BE49-F238E27FC236}">
                <a16:creationId xmlns:a16="http://schemas.microsoft.com/office/drawing/2014/main" id="{9A51E4DB-FE88-384B-8CD4-C1B221FC04B5}"/>
              </a:ext>
            </a:extLst>
          </p:cNvPr>
          <p:cNvSpPr>
            <a:spLocks noChangeArrowheads="1"/>
          </p:cNvSpPr>
          <p:nvPr/>
        </p:nvSpPr>
        <p:spPr bwMode="auto">
          <a:xfrm>
            <a:off x="6164011" y="1983001"/>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13" name="Picture 12">
            <a:extLst>
              <a:ext uri="{FF2B5EF4-FFF2-40B4-BE49-F238E27FC236}">
                <a16:creationId xmlns:a16="http://schemas.microsoft.com/office/drawing/2014/main" id="{1E672CA8-8815-9A45-91C7-1590BEB24DF6}"/>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6169169" y="4192706"/>
            <a:ext cx="719507" cy="378203"/>
          </a:xfrm>
          <a:prstGeom prst="rect">
            <a:avLst/>
          </a:prstGeom>
        </p:spPr>
      </p:pic>
      <p:cxnSp>
        <p:nvCxnSpPr>
          <p:cNvPr id="14" name="Elbow Connector 13">
            <a:extLst>
              <a:ext uri="{FF2B5EF4-FFF2-40B4-BE49-F238E27FC236}">
                <a16:creationId xmlns:a16="http://schemas.microsoft.com/office/drawing/2014/main" id="{39756F27-A065-CE48-97BD-FE2A9157CD07}"/>
              </a:ext>
            </a:extLst>
          </p:cNvPr>
          <p:cNvCxnSpPr>
            <a:cxnSpLocks/>
            <a:stCxn id="29" idx="3"/>
            <a:endCxn id="9" idx="1"/>
          </p:cNvCxnSpPr>
          <p:nvPr/>
        </p:nvCxnSpPr>
        <p:spPr>
          <a:xfrm flipV="1">
            <a:off x="1670013" y="2844406"/>
            <a:ext cx="2333908" cy="218232"/>
          </a:xfrm>
          <a:prstGeom prst="bentConnector3">
            <a:avLst>
              <a:gd name="adj1" fmla="val 50000"/>
            </a:avLst>
          </a:prstGeom>
          <a:ln w="12700">
            <a:solidFill>
              <a:srgbClr val="0000FF"/>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Can 14">
            <a:extLst>
              <a:ext uri="{FF2B5EF4-FFF2-40B4-BE49-F238E27FC236}">
                <a16:creationId xmlns:a16="http://schemas.microsoft.com/office/drawing/2014/main" id="{0472B313-5B8E-334A-9BC9-9E80C878C859}"/>
              </a:ext>
            </a:extLst>
          </p:cNvPr>
          <p:cNvSpPr/>
          <p:nvPr/>
        </p:nvSpPr>
        <p:spPr>
          <a:xfrm rot="16200000">
            <a:off x="7022901" y="2352839"/>
            <a:ext cx="309314" cy="1314515"/>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source.products</a:t>
            </a:r>
          </a:p>
        </p:txBody>
      </p:sp>
      <p:cxnSp>
        <p:nvCxnSpPr>
          <p:cNvPr id="16" name="Elbow Connector 15">
            <a:extLst>
              <a:ext uri="{FF2B5EF4-FFF2-40B4-BE49-F238E27FC236}">
                <a16:creationId xmlns:a16="http://schemas.microsoft.com/office/drawing/2014/main" id="{C68AEBB8-EC7A-BE4A-AD9C-43907A9AECBA}"/>
              </a:ext>
            </a:extLst>
          </p:cNvPr>
          <p:cNvCxnSpPr>
            <a:cxnSpLocks/>
            <a:stCxn id="9" idx="3"/>
            <a:endCxn id="15" idx="1"/>
          </p:cNvCxnSpPr>
          <p:nvPr/>
        </p:nvCxnSpPr>
        <p:spPr>
          <a:xfrm>
            <a:off x="5140079" y="2844406"/>
            <a:ext cx="1380222" cy="165691"/>
          </a:xfrm>
          <a:prstGeom prst="bentConnector3">
            <a:avLst>
              <a:gd name="adj1" fmla="val 50000"/>
            </a:avLst>
          </a:prstGeom>
          <a:ln w="12700">
            <a:solidFill>
              <a:srgbClr val="0000FF"/>
            </a:solidFill>
            <a:prstDash val="sysDash"/>
            <a:tailEnd type="triangle"/>
          </a:ln>
          <a:effectLst/>
        </p:spPr>
        <p:style>
          <a:lnRef idx="2">
            <a:schemeClr val="accent1"/>
          </a:lnRef>
          <a:fillRef idx="0">
            <a:schemeClr val="accent1"/>
          </a:fillRef>
          <a:effectRef idx="1">
            <a:schemeClr val="accent1"/>
          </a:effectRef>
          <a:fontRef idx="minor">
            <a:schemeClr val="tx1"/>
          </a:fontRef>
        </p:style>
      </p:cxnSp>
      <p:sp>
        <p:nvSpPr>
          <p:cNvPr id="17" name="Cloud 16">
            <a:extLst>
              <a:ext uri="{FF2B5EF4-FFF2-40B4-BE49-F238E27FC236}">
                <a16:creationId xmlns:a16="http://schemas.microsoft.com/office/drawing/2014/main" id="{76E7E86F-0DEA-6341-979E-6002CA33BA88}"/>
              </a:ext>
            </a:extLst>
          </p:cNvPr>
          <p:cNvSpPr/>
          <p:nvPr/>
        </p:nvSpPr>
        <p:spPr>
          <a:xfrm rot="16200000">
            <a:off x="2018935" y="3046895"/>
            <a:ext cx="1922727" cy="524935"/>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B5C39AC-275D-AE4F-A296-2994360D1E3D}"/>
              </a:ext>
            </a:extLst>
          </p:cNvPr>
          <p:cNvSpPr/>
          <p:nvPr/>
        </p:nvSpPr>
        <p:spPr>
          <a:xfrm>
            <a:off x="585230" y="2133861"/>
            <a:ext cx="1487185" cy="43788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5" name="Rectangle 24">
            <a:extLst>
              <a:ext uri="{FF2B5EF4-FFF2-40B4-BE49-F238E27FC236}">
                <a16:creationId xmlns:a16="http://schemas.microsoft.com/office/drawing/2014/main" id="{0143E555-29CF-1F4C-B9B8-497E2D4CD3B4}"/>
              </a:ext>
            </a:extLst>
          </p:cNvPr>
          <p:cNvSpPr/>
          <p:nvPr/>
        </p:nvSpPr>
        <p:spPr>
          <a:xfrm>
            <a:off x="585230" y="2668489"/>
            <a:ext cx="1487185" cy="6858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6" name="Rectangle 25">
            <a:extLst>
              <a:ext uri="{FF2B5EF4-FFF2-40B4-BE49-F238E27FC236}">
                <a16:creationId xmlns:a16="http://schemas.microsoft.com/office/drawing/2014/main" id="{E2A30638-1AF4-1A48-8A43-113BC98F2BB9}"/>
              </a:ext>
            </a:extLst>
          </p:cNvPr>
          <p:cNvSpPr/>
          <p:nvPr/>
        </p:nvSpPr>
        <p:spPr>
          <a:xfrm>
            <a:off x="585229" y="3444342"/>
            <a:ext cx="1487185" cy="5319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eaLnBrk="0" fontAlgn="base" hangingPunct="0">
              <a:spcBef>
                <a:spcPct val="0"/>
              </a:spcBef>
              <a:spcAft>
                <a:spcPct val="0"/>
              </a:spcAft>
            </a:pPr>
            <a:r>
              <a:rPr lang="en-US" sz="900" b="1">
                <a:solidFill>
                  <a:srgbClr val="325C80">
                    <a:lumMod val="50000"/>
                  </a:srgbClr>
                </a:solidFill>
                <a:latin typeface="Arial"/>
              </a:rPr>
              <a:t>Broker Server</a:t>
            </a:r>
          </a:p>
        </p:txBody>
      </p:sp>
      <p:sp>
        <p:nvSpPr>
          <p:cNvPr id="27" name="AutoShape 4">
            <a:extLst>
              <a:ext uri="{FF2B5EF4-FFF2-40B4-BE49-F238E27FC236}">
                <a16:creationId xmlns:a16="http://schemas.microsoft.com/office/drawing/2014/main" id="{9B24948F-5EB7-4C40-AD60-BA5D0A5E0486}"/>
              </a:ext>
            </a:extLst>
          </p:cNvPr>
          <p:cNvSpPr>
            <a:spLocks noChangeArrowheads="1"/>
          </p:cNvSpPr>
          <p:nvPr/>
        </p:nvSpPr>
        <p:spPr bwMode="auto">
          <a:xfrm>
            <a:off x="401609" y="2035542"/>
            <a:ext cx="1874635" cy="2577422"/>
          </a:xfrm>
          <a:prstGeom prst="roundRect">
            <a:avLst>
              <a:gd name="adj" fmla="val 7117"/>
            </a:avLst>
          </a:prstGeom>
          <a:noFill/>
          <a:ln w="12700">
            <a:solidFill>
              <a:srgbClr val="5596E6">
                <a:lumMod val="50000"/>
              </a:srgbClr>
            </a:solidFill>
            <a:prstDash val="dash"/>
            <a:round/>
            <a:headEnd/>
            <a:tailEnd/>
          </a:ln>
        </p:spPr>
        <p:txBody>
          <a:bodyPr lIns="0" tIns="0" rIns="0" bIns="0" anchor="b"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6D7777"/>
              </a:solidFill>
              <a:effectLst/>
              <a:uLnTx/>
              <a:uFillTx/>
            </a:endParaRPr>
          </a:p>
        </p:txBody>
      </p:sp>
      <p:pic>
        <p:nvPicPr>
          <p:cNvPr id="28" name="Picture 27">
            <a:extLst>
              <a:ext uri="{FF2B5EF4-FFF2-40B4-BE49-F238E27FC236}">
                <a16:creationId xmlns:a16="http://schemas.microsoft.com/office/drawing/2014/main" id="{5A0F722F-6142-8F47-93F7-84605657E2EC}"/>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406767" y="4245247"/>
            <a:ext cx="719507" cy="378203"/>
          </a:xfrm>
          <a:prstGeom prst="rect">
            <a:avLst/>
          </a:prstGeom>
        </p:spPr>
      </p:pic>
      <p:sp>
        <p:nvSpPr>
          <p:cNvPr id="29" name="Can 28">
            <a:extLst>
              <a:ext uri="{FF2B5EF4-FFF2-40B4-BE49-F238E27FC236}">
                <a16:creationId xmlns:a16="http://schemas.microsoft.com/office/drawing/2014/main" id="{82BE3B68-E79B-7E4D-9FB3-7808967E8D7F}"/>
              </a:ext>
            </a:extLst>
          </p:cNvPr>
          <p:cNvSpPr/>
          <p:nvPr/>
        </p:nvSpPr>
        <p:spPr>
          <a:xfrm rot="16200000">
            <a:off x="1059299" y="2606581"/>
            <a:ext cx="309314" cy="912114"/>
          </a:xfrm>
          <a:prstGeom prst="can">
            <a:avLst/>
          </a:prstGeom>
          <a:pattFill prst="dkVert">
            <a:fgClr>
              <a:srgbClr val="92D05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eaLnBrk="0" fontAlgn="base" hangingPunct="0">
              <a:spcBef>
                <a:spcPct val="0"/>
              </a:spcBef>
              <a:spcAft>
                <a:spcPct val="0"/>
              </a:spcAft>
            </a:pPr>
            <a:r>
              <a:rPr lang="en-US" sz="1000" b="1" dirty="0">
                <a:solidFill>
                  <a:schemeClr val="accent4">
                    <a:lumMod val="75000"/>
                  </a:schemeClr>
                </a:solidFill>
                <a:latin typeface="Arial"/>
              </a:rPr>
              <a:t>products</a:t>
            </a:r>
          </a:p>
        </p:txBody>
      </p:sp>
      <p:sp>
        <p:nvSpPr>
          <p:cNvPr id="39" name="TextBox 38">
            <a:extLst>
              <a:ext uri="{FF2B5EF4-FFF2-40B4-BE49-F238E27FC236}">
                <a16:creationId xmlns:a16="http://schemas.microsoft.com/office/drawing/2014/main" id="{462582A4-1652-524F-827F-1ACBD866B3E7}"/>
              </a:ext>
            </a:extLst>
          </p:cNvPr>
          <p:cNvSpPr txBox="1"/>
          <p:nvPr/>
        </p:nvSpPr>
        <p:spPr>
          <a:xfrm>
            <a:off x="7080213" y="4279395"/>
            <a:ext cx="577402"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7CC7FF">
                    <a:lumMod val="75000"/>
                  </a:srgbClr>
                </a:solidFill>
                <a:latin typeface="Arial" panose="020B0604020202020204" pitchFamily="34" charset="0"/>
                <a:cs typeface="Arial" panose="020B0604020202020204" pitchFamily="34" charset="0"/>
              </a:rPr>
              <a:t>target</a:t>
            </a:r>
          </a:p>
        </p:txBody>
      </p:sp>
      <p:sp>
        <p:nvSpPr>
          <p:cNvPr id="41" name="TextBox 40">
            <a:extLst>
              <a:ext uri="{FF2B5EF4-FFF2-40B4-BE49-F238E27FC236}">
                <a16:creationId xmlns:a16="http://schemas.microsoft.com/office/drawing/2014/main" id="{18A8E1B5-7CE9-4043-AE4A-379EE571DD6A}"/>
              </a:ext>
            </a:extLst>
          </p:cNvPr>
          <p:cNvSpPr txBox="1"/>
          <p:nvPr/>
        </p:nvSpPr>
        <p:spPr>
          <a:xfrm>
            <a:off x="1213955" y="4341208"/>
            <a:ext cx="644728" cy="276999"/>
          </a:xfrm>
          <a:prstGeom prst="rect">
            <a:avLst/>
          </a:prstGeom>
          <a:noFill/>
        </p:spPr>
        <p:txBody>
          <a:bodyPr wrap="none" rtlCol="0">
            <a:spAutoFit/>
          </a:bodyPr>
          <a:lstStyle/>
          <a:p>
            <a:pPr eaLnBrk="0" fontAlgn="base" hangingPunct="0">
              <a:spcBef>
                <a:spcPct val="0"/>
              </a:spcBef>
              <a:spcAft>
                <a:spcPct val="0"/>
              </a:spcAft>
            </a:pPr>
            <a:r>
              <a:rPr lang="en-US" sz="1200">
                <a:solidFill>
                  <a:srgbClr val="6D7777"/>
                </a:solidFill>
                <a:latin typeface="Arial" panose="020B0604020202020204" pitchFamily="34" charset="0"/>
                <a:cs typeface="Arial" panose="020B0604020202020204" pitchFamily="34" charset="0"/>
              </a:rPr>
              <a:t>source</a:t>
            </a:r>
          </a:p>
        </p:txBody>
      </p:sp>
    </p:spTree>
    <p:extLst>
      <p:ext uri="{BB962C8B-B14F-4D97-AF65-F5344CB8AC3E}">
        <p14:creationId xmlns:p14="http://schemas.microsoft.com/office/powerpoint/2010/main" val="202049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BE54-4055-5247-8BE1-7DC214AEEC39}"/>
              </a:ext>
            </a:extLst>
          </p:cNvPr>
          <p:cNvSpPr>
            <a:spLocks noGrp="1"/>
          </p:cNvSpPr>
          <p:nvPr>
            <p:ph type="title"/>
          </p:nvPr>
        </p:nvSpPr>
        <p:spPr/>
        <p:txBody>
          <a:bodyPr/>
          <a:lstStyle/>
          <a:p>
            <a:r>
              <a:rPr lang="en-US"/>
              <a:t>Mirror Maker 2</a:t>
            </a:r>
          </a:p>
        </p:txBody>
      </p:sp>
      <p:sp>
        <p:nvSpPr>
          <p:cNvPr id="3" name="Content Placeholder 2">
            <a:extLst>
              <a:ext uri="{FF2B5EF4-FFF2-40B4-BE49-F238E27FC236}">
                <a16:creationId xmlns:a16="http://schemas.microsoft.com/office/drawing/2014/main" id="{1257D4A5-E589-F84E-8426-35B2FDC9408F}"/>
              </a:ext>
            </a:extLst>
          </p:cNvPr>
          <p:cNvSpPr>
            <a:spLocks noGrp="1"/>
          </p:cNvSpPr>
          <p:nvPr>
            <p:ph idx="1"/>
          </p:nvPr>
        </p:nvSpPr>
        <p:spPr/>
        <p:txBody>
          <a:bodyPr/>
          <a:lstStyle/>
          <a:p>
            <a:r>
              <a:rPr lang="en-US"/>
              <a:t>Detect new topics and partitions</a:t>
            </a:r>
          </a:p>
          <a:p>
            <a:r>
              <a:rPr lang="en-US"/>
              <a:t>Automatically syncs topic configuration between clusters.</a:t>
            </a:r>
          </a:p>
          <a:p>
            <a:r>
              <a:rPr lang="en-US"/>
              <a:t>Manages downstream topic ACL.</a:t>
            </a:r>
          </a:p>
          <a:p>
            <a:r>
              <a:rPr lang="en-US"/>
              <a:t>Supports "active/active" cluster pairs, as well as any number of active clusters.</a:t>
            </a:r>
          </a:p>
          <a:p>
            <a:r>
              <a:rPr lang="en-US"/>
              <a:t>Supports cross-datacenter replication, aggregation, and other complex topologies.</a:t>
            </a:r>
          </a:p>
          <a:p>
            <a:r>
              <a:rPr lang="en-US"/>
              <a:t>Provides new metrics including end-to-end replication latency across multiple data centers/clusters.</a:t>
            </a:r>
          </a:p>
          <a:p>
            <a:r>
              <a:rPr lang="en-US"/>
              <a:t>Emits offsets required to migrate consumers between clusters.</a:t>
            </a:r>
          </a:p>
          <a:p>
            <a:r>
              <a:rPr lang="en-US"/>
              <a:t>Tooling for offset translation.</a:t>
            </a:r>
          </a:p>
          <a:p>
            <a:pPr marL="0" indent="0">
              <a:buNone/>
            </a:pPr>
            <a:endParaRPr lang="en-US"/>
          </a:p>
        </p:txBody>
      </p:sp>
      <p:sp>
        <p:nvSpPr>
          <p:cNvPr id="4" name="Slide Number Placeholder 3">
            <a:extLst>
              <a:ext uri="{FF2B5EF4-FFF2-40B4-BE49-F238E27FC236}">
                <a16:creationId xmlns:a16="http://schemas.microsoft.com/office/drawing/2014/main" id="{2F37CAAC-6ED7-144D-ABB3-F67C52C876D2}"/>
              </a:ext>
            </a:extLst>
          </p:cNvPr>
          <p:cNvSpPr>
            <a:spLocks noGrp="1"/>
          </p:cNvSpPr>
          <p:nvPr>
            <p:ph type="sldNum" sz="quarter" idx="10"/>
          </p:nvPr>
        </p:nvSpPr>
        <p:spPr/>
        <p:txBody>
          <a:bodyPr/>
          <a:lstStyle/>
          <a:p>
            <a:fld id="{2F63A97E-D605-DC42-8452-C14CD1FA87FA}" type="slidenum">
              <a:rPr lang="en-US" smtClean="0">
                <a:solidFill>
                  <a:srgbClr val="5AAAFA"/>
                </a:solidFill>
              </a:rPr>
              <a:pPr/>
              <a:t>8</a:t>
            </a:fld>
            <a:endParaRPr lang="en-US">
              <a:solidFill>
                <a:srgbClr val="5AAAFA"/>
              </a:solidFill>
            </a:endParaRPr>
          </a:p>
        </p:txBody>
      </p:sp>
    </p:spTree>
    <p:extLst>
      <p:ext uri="{BB962C8B-B14F-4D97-AF65-F5344CB8AC3E}">
        <p14:creationId xmlns:p14="http://schemas.microsoft.com/office/powerpoint/2010/main" val="246553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24B-9D29-3747-BFBA-533EF2DF6980}"/>
              </a:ext>
            </a:extLst>
          </p:cNvPr>
          <p:cNvSpPr>
            <a:spLocks noGrp="1"/>
          </p:cNvSpPr>
          <p:nvPr>
            <p:ph type="title"/>
          </p:nvPr>
        </p:nvSpPr>
        <p:spPr/>
        <p:txBody>
          <a:bodyPr/>
          <a:lstStyle/>
          <a:p>
            <a:r>
              <a:rPr lang="en-US"/>
              <a:t>Data Replication Environment - 2</a:t>
            </a:r>
          </a:p>
        </p:txBody>
      </p:sp>
      <p:sp>
        <p:nvSpPr>
          <p:cNvPr id="4" name="Slide Number Placeholder 3">
            <a:extLst>
              <a:ext uri="{FF2B5EF4-FFF2-40B4-BE49-F238E27FC236}">
                <a16:creationId xmlns:a16="http://schemas.microsoft.com/office/drawing/2014/main" id="{223BEDBE-0C1E-504D-8318-92C91D8D607F}"/>
              </a:ext>
            </a:extLst>
          </p:cNvPr>
          <p:cNvSpPr>
            <a:spLocks noGrp="1"/>
          </p:cNvSpPr>
          <p:nvPr>
            <p:ph type="sldNum" sz="quarter" idx="12"/>
          </p:nvPr>
        </p:nvSpPr>
        <p:spPr>
          <a:xfrm>
            <a:off x="11383211" y="6441552"/>
            <a:ext cx="533845"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07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15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226"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30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5382"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245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199520"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6591" algn="l" defTabSz="91415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fld id="{E9549862-13E2-C34D-815E-8545BD36FC59}" type="slidenum">
              <a:rPr lang="en-US" smtClean="0">
                <a:solidFill>
                  <a:srgbClr val="6D7777"/>
                </a:solidFill>
              </a:rPr>
              <a:pPr/>
              <a:t>9</a:t>
            </a:fld>
            <a:endParaRPr lang="en-US">
              <a:solidFill>
                <a:srgbClr val="6D7777"/>
              </a:solidFill>
            </a:endParaRPr>
          </a:p>
        </p:txBody>
      </p:sp>
      <p:sp>
        <p:nvSpPr>
          <p:cNvPr id="5" name="Rectangle 4">
            <a:extLst>
              <a:ext uri="{FF2B5EF4-FFF2-40B4-BE49-F238E27FC236}">
                <a16:creationId xmlns:a16="http://schemas.microsoft.com/office/drawing/2014/main" id="{A0F8AA87-8AA4-D045-B050-ED7AC92CDFC1}"/>
              </a:ext>
            </a:extLst>
          </p:cNvPr>
          <p:cNvSpPr/>
          <p:nvPr/>
        </p:nvSpPr>
        <p:spPr>
          <a:xfrm>
            <a:off x="298411" y="1073443"/>
            <a:ext cx="4008458" cy="2996614"/>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00FF"/>
                </a:solidFill>
                <a:latin typeface="Arial"/>
              </a:rPr>
              <a:t>On-Premise Environment</a:t>
            </a:r>
          </a:p>
        </p:txBody>
      </p:sp>
      <p:sp>
        <p:nvSpPr>
          <p:cNvPr id="6" name="Rectangle 5">
            <a:extLst>
              <a:ext uri="{FF2B5EF4-FFF2-40B4-BE49-F238E27FC236}">
                <a16:creationId xmlns:a16="http://schemas.microsoft.com/office/drawing/2014/main" id="{90B1E0CB-CD1E-D14F-9238-763E6AF8FC20}"/>
              </a:ext>
            </a:extLst>
          </p:cNvPr>
          <p:cNvSpPr/>
          <p:nvPr/>
        </p:nvSpPr>
        <p:spPr>
          <a:xfrm>
            <a:off x="4710303" y="1073443"/>
            <a:ext cx="3747898" cy="2996614"/>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b="1">
                <a:solidFill>
                  <a:srgbClr val="00B050"/>
                </a:solidFill>
                <a:latin typeface="Arial"/>
              </a:rPr>
              <a:t>IBM Cloud</a:t>
            </a:r>
          </a:p>
        </p:txBody>
      </p:sp>
      <p:sp>
        <p:nvSpPr>
          <p:cNvPr id="8" name="Rounded Rectangle 7">
            <a:extLst>
              <a:ext uri="{FF2B5EF4-FFF2-40B4-BE49-F238E27FC236}">
                <a16:creationId xmlns:a16="http://schemas.microsoft.com/office/drawing/2014/main" id="{AF5BE487-0468-A243-9C73-9209F84D654B}"/>
              </a:ext>
            </a:extLst>
          </p:cNvPr>
          <p:cNvSpPr/>
          <p:nvPr/>
        </p:nvSpPr>
        <p:spPr bwMode="auto">
          <a:xfrm>
            <a:off x="5547599"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9" name="Rounded Rectangle 8">
            <a:extLst>
              <a:ext uri="{FF2B5EF4-FFF2-40B4-BE49-F238E27FC236}">
                <a16:creationId xmlns:a16="http://schemas.microsoft.com/office/drawing/2014/main" id="{D5E58477-E1E3-594C-AF48-F4CA8530EABE}"/>
              </a:ext>
            </a:extLst>
          </p:cNvPr>
          <p:cNvSpPr/>
          <p:nvPr/>
        </p:nvSpPr>
        <p:spPr bwMode="auto">
          <a:xfrm>
            <a:off x="5684757"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10" name="Rounded Rectangle 9">
            <a:extLst>
              <a:ext uri="{FF2B5EF4-FFF2-40B4-BE49-F238E27FC236}">
                <a16:creationId xmlns:a16="http://schemas.microsoft.com/office/drawing/2014/main" id="{F7310BC1-71B2-BD47-95DA-A5A9F09D389B}"/>
              </a:ext>
            </a:extLst>
          </p:cNvPr>
          <p:cNvSpPr/>
          <p:nvPr/>
        </p:nvSpPr>
        <p:spPr bwMode="auto">
          <a:xfrm>
            <a:off x="5822886"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11" name="Rounded Rectangle 10">
            <a:extLst>
              <a:ext uri="{FF2B5EF4-FFF2-40B4-BE49-F238E27FC236}">
                <a16:creationId xmlns:a16="http://schemas.microsoft.com/office/drawing/2014/main" id="{B6291CC4-0B45-D044-90E7-3543E7A968CF}"/>
              </a:ext>
            </a:extLst>
          </p:cNvPr>
          <p:cNvSpPr/>
          <p:nvPr/>
        </p:nvSpPr>
        <p:spPr bwMode="auto">
          <a:xfrm>
            <a:off x="5960044"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12" name="Rounded Rectangle 11">
            <a:extLst>
              <a:ext uri="{FF2B5EF4-FFF2-40B4-BE49-F238E27FC236}">
                <a16:creationId xmlns:a16="http://schemas.microsoft.com/office/drawing/2014/main" id="{94EF47BB-26F6-B343-B071-171636EE579D}"/>
              </a:ext>
            </a:extLst>
          </p:cNvPr>
          <p:cNvSpPr/>
          <p:nvPr/>
        </p:nvSpPr>
        <p:spPr bwMode="auto">
          <a:xfrm>
            <a:off x="6098172"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13" name="Rounded Rectangle 12">
            <a:extLst>
              <a:ext uri="{FF2B5EF4-FFF2-40B4-BE49-F238E27FC236}">
                <a16:creationId xmlns:a16="http://schemas.microsoft.com/office/drawing/2014/main" id="{00BCA8E7-112B-094B-8994-52A4B5E872FB}"/>
              </a:ext>
            </a:extLst>
          </p:cNvPr>
          <p:cNvSpPr/>
          <p:nvPr/>
        </p:nvSpPr>
        <p:spPr bwMode="auto">
          <a:xfrm>
            <a:off x="6227995" y="1634579"/>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14" name="AutoShape 4">
            <a:extLst>
              <a:ext uri="{FF2B5EF4-FFF2-40B4-BE49-F238E27FC236}">
                <a16:creationId xmlns:a16="http://schemas.microsoft.com/office/drawing/2014/main" id="{419F5FD2-9DE2-F445-A68B-0CAD344E39B6}"/>
              </a:ext>
            </a:extLst>
          </p:cNvPr>
          <p:cNvSpPr>
            <a:spLocks noChangeArrowheads="1"/>
          </p:cNvSpPr>
          <p:nvPr/>
        </p:nvSpPr>
        <p:spPr bwMode="auto">
          <a:xfrm>
            <a:off x="4935506" y="1499732"/>
            <a:ext cx="3074603" cy="745927"/>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Event Streams Cluster</a:t>
            </a:r>
          </a:p>
        </p:txBody>
      </p:sp>
      <p:pic>
        <p:nvPicPr>
          <p:cNvPr id="15" name="Picture 14">
            <a:extLst>
              <a:ext uri="{FF2B5EF4-FFF2-40B4-BE49-F238E27FC236}">
                <a16:creationId xmlns:a16="http://schemas.microsoft.com/office/drawing/2014/main" id="{4D675F2E-5ADD-244D-A2C8-DC471A256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417" y="1503235"/>
            <a:ext cx="191007" cy="252252"/>
          </a:xfrm>
          <a:prstGeom prst="rect">
            <a:avLst/>
          </a:prstGeom>
        </p:spPr>
      </p:pic>
      <p:sp>
        <p:nvSpPr>
          <p:cNvPr id="18" name="AutoShape 4">
            <a:extLst>
              <a:ext uri="{FF2B5EF4-FFF2-40B4-BE49-F238E27FC236}">
                <a16:creationId xmlns:a16="http://schemas.microsoft.com/office/drawing/2014/main" id="{211CB3E3-B829-2C4F-A3D6-B13BE7F48F22}"/>
              </a:ext>
            </a:extLst>
          </p:cNvPr>
          <p:cNvSpPr>
            <a:spLocks noChangeArrowheads="1"/>
          </p:cNvSpPr>
          <p:nvPr/>
        </p:nvSpPr>
        <p:spPr bwMode="auto">
          <a:xfrm>
            <a:off x="411972" y="1363612"/>
            <a:ext cx="3611870" cy="2482247"/>
          </a:xfrm>
          <a:prstGeom prst="roundRect">
            <a:avLst>
              <a:gd name="adj" fmla="val 3325"/>
            </a:avLst>
          </a:prstGeom>
          <a:noFill/>
          <a:ln w="12700">
            <a:solidFill>
              <a:schemeClr val="accent3"/>
            </a:solidFill>
            <a:prstDash val="dash"/>
            <a:round/>
            <a:headEnd/>
            <a:tailEnd/>
          </a:ln>
        </p:spPr>
        <p:txBody>
          <a:bodyPr lIns="0" tIns="0" rIns="0" bIns="0" anchor="b" anchorCtr="1"/>
          <a:lstStyle/>
          <a:p>
            <a:pPr algn="ctr"/>
            <a:endParaRPr lang="en-US" sz="750"/>
          </a:p>
        </p:txBody>
      </p:sp>
      <p:sp>
        <p:nvSpPr>
          <p:cNvPr id="28" name="Rounded Rectangle 27">
            <a:extLst>
              <a:ext uri="{FF2B5EF4-FFF2-40B4-BE49-F238E27FC236}">
                <a16:creationId xmlns:a16="http://schemas.microsoft.com/office/drawing/2014/main" id="{058E4018-54EF-C241-A10F-9BB485461EFF}"/>
              </a:ext>
            </a:extLst>
          </p:cNvPr>
          <p:cNvSpPr/>
          <p:nvPr/>
        </p:nvSpPr>
        <p:spPr bwMode="auto">
          <a:xfrm>
            <a:off x="1193647"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0</a:t>
            </a:r>
            <a:endParaRPr lang="en-US" sz="375">
              <a:solidFill>
                <a:schemeClr val="bg1"/>
              </a:solidFill>
            </a:endParaRPr>
          </a:p>
        </p:txBody>
      </p:sp>
      <p:sp>
        <p:nvSpPr>
          <p:cNvPr id="29" name="Rounded Rectangle 28">
            <a:extLst>
              <a:ext uri="{FF2B5EF4-FFF2-40B4-BE49-F238E27FC236}">
                <a16:creationId xmlns:a16="http://schemas.microsoft.com/office/drawing/2014/main" id="{2DEDB43F-6BDF-F347-95A5-F47AA2B1C71F}"/>
              </a:ext>
            </a:extLst>
          </p:cNvPr>
          <p:cNvSpPr/>
          <p:nvPr/>
        </p:nvSpPr>
        <p:spPr bwMode="auto">
          <a:xfrm>
            <a:off x="1330805"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1</a:t>
            </a:r>
            <a:endParaRPr lang="en-US" sz="375">
              <a:solidFill>
                <a:schemeClr val="bg1"/>
              </a:solidFill>
            </a:endParaRPr>
          </a:p>
        </p:txBody>
      </p:sp>
      <p:sp>
        <p:nvSpPr>
          <p:cNvPr id="30" name="Rounded Rectangle 29">
            <a:extLst>
              <a:ext uri="{FF2B5EF4-FFF2-40B4-BE49-F238E27FC236}">
                <a16:creationId xmlns:a16="http://schemas.microsoft.com/office/drawing/2014/main" id="{99244A3B-B483-4E43-A1E9-229B6A27DB31}"/>
              </a:ext>
            </a:extLst>
          </p:cNvPr>
          <p:cNvSpPr/>
          <p:nvPr/>
        </p:nvSpPr>
        <p:spPr bwMode="auto">
          <a:xfrm>
            <a:off x="1468934"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2</a:t>
            </a:r>
            <a:endParaRPr lang="en-US" sz="375">
              <a:solidFill>
                <a:schemeClr val="bg1"/>
              </a:solidFill>
            </a:endParaRPr>
          </a:p>
        </p:txBody>
      </p:sp>
      <p:sp>
        <p:nvSpPr>
          <p:cNvPr id="31" name="Rounded Rectangle 30">
            <a:extLst>
              <a:ext uri="{FF2B5EF4-FFF2-40B4-BE49-F238E27FC236}">
                <a16:creationId xmlns:a16="http://schemas.microsoft.com/office/drawing/2014/main" id="{2FC00369-550F-1D47-959E-8E43C24D3F4F}"/>
              </a:ext>
            </a:extLst>
          </p:cNvPr>
          <p:cNvSpPr/>
          <p:nvPr/>
        </p:nvSpPr>
        <p:spPr bwMode="auto">
          <a:xfrm>
            <a:off x="160609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3</a:t>
            </a:r>
            <a:endParaRPr lang="en-US" sz="375">
              <a:solidFill>
                <a:schemeClr val="bg1"/>
              </a:solidFill>
            </a:endParaRPr>
          </a:p>
        </p:txBody>
      </p:sp>
      <p:sp>
        <p:nvSpPr>
          <p:cNvPr id="32" name="Rounded Rectangle 31">
            <a:extLst>
              <a:ext uri="{FF2B5EF4-FFF2-40B4-BE49-F238E27FC236}">
                <a16:creationId xmlns:a16="http://schemas.microsoft.com/office/drawing/2014/main" id="{CEA02F82-9665-7243-AA5C-E8A8BC93F3C2}"/>
              </a:ext>
            </a:extLst>
          </p:cNvPr>
          <p:cNvSpPr/>
          <p:nvPr/>
        </p:nvSpPr>
        <p:spPr bwMode="auto">
          <a:xfrm>
            <a:off x="1744220"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4</a:t>
            </a:r>
            <a:endParaRPr lang="en-US" sz="375">
              <a:solidFill>
                <a:schemeClr val="bg1"/>
              </a:solidFill>
            </a:endParaRPr>
          </a:p>
        </p:txBody>
      </p:sp>
      <p:sp>
        <p:nvSpPr>
          <p:cNvPr id="33" name="Rounded Rectangle 32">
            <a:extLst>
              <a:ext uri="{FF2B5EF4-FFF2-40B4-BE49-F238E27FC236}">
                <a16:creationId xmlns:a16="http://schemas.microsoft.com/office/drawing/2014/main" id="{23355CB8-33EA-2344-9D2F-FD6C81E06FC2}"/>
              </a:ext>
            </a:extLst>
          </p:cNvPr>
          <p:cNvSpPr/>
          <p:nvPr/>
        </p:nvSpPr>
        <p:spPr bwMode="auto">
          <a:xfrm>
            <a:off x="1874043" y="1635094"/>
            <a:ext cx="138128" cy="411476"/>
          </a:xfrm>
          <a:prstGeom prst="roundRect">
            <a:avLst/>
          </a:prstGeom>
          <a:solidFill>
            <a:schemeClr val="bg1">
              <a:lumMod val="5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685784" fontAlgn="base">
              <a:lnSpc>
                <a:spcPct val="90000"/>
              </a:lnSpc>
              <a:spcBef>
                <a:spcPct val="0"/>
              </a:spcBef>
              <a:spcAft>
                <a:spcPct val="0"/>
              </a:spcAft>
            </a:pPr>
            <a:r>
              <a:rPr lang="en-US" sz="675">
                <a:solidFill>
                  <a:schemeClr val="bg1"/>
                </a:solidFill>
              </a:rPr>
              <a:t>5</a:t>
            </a:r>
            <a:endParaRPr lang="en-US" sz="375">
              <a:solidFill>
                <a:schemeClr val="bg1"/>
              </a:solidFill>
            </a:endParaRPr>
          </a:p>
        </p:txBody>
      </p:sp>
      <p:sp>
        <p:nvSpPr>
          <p:cNvPr id="34" name="AutoShape 4">
            <a:extLst>
              <a:ext uri="{FF2B5EF4-FFF2-40B4-BE49-F238E27FC236}">
                <a16:creationId xmlns:a16="http://schemas.microsoft.com/office/drawing/2014/main" id="{B1D40963-EC1B-E049-A09B-96D331A21F58}"/>
              </a:ext>
            </a:extLst>
          </p:cNvPr>
          <p:cNvSpPr>
            <a:spLocks noChangeArrowheads="1"/>
          </p:cNvSpPr>
          <p:nvPr/>
        </p:nvSpPr>
        <p:spPr bwMode="auto">
          <a:xfrm>
            <a:off x="598146" y="1516741"/>
            <a:ext cx="3207204"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Cluster</a:t>
            </a:r>
          </a:p>
        </p:txBody>
      </p:sp>
      <p:sp>
        <p:nvSpPr>
          <p:cNvPr id="45" name="Rounded Rectangle 44">
            <a:extLst>
              <a:ext uri="{FF2B5EF4-FFF2-40B4-BE49-F238E27FC236}">
                <a16:creationId xmlns:a16="http://schemas.microsoft.com/office/drawing/2014/main" id="{034D0250-3CFC-6843-9DDB-30E02E9EBC18}"/>
              </a:ext>
            </a:extLst>
          </p:cNvPr>
          <p:cNvSpPr/>
          <p:nvPr/>
        </p:nvSpPr>
        <p:spPr>
          <a:xfrm>
            <a:off x="636690" y="2626945"/>
            <a:ext cx="994405" cy="292973"/>
          </a:xfrm>
          <a:prstGeom prst="roundRect">
            <a:avLst/>
          </a:prstGeom>
          <a:solidFill>
            <a:schemeClr val="tx2">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kafka-console-consumer.sh</a:t>
            </a:r>
          </a:p>
        </p:txBody>
      </p:sp>
      <p:sp>
        <p:nvSpPr>
          <p:cNvPr id="46" name="AutoShape 4">
            <a:extLst>
              <a:ext uri="{FF2B5EF4-FFF2-40B4-BE49-F238E27FC236}">
                <a16:creationId xmlns:a16="http://schemas.microsoft.com/office/drawing/2014/main" id="{490EA60F-E5B8-2A4C-8350-F638E3310E3C}"/>
              </a:ext>
            </a:extLst>
          </p:cNvPr>
          <p:cNvSpPr>
            <a:spLocks noChangeArrowheads="1"/>
          </p:cNvSpPr>
          <p:nvPr/>
        </p:nvSpPr>
        <p:spPr bwMode="auto">
          <a:xfrm>
            <a:off x="2008858" y="2530237"/>
            <a:ext cx="1812650" cy="745412"/>
          </a:xfrm>
          <a:prstGeom prst="roundRect">
            <a:avLst>
              <a:gd name="adj" fmla="val 7117"/>
            </a:avLst>
          </a:prstGeom>
          <a:noFill/>
          <a:ln w="12700">
            <a:solidFill>
              <a:schemeClr val="accent3"/>
            </a:solidFill>
            <a:prstDash val="dash"/>
            <a:round/>
            <a:headEnd/>
            <a:tailEnd/>
          </a:ln>
        </p:spPr>
        <p:txBody>
          <a:bodyPr lIns="0" tIns="0" rIns="0" bIns="0" anchor="b" anchorCtr="1"/>
          <a:lstStyle/>
          <a:p>
            <a:pPr algn="ctr"/>
            <a:r>
              <a:rPr lang="en-US" sz="750" dirty="0"/>
              <a:t>Kafka Connect Cluster</a:t>
            </a:r>
          </a:p>
        </p:txBody>
      </p:sp>
      <p:sp>
        <p:nvSpPr>
          <p:cNvPr id="52" name="Cloud 51">
            <a:extLst>
              <a:ext uri="{FF2B5EF4-FFF2-40B4-BE49-F238E27FC236}">
                <a16:creationId xmlns:a16="http://schemas.microsoft.com/office/drawing/2014/main" id="{4695F1F6-1E1D-364B-B95A-5F6E3043E184}"/>
              </a:ext>
            </a:extLst>
          </p:cNvPr>
          <p:cNvSpPr/>
          <p:nvPr/>
        </p:nvSpPr>
        <p:spPr>
          <a:xfrm rot="16200000">
            <a:off x="3800806" y="2418013"/>
            <a:ext cx="1442045" cy="393701"/>
          </a:xfrm>
          <a:prstGeom prst="cloud">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3" name="Picture 2">
            <a:extLst>
              <a:ext uri="{FF2B5EF4-FFF2-40B4-BE49-F238E27FC236}">
                <a16:creationId xmlns:a16="http://schemas.microsoft.com/office/drawing/2014/main" id="{6897ECA9-F27F-1B4B-A567-00FA2BA8DB10}"/>
              </a:ext>
            </a:extLst>
          </p:cNvPr>
          <p:cNvPicPr>
            <a:picLocks noChangeAspect="1"/>
          </p:cNvPicPr>
          <p:nvPr/>
        </p:nvPicPr>
        <p:blipFill>
          <a:blip r:embed="rId3"/>
          <a:stretch>
            <a:fillRect/>
          </a:stretch>
        </p:blipFill>
        <p:spPr>
          <a:xfrm>
            <a:off x="511363" y="1939213"/>
            <a:ext cx="376238" cy="371475"/>
          </a:xfrm>
          <a:prstGeom prst="rect">
            <a:avLst/>
          </a:prstGeom>
        </p:spPr>
      </p:pic>
      <p:pic>
        <p:nvPicPr>
          <p:cNvPr id="37" name="Picture 36">
            <a:extLst>
              <a:ext uri="{FF2B5EF4-FFF2-40B4-BE49-F238E27FC236}">
                <a16:creationId xmlns:a16="http://schemas.microsoft.com/office/drawing/2014/main" id="{6D8F6862-7739-D946-A521-B5976D86EED8}"/>
              </a:ext>
            </a:extLst>
          </p:cNvPr>
          <p:cNvPicPr>
            <a:picLocks noChangeAspect="1"/>
          </p:cNvPicPr>
          <p:nvPr/>
        </p:nvPicPr>
        <p:blipFill>
          <a:blip r:embed="rId3"/>
          <a:stretch>
            <a:fillRect/>
          </a:stretch>
        </p:blipFill>
        <p:spPr>
          <a:xfrm>
            <a:off x="1956920" y="2941013"/>
            <a:ext cx="376238" cy="371475"/>
          </a:xfrm>
          <a:prstGeom prst="rect">
            <a:avLst/>
          </a:prstGeom>
        </p:spPr>
      </p:pic>
      <p:sp>
        <p:nvSpPr>
          <p:cNvPr id="38" name="Rounded Rectangle 37">
            <a:extLst>
              <a:ext uri="{FF2B5EF4-FFF2-40B4-BE49-F238E27FC236}">
                <a16:creationId xmlns:a16="http://schemas.microsoft.com/office/drawing/2014/main" id="{B8888133-CCF3-0944-9B5C-B88A02187A65}"/>
              </a:ext>
            </a:extLst>
          </p:cNvPr>
          <p:cNvSpPr/>
          <p:nvPr/>
        </p:nvSpPr>
        <p:spPr>
          <a:xfrm>
            <a:off x="2463609" y="2672578"/>
            <a:ext cx="994405" cy="292973"/>
          </a:xfrm>
          <a:prstGeom prst="roundRect">
            <a:avLst/>
          </a:prstGeom>
          <a:solidFill>
            <a:srgbClr val="7030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a:solidFill>
                  <a:prstClr val="white"/>
                </a:solidFill>
                <a:latin typeface="Arial"/>
              </a:rPr>
              <a:t>Mirror Maker 2.0</a:t>
            </a:r>
          </a:p>
        </p:txBody>
      </p:sp>
      <p:sp>
        <p:nvSpPr>
          <p:cNvPr id="7" name="TextBox 6">
            <a:extLst>
              <a:ext uri="{FF2B5EF4-FFF2-40B4-BE49-F238E27FC236}">
                <a16:creationId xmlns:a16="http://schemas.microsoft.com/office/drawing/2014/main" id="{9C49EA51-B835-094C-91A0-D088AFF81C4B}"/>
              </a:ext>
            </a:extLst>
          </p:cNvPr>
          <p:cNvSpPr txBox="1"/>
          <p:nvPr/>
        </p:nvSpPr>
        <p:spPr>
          <a:xfrm>
            <a:off x="3263370" y="1476355"/>
            <a:ext cx="577402" cy="276999"/>
          </a:xfrm>
          <a:prstGeom prst="rect">
            <a:avLst/>
          </a:prstGeom>
          <a:noFill/>
        </p:spPr>
        <p:txBody>
          <a:bodyPr wrap="none" rtlCol="0">
            <a:spAutoFit/>
          </a:bodyPr>
          <a:lstStyle/>
          <a:p>
            <a:r>
              <a:rPr lang="en-US" sz="1200" dirty="0"/>
              <a:t>target</a:t>
            </a:r>
          </a:p>
        </p:txBody>
      </p:sp>
      <p:sp>
        <p:nvSpPr>
          <p:cNvPr id="39" name="TextBox 38">
            <a:extLst>
              <a:ext uri="{FF2B5EF4-FFF2-40B4-BE49-F238E27FC236}">
                <a16:creationId xmlns:a16="http://schemas.microsoft.com/office/drawing/2014/main" id="{E43F178F-4B90-3F45-964F-1FF716720D0E}"/>
              </a:ext>
            </a:extLst>
          </p:cNvPr>
          <p:cNvSpPr txBox="1"/>
          <p:nvPr/>
        </p:nvSpPr>
        <p:spPr>
          <a:xfrm>
            <a:off x="7050077" y="2011888"/>
            <a:ext cx="644728" cy="276999"/>
          </a:xfrm>
          <a:prstGeom prst="rect">
            <a:avLst/>
          </a:prstGeom>
          <a:noFill/>
        </p:spPr>
        <p:txBody>
          <a:bodyPr wrap="none" rtlCol="0">
            <a:spAutoFit/>
          </a:bodyPr>
          <a:lstStyle/>
          <a:p>
            <a:r>
              <a:rPr lang="en-US" sz="1200" dirty="0"/>
              <a:t>source</a:t>
            </a:r>
          </a:p>
        </p:txBody>
      </p:sp>
      <p:cxnSp>
        <p:nvCxnSpPr>
          <p:cNvPr id="21" name="Elbow Connector 20">
            <a:extLst>
              <a:ext uri="{FF2B5EF4-FFF2-40B4-BE49-F238E27FC236}">
                <a16:creationId xmlns:a16="http://schemas.microsoft.com/office/drawing/2014/main" id="{1FA5726D-2767-B849-85A3-7CAA002588F7}"/>
              </a:ext>
            </a:extLst>
          </p:cNvPr>
          <p:cNvCxnSpPr>
            <a:cxnSpLocks/>
            <a:stCxn id="11" idx="0"/>
            <a:endCxn id="38" idx="3"/>
          </p:cNvCxnSpPr>
          <p:nvPr/>
        </p:nvCxnSpPr>
        <p:spPr>
          <a:xfrm rot="16200000" flipH="1" flipV="1">
            <a:off x="4151319" y="941274"/>
            <a:ext cx="1184485" cy="2571095"/>
          </a:xfrm>
          <a:prstGeom prst="bentConnector4">
            <a:avLst>
              <a:gd name="adj1" fmla="val -20323"/>
              <a:gd name="adj2" fmla="val 58618"/>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3" name="Elbow Connector 52">
            <a:extLst>
              <a:ext uri="{FF2B5EF4-FFF2-40B4-BE49-F238E27FC236}">
                <a16:creationId xmlns:a16="http://schemas.microsoft.com/office/drawing/2014/main" id="{0DC1C79B-85E9-B246-88E9-908878ECC75B}"/>
              </a:ext>
            </a:extLst>
          </p:cNvPr>
          <p:cNvCxnSpPr>
            <a:cxnSpLocks/>
            <a:stCxn id="38" idx="1"/>
            <a:endCxn id="33" idx="2"/>
          </p:cNvCxnSpPr>
          <p:nvPr/>
        </p:nvCxnSpPr>
        <p:spPr>
          <a:xfrm rot="10800000">
            <a:off x="1943108" y="2046570"/>
            <a:ext cx="520502" cy="772494"/>
          </a:xfrm>
          <a:prstGeom prst="bentConnector2">
            <a:avLst/>
          </a:prstGeom>
          <a:ln w="15875">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49" name="Rounded Rectangle 48">
            <a:extLst>
              <a:ext uri="{FF2B5EF4-FFF2-40B4-BE49-F238E27FC236}">
                <a16:creationId xmlns:a16="http://schemas.microsoft.com/office/drawing/2014/main" id="{0B0F9AEA-B6CC-084B-A827-8EC8E3F6D6A5}"/>
              </a:ext>
            </a:extLst>
          </p:cNvPr>
          <p:cNvSpPr/>
          <p:nvPr/>
        </p:nvSpPr>
        <p:spPr>
          <a:xfrm>
            <a:off x="2236351" y="3405569"/>
            <a:ext cx="1218911" cy="371475"/>
          </a:xfrm>
          <a:prstGeom prst="roundRect">
            <a:avLst/>
          </a:prstGeom>
          <a:solidFill>
            <a:srgbClr val="00B05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514350"/>
            <a:r>
              <a:rPr lang="en-US" sz="750" dirty="0">
                <a:solidFill>
                  <a:prstClr val="white"/>
                </a:solidFill>
                <a:latin typeface="Arial"/>
              </a:rPr>
              <a:t>kafka-console-producer.sh</a:t>
            </a:r>
          </a:p>
        </p:txBody>
      </p:sp>
      <p:cxnSp>
        <p:nvCxnSpPr>
          <p:cNvPr id="22" name="Elbow Connector 21">
            <a:extLst>
              <a:ext uri="{FF2B5EF4-FFF2-40B4-BE49-F238E27FC236}">
                <a16:creationId xmlns:a16="http://schemas.microsoft.com/office/drawing/2014/main" id="{44F8EE2A-5BE0-E545-925C-5D70891B4DA5}"/>
              </a:ext>
            </a:extLst>
          </p:cNvPr>
          <p:cNvCxnSpPr>
            <a:stCxn id="32" idx="2"/>
            <a:endCxn id="45" idx="0"/>
          </p:cNvCxnSpPr>
          <p:nvPr/>
        </p:nvCxnSpPr>
        <p:spPr>
          <a:xfrm rot="5400000">
            <a:off x="1183401" y="1997061"/>
            <a:ext cx="580375" cy="679392"/>
          </a:xfrm>
          <a:prstGeom prst="bentConnector3">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Elbow Connector 23">
            <a:extLst>
              <a:ext uri="{FF2B5EF4-FFF2-40B4-BE49-F238E27FC236}">
                <a16:creationId xmlns:a16="http://schemas.microsoft.com/office/drawing/2014/main" id="{C6D643C2-3EE4-B147-B10E-BCE4D3790797}"/>
              </a:ext>
            </a:extLst>
          </p:cNvPr>
          <p:cNvCxnSpPr>
            <a:cxnSpLocks/>
            <a:stCxn id="49" idx="3"/>
            <a:endCxn id="13" idx="2"/>
          </p:cNvCxnSpPr>
          <p:nvPr/>
        </p:nvCxnSpPr>
        <p:spPr>
          <a:xfrm flipV="1">
            <a:off x="3455262" y="2046055"/>
            <a:ext cx="2841797" cy="1545251"/>
          </a:xfrm>
          <a:prstGeom prst="bentConnector2">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4F4997F-6F2C-BF48-BA63-5430E040A88D}"/>
              </a:ext>
            </a:extLst>
          </p:cNvPr>
          <p:cNvSpPr/>
          <p:nvPr/>
        </p:nvSpPr>
        <p:spPr>
          <a:xfrm>
            <a:off x="3419619" y="242283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1</a:t>
            </a:r>
          </a:p>
        </p:txBody>
      </p:sp>
      <p:sp>
        <p:nvSpPr>
          <p:cNvPr id="68" name="Oval 67">
            <a:extLst>
              <a:ext uri="{FF2B5EF4-FFF2-40B4-BE49-F238E27FC236}">
                <a16:creationId xmlns:a16="http://schemas.microsoft.com/office/drawing/2014/main" id="{A8CECD8E-6C3B-D34E-8F6D-8ADB376443E9}"/>
              </a:ext>
            </a:extLst>
          </p:cNvPr>
          <p:cNvSpPr/>
          <p:nvPr/>
        </p:nvSpPr>
        <p:spPr>
          <a:xfrm>
            <a:off x="3334249" y="3625830"/>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2</a:t>
            </a:r>
          </a:p>
        </p:txBody>
      </p:sp>
      <p:sp>
        <p:nvSpPr>
          <p:cNvPr id="69" name="Oval 68">
            <a:extLst>
              <a:ext uri="{FF2B5EF4-FFF2-40B4-BE49-F238E27FC236}">
                <a16:creationId xmlns:a16="http://schemas.microsoft.com/office/drawing/2014/main" id="{B943FE36-C19E-8A4F-8D1E-178093750F9B}"/>
              </a:ext>
            </a:extLst>
          </p:cNvPr>
          <p:cNvSpPr/>
          <p:nvPr/>
        </p:nvSpPr>
        <p:spPr>
          <a:xfrm>
            <a:off x="434662" y="2836927"/>
            <a:ext cx="322730" cy="308102"/>
          </a:xfrm>
          <a:prstGeom prst="ellipse">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13" dirty="0"/>
              <a:t>3</a:t>
            </a:r>
          </a:p>
        </p:txBody>
      </p:sp>
      <p:sp>
        <p:nvSpPr>
          <p:cNvPr id="17" name="TextBox 16">
            <a:extLst>
              <a:ext uri="{FF2B5EF4-FFF2-40B4-BE49-F238E27FC236}">
                <a16:creationId xmlns:a16="http://schemas.microsoft.com/office/drawing/2014/main" id="{1A0874EA-0F31-A94D-A496-B7D42FBB31A3}"/>
              </a:ext>
            </a:extLst>
          </p:cNvPr>
          <p:cNvSpPr txBox="1"/>
          <p:nvPr/>
        </p:nvSpPr>
        <p:spPr>
          <a:xfrm>
            <a:off x="6369341" y="1637937"/>
            <a:ext cx="482824" cy="207749"/>
          </a:xfrm>
          <a:prstGeom prst="rect">
            <a:avLst/>
          </a:prstGeom>
          <a:noFill/>
        </p:spPr>
        <p:txBody>
          <a:bodyPr wrap="none" rtlCol="0">
            <a:spAutoFit/>
          </a:bodyPr>
          <a:lstStyle/>
          <a:p>
            <a:r>
              <a:rPr lang="en-US" sz="750" b="1" dirty="0"/>
              <a:t>orders</a:t>
            </a:r>
          </a:p>
        </p:txBody>
      </p:sp>
      <p:sp>
        <p:nvSpPr>
          <p:cNvPr id="44" name="TextBox 43">
            <a:extLst>
              <a:ext uri="{FF2B5EF4-FFF2-40B4-BE49-F238E27FC236}">
                <a16:creationId xmlns:a16="http://schemas.microsoft.com/office/drawing/2014/main" id="{E60BBBCD-AD4E-A94D-A062-4C15C724E8D6}"/>
              </a:ext>
            </a:extLst>
          </p:cNvPr>
          <p:cNvSpPr txBox="1"/>
          <p:nvPr/>
        </p:nvSpPr>
        <p:spPr>
          <a:xfrm>
            <a:off x="2007036" y="1655652"/>
            <a:ext cx="824265" cy="207749"/>
          </a:xfrm>
          <a:prstGeom prst="rect">
            <a:avLst/>
          </a:prstGeom>
          <a:noFill/>
        </p:spPr>
        <p:txBody>
          <a:bodyPr wrap="none" rtlCol="0">
            <a:spAutoFit/>
          </a:bodyPr>
          <a:lstStyle/>
          <a:p>
            <a:r>
              <a:rPr lang="en-US" sz="750" b="1" dirty="0"/>
              <a:t>source.orders</a:t>
            </a:r>
          </a:p>
        </p:txBody>
      </p:sp>
      <p:pic>
        <p:nvPicPr>
          <p:cNvPr id="40" name="Picture 39">
            <a:extLst>
              <a:ext uri="{FF2B5EF4-FFF2-40B4-BE49-F238E27FC236}">
                <a16:creationId xmlns:a16="http://schemas.microsoft.com/office/drawing/2014/main" id="{B2E3B02B-700F-1948-ADEA-CB5FC76BE11D}"/>
              </a:ext>
            </a:extLst>
          </p:cNvPr>
          <p:cNvPicPr>
            <a:picLocks noChangeAspect="1"/>
          </p:cNvPicPr>
          <p:nvPr/>
        </p:nvPicPr>
        <p:blipFill>
          <a:blip r:embed="rId4"/>
          <a:stretch>
            <a:fillRect/>
          </a:stretch>
        </p:blipFill>
        <p:spPr>
          <a:xfrm>
            <a:off x="356381" y="3625830"/>
            <a:ext cx="261023" cy="238649"/>
          </a:xfrm>
          <a:prstGeom prst="rect">
            <a:avLst/>
          </a:prstGeom>
        </p:spPr>
      </p:pic>
      <p:pic>
        <p:nvPicPr>
          <p:cNvPr id="41" name="Picture 40" descr="A picture containing sign, clock&#10;&#10;Description automatically generated">
            <a:extLst>
              <a:ext uri="{FF2B5EF4-FFF2-40B4-BE49-F238E27FC236}">
                <a16:creationId xmlns:a16="http://schemas.microsoft.com/office/drawing/2014/main" id="{AD7ADB04-28C0-0E48-A740-348F31B8ADCD}"/>
              </a:ext>
            </a:extLst>
          </p:cNvPr>
          <p:cNvPicPr>
            <a:picLocks noChangeAspect="1"/>
          </p:cNvPicPr>
          <p:nvPr/>
        </p:nvPicPr>
        <p:blipFill>
          <a:blip r:embed="rId5"/>
          <a:stretch>
            <a:fillRect/>
          </a:stretch>
        </p:blipFill>
        <p:spPr>
          <a:xfrm>
            <a:off x="8026345" y="1071776"/>
            <a:ext cx="397442" cy="351885"/>
          </a:xfrm>
          <a:prstGeom prst="rect">
            <a:avLst/>
          </a:prstGeom>
        </p:spPr>
      </p:pic>
    </p:spTree>
    <p:extLst>
      <p:ext uri="{BB962C8B-B14F-4D97-AF65-F5344CB8AC3E}">
        <p14:creationId xmlns:p14="http://schemas.microsoft.com/office/powerpoint/2010/main" val="218596881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73693</TotalTime>
  <Words>661</Words>
  <Application>Microsoft Macintosh PowerPoint</Application>
  <PresentationFormat>On-screen Show (16:9)</PresentationFormat>
  <Paragraphs>283</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Helvetica Neue Light</vt:lpstr>
      <vt:lpstr>Helvetica Neue Thin</vt:lpstr>
      <vt:lpstr>IBM Plex Sans</vt:lpstr>
      <vt:lpstr>Menlo</vt:lpstr>
      <vt:lpstr>1_dk_blu_background_2017</vt:lpstr>
      <vt:lpstr>Office Theme</vt:lpstr>
      <vt:lpstr>Strimzi</vt:lpstr>
      <vt:lpstr>Kafka Connect</vt:lpstr>
      <vt:lpstr>Mirror Maker 2.0</vt:lpstr>
      <vt:lpstr>MM2 - Data Replication Active - Passive</vt:lpstr>
      <vt:lpstr>MM2 - Data Replication Active - Passive</vt:lpstr>
      <vt:lpstr>Data Replication Active - Active</vt:lpstr>
      <vt:lpstr>Mirror Maker 2</vt:lpstr>
      <vt:lpstr>Mirror Maker 2</vt:lpstr>
      <vt:lpstr>Data Replication Environment - 2</vt:lpstr>
      <vt:lpstr>Data Replication Environment - 3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499</cp:revision>
  <cp:lastPrinted>2019-10-02T13:04:38Z</cp:lastPrinted>
  <dcterms:created xsi:type="dcterms:W3CDTF">2019-01-17T23:14:09Z</dcterms:created>
  <dcterms:modified xsi:type="dcterms:W3CDTF">2020-03-14T01:29:00Z</dcterms:modified>
</cp:coreProperties>
</file>