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5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2" r:id="rId16"/>
    <p:sldId id="283" r:id="rId17"/>
    <p:sldId id="280" r:id="rId18"/>
  </p:sldIdLst>
  <p:sldSz cx="12192000" cy="6858000"/>
  <p:notesSz cx="6858000" cy="9144000"/>
  <p:embeddedFontLst>
    <p:embeddedFont>
      <p:font typeface="Garamond" panose="02020404030301010803" pitchFamily="18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xSrSxI3hGT2Wb8bd4g8vFnRWg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2766" autoAdjust="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c30e65d3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cc30e65d3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7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160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373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054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282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301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43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14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0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3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204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5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4362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0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title"/>
          </p:nvPr>
        </p:nvSpPr>
        <p:spPr>
          <a:xfrm>
            <a:off x="1821614" y="746338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NEIL GOGTE INSTITUTE OF TECHNOLOGY</a:t>
            </a:r>
            <a:b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Kachavanisingaram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Village, Hyderabad, Telangana. 5000058</a:t>
            </a:r>
            <a:b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CSE(AI&amp;ML)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338728" y="3435558"/>
            <a:ext cx="6815669" cy="109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PRESENTED BY :-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lang="en-US" sz="2300" b="1" u="none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000" b="0" u="non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245321748065 - AMBATI BALA SHREYAS REDDY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000" b="0" u="non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245321748095 – KOOKUTLA RISHI KUMAR</a:t>
            </a:r>
          </a:p>
        </p:txBody>
      </p:sp>
      <p:sp>
        <p:nvSpPr>
          <p:cNvPr id="157" name="Google Shape;157;p1"/>
          <p:cNvSpPr txBox="1"/>
          <p:nvPr/>
        </p:nvSpPr>
        <p:spPr>
          <a:xfrm>
            <a:off x="1295402" y="2599765"/>
            <a:ext cx="11044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VIRTUAL</a:t>
            </a: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 MOUSE USING HAND GESTURE RECOGNITION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24440-97C0-48FC-44DF-D38CB2574E0C}"/>
              </a:ext>
            </a:extLst>
          </p:cNvPr>
          <p:cNvSpPr txBox="1"/>
          <p:nvPr/>
        </p:nvSpPr>
        <p:spPr>
          <a:xfrm>
            <a:off x="1338728" y="4534678"/>
            <a:ext cx="441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Garamond" panose="02020404030301010803" pitchFamily="18" charset="0"/>
              </a:rPr>
              <a:t>UNDER THE GUIDANCE OF:-</a:t>
            </a:r>
          </a:p>
          <a:p>
            <a:br>
              <a:rPr lang="en-IN" dirty="0">
                <a:latin typeface="Garamond" panose="02020404030301010803" pitchFamily="18" charset="0"/>
              </a:rPr>
            </a:br>
            <a:r>
              <a:rPr lang="en-IN" dirty="0">
                <a:latin typeface="Garamond" panose="02020404030301010803" pitchFamily="18" charset="0"/>
              </a:rPr>
              <a:t>Mrs. M. Deepika</a:t>
            </a:r>
          </a:p>
          <a:p>
            <a:r>
              <a:rPr lang="en-IN" dirty="0">
                <a:latin typeface="Garamond" panose="02020404030301010803" pitchFamily="18" charset="0"/>
              </a:rPr>
              <a:t>ASSISTANT PROFESSOR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126D9-3EF7-6A0D-1056-902AAE7E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614" y="728394"/>
            <a:ext cx="1596591" cy="15965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c30e65d39_0_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Contd</a:t>
            </a:r>
            <a:r>
              <a:rPr lang="en-GB" dirty="0"/>
              <a:t>…</a:t>
            </a:r>
            <a:endParaRPr dirty="0"/>
          </a:p>
        </p:txBody>
      </p:sp>
      <p:sp>
        <p:nvSpPr>
          <p:cNvPr id="230" name="Google Shape;230;g1cc30e65d39_0_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1800" b="1" u="sng" dirty="0"/>
              <a:t>SOFTWARE REQUIREMENTS:</a:t>
            </a:r>
            <a:r>
              <a:rPr lang="en-US" sz="1800" b="1" dirty="0"/>
              <a:t> </a:t>
            </a:r>
          </a:p>
          <a:p>
            <a:pPr marL="457200" lvl="0" indent="-368300" algn="just" rtl="0">
              <a:spcBef>
                <a:spcPts val="92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Operating System: Windows 11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Toolkit: Image Acquisition and Processing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IDE: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Pycharm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Programming language: Python</a:t>
            </a:r>
          </a:p>
          <a:p>
            <a:pPr marL="0" lvl="0" indent="0" algn="just" rtl="0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Arial"/>
              <a:buNone/>
            </a:pPr>
            <a:endParaRPr lang="en-US"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ARCHITECTURE DESIGN</a:t>
            </a:r>
            <a:endParaRPr/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0625" y="2537500"/>
            <a:ext cx="5536800" cy="35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242" name="Google Shape;242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GB" dirty="0"/>
              <a:t>CLASS DIAGRAM</a:t>
            </a:r>
            <a:endParaRPr dirty="0"/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dirty="0"/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625" y="2556925"/>
            <a:ext cx="6657975" cy="35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/>
        </p:nvSpPr>
        <p:spPr>
          <a:xfrm>
            <a:off x="681113" y="887894"/>
            <a:ext cx="25576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chemeClr val="tx1">
                    <a:lumMod val="95000"/>
                  </a:schemeClr>
                </a:solidFill>
                <a:ea typeface="Garamond"/>
                <a:cs typeface="Garamond"/>
                <a:sym typeface="Garamond"/>
              </a:rPr>
              <a:t>USE CASE DIAGRAM</a:t>
            </a:r>
            <a:endParaRPr sz="1800" b="1" dirty="0">
              <a:solidFill>
                <a:schemeClr val="tx1">
                  <a:lumMod val="95000"/>
                </a:schemeClr>
              </a:solidFill>
              <a:ea typeface="Garamond"/>
              <a:cs typeface="Garamond"/>
              <a:sym typeface="Garamond"/>
            </a:endParaRPr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4300" y="819725"/>
            <a:ext cx="6927975" cy="52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/>
        </p:nvSpPr>
        <p:spPr>
          <a:xfrm>
            <a:off x="887896" y="980661"/>
            <a:ext cx="30082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>
                    <a:lumMod val="95000"/>
                  </a:schemeClr>
                </a:solidFill>
                <a:ea typeface="Garamond"/>
                <a:cs typeface="Garamond"/>
                <a:sym typeface="Garamond"/>
              </a:rPr>
              <a:t>ACTIVITY DIAGRAM</a:t>
            </a:r>
            <a:endParaRPr sz="1800" dirty="0">
              <a:solidFill>
                <a:schemeClr val="tx1">
                  <a:lumMod val="95000"/>
                </a:schemeClr>
              </a:solidFill>
              <a:ea typeface="Garamond"/>
              <a:cs typeface="Garamond"/>
              <a:sym typeface="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DB10A-D4EA-A968-992D-16F1DBA5D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39" y="766697"/>
            <a:ext cx="4486337" cy="53875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8ECA-1135-6EFC-A710-A7960A39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4C8DC5-211F-D071-6BBC-30663376D4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8889" y="2560638"/>
            <a:ext cx="4237422" cy="33099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A504E1-B53F-483C-BBCD-E206810341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8611" y="2560638"/>
            <a:ext cx="4204277" cy="3309937"/>
          </a:xfrm>
        </p:spPr>
      </p:pic>
    </p:spTree>
    <p:extLst>
      <p:ext uri="{BB962C8B-B14F-4D97-AF65-F5344CB8AC3E}">
        <p14:creationId xmlns:p14="http://schemas.microsoft.com/office/powerpoint/2010/main" val="372424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E864DE-B82C-6287-20E7-760F77D9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CONCLUSION AND FUTURE SCOPE</a:t>
            </a:r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1FAD3-7B33-4A0A-37C1-22ECE33E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Webcam-based Virtual Mouse innovates human-computer interaction through real-time camera feedback and gesture recognition.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practicality is showcased through seamless standard mouse operations and proposed hardware redesign recommendations for enhanced user control.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user-friendly interface and portable design, it addresses challenges in current VR headset controllers, revolutionizing computer interaction for accessibility and user-centricity.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use of ambient light sensors, 3-D depth sensing cameras and seamless integration of hardware and the software into the VR- Headsets, a revolutionary method of controlling them will be put in place instead of flimsy Joysticks.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45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6" descr="Text, whiteboard&#10;&#10;Description automatically generated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830" y="1993"/>
            <a:ext cx="12195659" cy="690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 dirty="0"/>
              <a:t>CONTENTS</a:t>
            </a:r>
            <a:endParaRPr dirty="0"/>
          </a:p>
        </p:txBody>
      </p:sp>
      <p:sp>
        <p:nvSpPr>
          <p:cNvPr id="164" name="Google Shape;164;p2"/>
          <p:cNvSpPr txBox="1">
            <a:spLocks noGrp="1"/>
          </p:cNvSpPr>
          <p:nvPr>
            <p:ph idx="1"/>
          </p:nvPr>
        </p:nvSpPr>
        <p:spPr>
          <a:xfrm>
            <a:off x="1295401" y="2416629"/>
            <a:ext cx="9601196" cy="345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85750" lvl="0" indent="-298894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98894" algn="l" rtl="0"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98894" algn="l" rtl="0"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98894" algn="l" rtl="0"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98894" algn="l" rtl="0"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98894" algn="l" rtl="0"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98894" algn="l" rtl="0"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</a:p>
          <a:p>
            <a:pPr marL="285750" indent="-298894">
              <a:spcBef>
                <a:spcPts val="1044"/>
              </a:spcBef>
              <a:buSzPts val="2760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285750" indent="-298894">
              <a:spcBef>
                <a:spcPts val="1044"/>
              </a:spcBef>
              <a:buSzPts val="2760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285750" indent="-298894">
              <a:spcBef>
                <a:spcPts val="1044"/>
              </a:spcBef>
              <a:buSzPts val="2760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  <a:p>
            <a:pPr marL="285750" indent="-298894">
              <a:spcBef>
                <a:spcPts val="1044"/>
              </a:spcBef>
              <a:buSzPts val="2760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98894" algn="l" rtl="0"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98894" algn="l" rtl="0">
              <a:spcBef>
                <a:spcPts val="1044"/>
              </a:spcBef>
              <a:spcAft>
                <a:spcPts val="0"/>
              </a:spcAft>
              <a:buSzPts val="276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 dirty="0"/>
              <a:t>ABSTRACT</a:t>
            </a:r>
            <a:endParaRPr dirty="0"/>
          </a:p>
        </p:txBody>
      </p:sp>
      <p:sp>
        <p:nvSpPr>
          <p:cNvPr id="176" name="Google Shape;176;p4"/>
          <p:cNvSpPr txBox="1">
            <a:spLocks noGrp="1"/>
          </p:cNvSpPr>
          <p:nvPr>
            <p:ph idx="1"/>
          </p:nvPr>
        </p:nvSpPr>
        <p:spPr>
          <a:xfrm>
            <a:off x="1295400" y="2584125"/>
            <a:ext cx="9752400" cy="268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6088" lvl="0" indent="-342900" algn="just" rtl="0">
              <a:spcBef>
                <a:spcPts val="31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real-time camera and innovative hardware design for a groundbreaking approach to mouse control. </a:t>
            </a:r>
          </a:p>
          <a:p>
            <a:pPr marL="456088" lvl="0" indent="-342900" algn="just" rtl="0">
              <a:spcBef>
                <a:spcPts val="31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computer vision to recognize gestures, replicating traditional mouse functions. </a:t>
            </a:r>
          </a:p>
          <a:p>
            <a:pPr marL="456088" lvl="0" indent="-342900" algn="just" rtl="0">
              <a:spcBef>
                <a:spcPts val="31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Recommends a complete hardware redesign for enhanced user control through cutting-edge camera technology. </a:t>
            </a:r>
          </a:p>
          <a:p>
            <a:pPr marL="456088" lvl="0" indent="-342900" algn="just" rtl="0">
              <a:spcBef>
                <a:spcPts val="31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practicality of the system, performing tasks akin to standard mouse devices.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>
            <a:spLocks noGrp="1"/>
          </p:cNvSpPr>
          <p:nvPr>
            <p:ph type="title"/>
          </p:nvPr>
        </p:nvSpPr>
        <p:spPr>
          <a:xfrm>
            <a:off x="1295400" y="982127"/>
            <a:ext cx="96012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182" name="Google Shape;182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285750" algn="just">
              <a:lnSpc>
                <a:spcPct val="80000"/>
              </a:lnSpc>
              <a:spcBef>
                <a:spcPts val="970"/>
              </a:spcBef>
              <a:buSzPct val="128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On most VR-Headsets, the controller is not the easiest and most convenient to use.</a:t>
            </a:r>
          </a:p>
          <a:p>
            <a:pPr marL="571500" indent="-285750" algn="just">
              <a:lnSpc>
                <a:spcPct val="80000"/>
              </a:lnSpc>
              <a:spcBef>
                <a:spcPts val="970"/>
              </a:spcBef>
              <a:buSzPct val="128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primary purpose of preprocessing is to present data for easy interpretation and processing on a system.</a:t>
            </a:r>
          </a:p>
          <a:p>
            <a:pPr marL="571500" indent="-285750" algn="just">
              <a:lnSpc>
                <a:spcPct val="80000"/>
              </a:lnSpc>
              <a:spcBef>
                <a:spcPts val="970"/>
              </a:spcBef>
              <a:buSzPct val="128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project focuses on his process of extracting the greatest human hand features from the background and matching those features to detect hand movements.</a:t>
            </a:r>
          </a:p>
          <a:p>
            <a:pPr marL="285750" indent="0" algn="just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935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Main Features –</a:t>
            </a:r>
          </a:p>
          <a:p>
            <a:pPr marL="571500" indent="-285750" algn="just">
              <a:lnSpc>
                <a:spcPct val="80000"/>
              </a:lnSpc>
              <a:spcBef>
                <a:spcPts val="1000"/>
              </a:spcBef>
              <a:buSzPct val="128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User friendly.</a:t>
            </a:r>
          </a:p>
          <a:p>
            <a:pPr marL="571500" indent="-285750" algn="just">
              <a:lnSpc>
                <a:spcPct val="80000"/>
              </a:lnSpc>
              <a:spcBef>
                <a:spcPts val="1000"/>
              </a:spcBef>
              <a:buSzPct val="128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Portable.</a:t>
            </a:r>
          </a:p>
          <a:p>
            <a:pPr marL="571500" indent="-285750" algn="just">
              <a:lnSpc>
                <a:spcPct val="80000"/>
              </a:lnSpc>
              <a:spcBef>
                <a:spcPts val="1000"/>
              </a:spcBef>
              <a:buSzPct val="128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Covers simple operations - left mouse button drag , minimized.</a:t>
            </a:r>
          </a:p>
          <a:p>
            <a:pPr marL="571500" indent="-285750" algn="just">
              <a:lnSpc>
                <a:spcPct val="80000"/>
              </a:lnSpc>
              <a:spcBef>
                <a:spcPts val="970"/>
              </a:spcBef>
              <a:buSzPts val="275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 dirty="0"/>
              <a:t>OBJECTIVE</a:t>
            </a:r>
            <a:endParaRPr dirty="0"/>
          </a:p>
        </p:txBody>
      </p:sp>
      <p:sp>
        <p:nvSpPr>
          <p:cNvPr id="194" name="Google Shape;194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2438" indent="-342900" algn="just">
              <a:spcBef>
                <a:spcPts val="900"/>
              </a:spcBef>
              <a:buSzPct val="115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 computer interaction through a Webcam-based Virtual Mouse, eliminating the need for physical mice. </a:t>
            </a:r>
          </a:p>
          <a:p>
            <a:pPr marL="452438" indent="-342900" algn="just">
              <a:spcBef>
                <a:spcPts val="900"/>
              </a:spcBef>
              <a:buSzPct val="115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seamless operation on various surfaces and environments with users facing the webcam for motion gestures. </a:t>
            </a:r>
          </a:p>
          <a:p>
            <a:pPr marL="452438" indent="-342900" algn="just">
              <a:spcBef>
                <a:spcPts val="900"/>
              </a:spcBef>
              <a:buSzPct val="115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real-time image capture through camera as a prerequisite for the Virtual Mouse's functionality. </a:t>
            </a:r>
          </a:p>
          <a:p>
            <a:pPr marL="452438" indent="-342900" algn="just">
              <a:spcBef>
                <a:spcPts val="900"/>
              </a:spcBef>
              <a:buSzPct val="115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user convenience with a universal input system, allowing the Virtual Mouse to adapt to any surface.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 dirty="0"/>
              <a:t>EXISTING SYSTEM</a:t>
            </a:r>
            <a:endParaRPr dirty="0"/>
          </a:p>
        </p:txBody>
      </p:sp>
      <p:sp>
        <p:nvSpPr>
          <p:cNvPr id="200" name="Google Shape;200;p8"/>
          <p:cNvSpPr txBox="1">
            <a:spLocks noGrp="1"/>
          </p:cNvSpPr>
          <p:nvPr>
            <p:ph idx="1"/>
          </p:nvPr>
        </p:nvSpPr>
        <p:spPr>
          <a:xfrm>
            <a:off x="1295400" y="2478900"/>
            <a:ext cx="9601200" cy="3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indent="-342900" algn="just">
              <a:spcBef>
                <a:spcPts val="1000"/>
              </a:spcBef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current systems utilize either wired or wireless mice for cursor control and incorporate hand gestures for system monitoring. </a:t>
            </a:r>
          </a:p>
          <a:p>
            <a:pPr marL="628650" indent="-342900" algn="just">
              <a:spcBef>
                <a:spcPts val="1000"/>
              </a:spcBef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virtual mouse control system relies on webcams to capture colored hints, utilizing colored fingers as objects, commonly presented in red, green, and blue. </a:t>
            </a:r>
          </a:p>
          <a:p>
            <a:pPr marL="628650" indent="-342900" algn="just">
              <a:spcBef>
                <a:spcPts val="1000"/>
              </a:spcBef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Within the color-monitored system, users can execute fundamental mouse actions, including minimize, drag, scroll up, scroll down, left-click, right-click with drag.</a:t>
            </a:r>
          </a:p>
          <a:p>
            <a:pPr marL="628650" indent="-342900" algn="just">
              <a:spcBef>
                <a:spcPts val="1000"/>
              </a:spcBef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Static hand recognition in existing systems is complex and less user-friendly due to explicit action assignments.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212" name="Google Shape;212;p10"/>
          <p:cNvSpPr txBox="1">
            <a:spLocks noGrp="1"/>
          </p:cNvSpPr>
          <p:nvPr>
            <p:ph idx="1"/>
          </p:nvPr>
        </p:nvSpPr>
        <p:spPr>
          <a:xfrm>
            <a:off x="1295401" y="2556932"/>
            <a:ext cx="9601196" cy="236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System works by identifying the hand gestures and determining the position of the cursor accordingly, but we prefer to run the algorithm in a real environment for the following reasons.</a:t>
            </a:r>
          </a:p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 There are various conditions and scenarios that make it difficult reason.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Environmental noise.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Ambient light conditions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Different skin textures.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 dirty="0" err="1"/>
              <a:t>Contd</a:t>
            </a:r>
            <a:r>
              <a:rPr lang="en-GB" dirty="0"/>
              <a:t>…</a:t>
            </a:r>
            <a:endParaRPr dirty="0"/>
          </a:p>
        </p:txBody>
      </p:sp>
      <p:sp>
        <p:nvSpPr>
          <p:cNvPr id="218" name="Google Shape;218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just" rtl="0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proposed system accommodates all skin tones and operates accurately in various lighting conditions. </a:t>
            </a:r>
          </a:p>
          <a:p>
            <a:pPr marL="457200" lvl="0" indent="-349250" algn="just" rtl="0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Enables user interaction by clicking and using two fingers at a specific angle (15 degrees) without the need for traditional mouse devices.</a:t>
            </a:r>
          </a:p>
          <a:p>
            <a:pPr marL="457200" lvl="0" indent="-349250" algn="just" rtl="0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Offers a user-friendly alternative to traditional mouse systems, eliminating the need for separate hardware devices. </a:t>
            </a:r>
          </a:p>
          <a:p>
            <a:pPr marL="457200" lvl="0" indent="-349250" algn="just" rtl="0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algorithm facilitates hand gesture recognition without requiring additional hardware, leveraging input from webcams.</a:t>
            </a: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 dirty="0"/>
              <a:t> OPERATING ENVIRONMENT</a:t>
            </a:r>
            <a:endParaRPr dirty="0"/>
          </a:p>
        </p:txBody>
      </p:sp>
      <p:sp>
        <p:nvSpPr>
          <p:cNvPr id="224" name="Google Shape;224;p12"/>
          <p:cNvSpPr txBox="1">
            <a:spLocks noGrp="1"/>
          </p:cNvSpPr>
          <p:nvPr>
            <p:ph idx="1"/>
          </p:nvPr>
        </p:nvSpPr>
        <p:spPr>
          <a:xfrm>
            <a:off x="1295402" y="2482574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GB" sz="1800" b="1" u="sng" dirty="0"/>
              <a:t>HARDWARE REQUIREMENTS:</a:t>
            </a:r>
            <a:r>
              <a:rPr lang="en-GB" sz="1800" b="1" dirty="0"/>
              <a:t> </a:t>
            </a:r>
            <a:endParaRPr sz="1800" dirty="0"/>
          </a:p>
          <a:p>
            <a:pPr marL="285750" lvl="0" indent="-285750" algn="just" rtl="0">
              <a:spcBef>
                <a:spcPts val="960"/>
              </a:spcBef>
              <a:spcAft>
                <a:spcPts val="0"/>
              </a:spcAft>
              <a:buSzPts val="2070"/>
              <a:buFont typeface="Times New Roman"/>
              <a:buChar char="•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System : Intel Core i5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960"/>
              </a:spcBef>
              <a:spcAft>
                <a:spcPts val="0"/>
              </a:spcAft>
              <a:buSzPts val="2070"/>
              <a:buFont typeface="Times New Roman"/>
              <a:buChar char="•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Processor: Intel(R) Core(TM) i5-10300H CPU@ 2.50 GHz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960"/>
              </a:spcBef>
              <a:spcAft>
                <a:spcPts val="0"/>
              </a:spcAft>
              <a:buSzPts val="2070"/>
              <a:buFont typeface="Times New Roman"/>
              <a:buChar char="•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Installed RAM: 8.00 GB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960"/>
              </a:spcBef>
              <a:spcAft>
                <a:spcPts val="0"/>
              </a:spcAft>
              <a:buSzPts val="2070"/>
              <a:buFont typeface="Times New Roman"/>
              <a:buChar char="•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System Type: 64-bit OS, x64-based processor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960"/>
              </a:spcBef>
              <a:spcAft>
                <a:spcPts val="0"/>
              </a:spcAft>
              <a:buSzPts val="2070"/>
              <a:buFont typeface="Times New Roman"/>
              <a:buChar char="•"/>
            </a:pPr>
            <a:r>
              <a:rPr lang="en-GB" sz="1800" dirty="0">
                <a:latin typeface="Times New Roman"/>
                <a:ea typeface="Times New Roman"/>
                <a:cs typeface="Times New Roman"/>
                <a:sym typeface="Times New Roman"/>
              </a:rPr>
              <a:t>Webcam: 720p HD Webcam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960"/>
              </a:spcBef>
              <a:spcAft>
                <a:spcPts val="0"/>
              </a:spcAft>
              <a:buNone/>
            </a:pPr>
            <a:endParaRPr sz="1800" dirty="0"/>
          </a:p>
          <a:p>
            <a:pPr marL="285750" lvl="0" indent="-168910" algn="l" rtl="0">
              <a:spcBef>
                <a:spcPts val="920"/>
              </a:spcBef>
              <a:spcAft>
                <a:spcPts val="0"/>
              </a:spcAft>
              <a:buSzPts val="1840"/>
              <a:buNone/>
            </a:pPr>
            <a:endParaRPr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882</TotalTime>
  <Words>694</Words>
  <Application>Microsoft Office PowerPoint</Application>
  <PresentationFormat>Widescreen</PresentationFormat>
  <Paragraphs>80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Garamond</vt:lpstr>
      <vt:lpstr>Arial</vt:lpstr>
      <vt:lpstr>Times New Roman</vt:lpstr>
      <vt:lpstr>Organic</vt:lpstr>
      <vt:lpstr>NEIL GOGTE INSTITUTE OF TECHNOLOGY Kachavanisingaram Village, Hyderabad, Telangana. 5000058 DEPARTMENT OF CSE(AI&amp;ML)</vt:lpstr>
      <vt:lpstr>CONTENTS</vt:lpstr>
      <vt:lpstr>ABSTRACT</vt:lpstr>
      <vt:lpstr>INTRODUCTION</vt:lpstr>
      <vt:lpstr>OBJECTIVE</vt:lpstr>
      <vt:lpstr>EXISTING SYSTEM</vt:lpstr>
      <vt:lpstr>PROPOSED SYSTEM</vt:lpstr>
      <vt:lpstr>Contd…</vt:lpstr>
      <vt:lpstr> OPERATING ENVIRONMENT</vt:lpstr>
      <vt:lpstr>Contd…</vt:lpstr>
      <vt:lpstr>ARCHITECTURE DESIGN</vt:lpstr>
      <vt:lpstr>SYSTEM DESIGN</vt:lpstr>
      <vt:lpstr>PowerPoint Presentation</vt:lpstr>
      <vt:lpstr>PowerPoint Presentation</vt:lpstr>
      <vt:lpstr>OUTPUT</vt:lpstr>
      <vt:lpstr>CONCLUSION AND 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SREENIDHI INSTITUTE OF SCIENCE AND TECHNOLOGY  DEPARTMENT OF COMPUTER SCIENCE AND ENGINEERING</dc:title>
  <dc:creator>User</dc:creator>
  <cp:lastModifiedBy>shreyas reddy</cp:lastModifiedBy>
  <cp:revision>13</cp:revision>
  <dcterms:created xsi:type="dcterms:W3CDTF">2022-04-21T13:50:22Z</dcterms:created>
  <dcterms:modified xsi:type="dcterms:W3CDTF">2024-03-07T04:21:37Z</dcterms:modified>
</cp:coreProperties>
</file>