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304"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4" r:id="rId18"/>
    <p:sldId id="275" r:id="rId19"/>
    <p:sldId id="276" r:id="rId20"/>
    <p:sldId id="282" r:id="rId21"/>
    <p:sldId id="283" r:id="rId22"/>
    <p:sldId id="284" r:id="rId23"/>
    <p:sldId id="285" r:id="rId24"/>
    <p:sldId id="286" r:id="rId25"/>
    <p:sldId id="287" r:id="rId26"/>
    <p:sldId id="288" r:id="rId27"/>
    <p:sldId id="289" r:id="rId28"/>
    <p:sldId id="290" r:id="rId29"/>
    <p:sldId id="291" r:id="rId30"/>
    <p:sldId id="305"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77" r:id="rId44"/>
    <p:sldId id="280" r:id="rId45"/>
    <p:sldId id="28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44"/>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F7F4F-F02F-4A26-9C07-854C483DF5A5}" type="datetimeFigureOut">
              <a:rPr lang="en-IN" smtClean="0"/>
              <a:pPr/>
              <a:t>07-10-2024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FC2E1-C942-4577-B4B4-3E21CE6CF55C}" type="slidenum">
              <a:rPr lang="en-IN" smtClean="0"/>
              <a:pPr/>
              <a:t>‹#›</a:t>
            </a:fld>
            <a:endParaRPr lang="en-IN" dirty="0"/>
          </a:p>
        </p:txBody>
      </p:sp>
    </p:spTree>
    <p:extLst>
      <p:ext uri="{BB962C8B-B14F-4D97-AF65-F5344CB8AC3E}">
        <p14:creationId xmlns:p14="http://schemas.microsoft.com/office/powerpoint/2010/main" xmlns="" val="1621906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8FC2E1-C942-4577-B4B4-3E21CE6CF55C}" type="slidenum">
              <a:rPr lang="en-IN" smtClean="0"/>
              <a:pPr/>
              <a:t>18</a:t>
            </a:fld>
            <a:endParaRPr lang="en-IN" dirty="0"/>
          </a:p>
        </p:txBody>
      </p:sp>
    </p:spTree>
    <p:extLst>
      <p:ext uri="{BB962C8B-B14F-4D97-AF65-F5344CB8AC3E}">
        <p14:creationId xmlns:p14="http://schemas.microsoft.com/office/powerpoint/2010/main" xmlns="" val="22880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8FC2E1-C942-4577-B4B4-3E21CE6CF55C}" type="slidenum">
              <a:rPr lang="en-IN" smtClean="0"/>
              <a:pPr/>
              <a:t>19</a:t>
            </a:fld>
            <a:endParaRPr lang="en-IN" dirty="0"/>
          </a:p>
        </p:txBody>
      </p:sp>
    </p:spTree>
    <p:extLst>
      <p:ext uri="{BB962C8B-B14F-4D97-AF65-F5344CB8AC3E}">
        <p14:creationId xmlns:p14="http://schemas.microsoft.com/office/powerpoint/2010/main" xmlns="" val="133103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20" name="Footer Placeholder 19"/>
          <p:cNvSpPr>
            <a:spLocks noGrp="1"/>
          </p:cNvSpPr>
          <p:nvPr>
            <p:ph type="ftr" sz="quarter" idx="11"/>
          </p:nvPr>
        </p:nvSpPr>
        <p:spPr/>
        <p:txBody>
          <a:bodyPr/>
          <a:lstStyle>
            <a:extLst/>
          </a:lstStyle>
          <a:p>
            <a:endParaRPr lang="en-IN" dirty="0"/>
          </a:p>
        </p:txBody>
      </p:sp>
      <p:sp>
        <p:nvSpPr>
          <p:cNvPr id="10" name="Slide Number Placeholder 9"/>
          <p:cNvSpPr>
            <a:spLocks noGrp="1"/>
          </p:cNvSpPr>
          <p:nvPr>
            <p:ph type="sldNum" sz="quarter" idx="12"/>
          </p:nvPr>
        </p:nvSpPr>
        <p:spPr/>
        <p:txBody>
          <a:bodyPr/>
          <a:lstStyle>
            <a:extLst/>
          </a:lstStyle>
          <a:p>
            <a:fld id="{B9953F14-42A2-4FED-957E-112838E845A3}" type="slidenum">
              <a:rPr lang="en-IN" smtClean="0"/>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9953F14-42A2-4FED-957E-112838E845A3}" type="slidenum">
              <a:rPr lang="en-IN" smtClean="0"/>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B9953F14-42A2-4FED-957E-112838E845A3}" type="slidenum">
              <a:rPr lang="en-IN" smtClean="0"/>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9953F14-42A2-4FED-957E-112838E845A3}"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CB60E2-83B8-4206-AD59-B81FE6F569CA}" type="datetimeFigureOut">
              <a:rPr lang="en-IN" smtClean="0"/>
              <a:pPr/>
              <a:t>07-10-2024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9953F14-42A2-4FED-957E-112838E845A3}" type="slidenum">
              <a:rPr lang="en-IN" smtClean="0"/>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CB60E2-83B8-4206-AD59-B81FE6F569CA}" type="datetimeFigureOut">
              <a:rPr lang="en-IN" smtClean="0"/>
              <a:pPr/>
              <a:t>07-10-2024</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953F14-42A2-4FED-957E-112838E845A3}" type="slidenum">
              <a:rPr lang="en-IN" smtClean="0"/>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p14:dur="0"/>
    </mc:Choice>
    <mc:Fallback>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89472"/>
            <a:ext cx="8686800" cy="1243584"/>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AUTOMATIC GAS LEAKAGE DETECTOR WITH IOT </a:t>
            </a:r>
            <a:br>
              <a:rPr lang="en-US" sz="2400" b="1" u="sng" dirty="0" smtClean="0">
                <a:solidFill>
                  <a:srgbClr val="FF0000"/>
                </a:solidFill>
                <a:effectLst/>
                <a:latin typeface="Times New Roman" pitchFamily="18" charset="0"/>
                <a:cs typeface="Times New Roman" pitchFamily="18" charset="0"/>
              </a:rPr>
            </a:br>
            <a:r>
              <a:rPr lang="en-US" sz="2400" b="1" u="sng" dirty="0" smtClean="0">
                <a:solidFill>
                  <a:srgbClr val="FF0000"/>
                </a:solidFill>
                <a:effectLst/>
                <a:latin typeface="Times New Roman" pitchFamily="18" charset="0"/>
                <a:cs typeface="Times New Roman" pitchFamily="18" charset="0"/>
              </a:rPr>
              <a:t>AND </a:t>
            </a:r>
            <a:br>
              <a:rPr lang="en-US" sz="2400" b="1" u="sng" dirty="0" smtClean="0">
                <a:solidFill>
                  <a:srgbClr val="FF0000"/>
                </a:solidFill>
                <a:effectLst/>
                <a:latin typeface="Times New Roman" pitchFamily="18" charset="0"/>
                <a:cs typeface="Times New Roman" pitchFamily="18" charset="0"/>
              </a:rPr>
            </a:br>
            <a:r>
              <a:rPr lang="en-US" sz="2400" b="1" u="sng" dirty="0" smtClean="0">
                <a:solidFill>
                  <a:srgbClr val="FF0000"/>
                </a:solidFill>
                <a:effectLst/>
                <a:latin typeface="Times New Roman" pitchFamily="18" charset="0"/>
                <a:cs typeface="Times New Roman" pitchFamily="18" charset="0"/>
              </a:rPr>
              <a:t>MEASURING GAS LEVEL USING ESP8266.</a:t>
            </a:r>
            <a:endParaRPr lang="en-US" sz="2400" b="1" dirty="0">
              <a:solidFill>
                <a:srgbClr val="FF0000"/>
              </a:solidFill>
              <a:effectLst/>
            </a:endParaRPr>
          </a:p>
        </p:txBody>
      </p:sp>
      <p:sp>
        <p:nvSpPr>
          <p:cNvPr id="3" name="Subtitle 2"/>
          <p:cNvSpPr>
            <a:spLocks noGrp="1"/>
          </p:cNvSpPr>
          <p:nvPr>
            <p:ph type="subTitle" idx="1"/>
          </p:nvPr>
        </p:nvSpPr>
        <p:spPr>
          <a:xfrm>
            <a:off x="251520" y="4869160"/>
            <a:ext cx="3810000" cy="18002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1800" b="1" u="sng" dirty="0" smtClean="0">
                <a:solidFill>
                  <a:srgbClr val="FF0000"/>
                </a:solidFill>
                <a:latin typeface="Times New Roman" pitchFamily="18" charset="0"/>
                <a:cs typeface="Times New Roman" pitchFamily="18" charset="0"/>
              </a:rPr>
              <a:t>Presented</a:t>
            </a:r>
          </a:p>
          <a:p>
            <a:pPr algn="ctr"/>
            <a:r>
              <a:rPr lang="en-US" sz="1800" b="1" u="sng" dirty="0" smtClean="0">
                <a:solidFill>
                  <a:srgbClr val="FF0000"/>
                </a:solidFill>
                <a:latin typeface="Times New Roman" pitchFamily="18" charset="0"/>
                <a:cs typeface="Times New Roman" pitchFamily="18" charset="0"/>
              </a:rPr>
              <a:t> by</a:t>
            </a:r>
          </a:p>
          <a:p>
            <a:endParaRPr lang="en-US" sz="1400" dirty="0">
              <a:latin typeface="Times New Roman" pitchFamily="18" charset="0"/>
              <a:cs typeface="Times New Roman" pitchFamily="18" charset="0"/>
            </a:endParaRPr>
          </a:p>
        </p:txBody>
      </p:sp>
      <p:sp>
        <p:nvSpPr>
          <p:cNvPr id="6" name="TextBox 5"/>
          <p:cNvSpPr txBox="1"/>
          <p:nvPr/>
        </p:nvSpPr>
        <p:spPr>
          <a:xfrm>
            <a:off x="1371600" y="609600"/>
            <a:ext cx="7162800" cy="92333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u="sng" dirty="0" smtClean="0">
                <a:solidFill>
                  <a:srgbClr val="0070C0"/>
                </a:solidFill>
                <a:uFill>
                  <a:solidFill>
                    <a:schemeClr val="tx1"/>
                  </a:solidFill>
                </a:uFill>
                <a:latin typeface="Times New Roman" pitchFamily="18" charset="0"/>
                <a:cs typeface="Times New Roman" pitchFamily="18" charset="0"/>
              </a:rPr>
              <a:t>DEPARTMENT OF COMPUTER SCIENCE AND </a:t>
            </a:r>
            <a:r>
              <a:rPr lang="en-US" b="1" u="sng" dirty="0" smtClean="0">
                <a:solidFill>
                  <a:srgbClr val="0070C0"/>
                </a:solidFill>
                <a:uFill>
                  <a:solidFill>
                    <a:schemeClr val="tx1"/>
                  </a:solidFill>
                </a:uFill>
                <a:latin typeface="Times New Roman" pitchFamily="18" charset="0"/>
                <a:cs typeface="Times New Roman" pitchFamily="18" charset="0"/>
              </a:rPr>
              <a:t>ENGINEERING(CYBER SECURITY)</a:t>
            </a:r>
            <a:endParaRPr lang="en-US" b="1" u="sng" dirty="0" smtClean="0">
              <a:solidFill>
                <a:srgbClr val="0070C0"/>
              </a:solidFill>
              <a:uFill>
                <a:solidFill>
                  <a:schemeClr val="tx1"/>
                </a:solidFill>
              </a:uFill>
              <a:latin typeface="Times New Roman" pitchFamily="18" charset="0"/>
              <a:cs typeface="Times New Roman" pitchFamily="18" charset="0"/>
            </a:endParaRPr>
          </a:p>
          <a:p>
            <a:pPr algn="ctr"/>
            <a:endParaRPr lang="en-US" dirty="0"/>
          </a:p>
        </p:txBody>
      </p:sp>
      <p:sp>
        <p:nvSpPr>
          <p:cNvPr id="8" name="TextBox 7"/>
          <p:cNvSpPr txBox="1"/>
          <p:nvPr/>
        </p:nvSpPr>
        <p:spPr>
          <a:xfrm>
            <a:off x="2586103" y="1907540"/>
            <a:ext cx="400212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b="1" u="sng" dirty="0" smtClean="0">
                <a:solidFill>
                  <a:srgbClr val="FF0000"/>
                </a:solidFill>
                <a:latin typeface="Times New Roman" pitchFamily="18" charset="0"/>
                <a:cs typeface="Times New Roman" pitchFamily="18" charset="0"/>
              </a:rPr>
              <a:t>DOMAIN :  INTERNET OF THINGS </a:t>
            </a:r>
            <a:endParaRPr lang="en-US" dirty="0"/>
          </a:p>
        </p:txBody>
      </p:sp>
      <p:sp>
        <p:nvSpPr>
          <p:cNvPr id="10" name="Rectangle 9"/>
          <p:cNvSpPr/>
          <p:nvPr/>
        </p:nvSpPr>
        <p:spPr>
          <a:xfrm>
            <a:off x="4860032" y="4915034"/>
            <a:ext cx="388004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u="sng" dirty="0" smtClean="0">
                <a:solidFill>
                  <a:srgbClr val="FF0000"/>
                </a:solidFill>
                <a:latin typeface="Times New Roman" pitchFamily="18" charset="0"/>
                <a:cs typeface="Times New Roman" pitchFamily="18" charset="0"/>
              </a:rPr>
              <a:t>GUIDE NAME :</a:t>
            </a:r>
          </a:p>
          <a:p>
            <a:endParaRPr lang="en-US" b="1" u="sng"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p:txBody>
      </p:sp>
      <p:sp>
        <p:nvSpPr>
          <p:cNvPr id="7" name="TextBox 6"/>
          <p:cNvSpPr txBox="1"/>
          <p:nvPr/>
        </p:nvSpPr>
        <p:spPr>
          <a:xfrm>
            <a:off x="3563888" y="4293096"/>
            <a:ext cx="1944216"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1600" b="1" u="sng" dirty="0" smtClean="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BATCH NO:10</a:t>
            </a:r>
            <a:endParaRPr lang="en-IN" sz="1600" b="1" u="sng" dirty="0">
              <a:ln w="1905"/>
              <a:solidFill>
                <a:srgbClr val="FF0000"/>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22092613"/>
      </p:ext>
    </p:extLst>
  </p:cSld>
  <p:clrMapOvr>
    <a:masterClrMapping/>
  </p:clrMapOvr>
  <mc:AlternateContent xmlns:mc="http://schemas.openxmlformats.org/markup-compatibility/2006">
    <mc:Choice xmlns:p14="http://schemas.microsoft.com/office/powerpoint/2010/main" xmlns="" Requires="p14">
      <p:transition p14:dur="10" advTm="48669"/>
    </mc:Choice>
    <mc:Fallback>
      <p:transition advTm="4866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36774"/>
            <a:ext cx="7714488" cy="931986"/>
          </a:xfrm>
        </p:spPr>
        <p:style>
          <a:lnRef idx="1">
            <a:schemeClr val="accent2"/>
          </a:lnRef>
          <a:fillRef idx="2">
            <a:schemeClr val="accent2"/>
          </a:fillRef>
          <a:effectRef idx="1">
            <a:schemeClr val="accent2"/>
          </a:effectRef>
          <a:fontRef idx="minor">
            <a:schemeClr val="dk1"/>
          </a:fontRef>
        </p:style>
        <p:txBody>
          <a:bodyPr/>
          <a:lstStyle/>
          <a:p>
            <a:pPr algn="ctr"/>
            <a:r>
              <a:rPr lang="en-US" sz="2400" b="1" u="sng" dirty="0" smtClean="0">
                <a:solidFill>
                  <a:srgbClr val="FF0000"/>
                </a:solidFill>
                <a:effectLst/>
                <a:latin typeface="Times New Roman" pitchFamily="18" charset="0"/>
                <a:cs typeface="Times New Roman" pitchFamily="18" charset="0"/>
              </a:rPr>
              <a:t>EXISTING SYSTEM</a:t>
            </a:r>
            <a:endParaRPr lang="en-US" sz="2400" b="1" u="sng"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259632" y="1484784"/>
            <a:ext cx="7704856" cy="5184576"/>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smtClean="0">
                <a:solidFill>
                  <a:srgbClr val="FF0000"/>
                </a:solidFill>
                <a:latin typeface="Times New Roman" pitchFamily="18" charset="0"/>
                <a:cs typeface="Times New Roman" pitchFamily="18" charset="0"/>
              </a:rPr>
              <a:t>The Existing method takes an automatic control action upon detection of gas , The regulator valve would be switched off which completely stops the flow of gas leakage.</a:t>
            </a: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This High signal is monitored by the microcontroller and it will identify the gas leakage. </a:t>
            </a: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If there is a leakage, the consumer is informed through internet in his device and a signal is sent back to the microcontroller to turn off the valve.</a:t>
            </a:r>
          </a:p>
          <a:p>
            <a:pPr marL="82296" indent="0">
              <a:buNone/>
            </a:pPr>
            <a:r>
              <a:rPr lang="en-US" sz="2000" dirty="0" smtClean="0">
                <a:solidFill>
                  <a:srgbClr val="FF0000"/>
                </a:solidFill>
                <a:latin typeface="Times New Roman" pitchFamily="18" charset="0"/>
                <a:cs typeface="Times New Roman" pitchFamily="18" charset="0"/>
              </a:rPr>
              <a:t> </a:t>
            </a:r>
          </a:p>
          <a:p>
            <a:r>
              <a:rPr lang="en-US" sz="2000" dirty="0" smtClean="0">
                <a:solidFill>
                  <a:srgbClr val="FF0000"/>
                </a:solidFill>
                <a:latin typeface="Times New Roman" pitchFamily="18" charset="0"/>
                <a:cs typeface="Times New Roman" pitchFamily="18" charset="0"/>
              </a:rPr>
              <a:t>The Object detection sensor is used to detect the presence of any vessel over the burner. If a vessel is not detected over a predetermined time, then an alarm goes off and the consumer is alerted.</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83540410"/>
      </p:ext>
    </p:extLst>
  </p:cSld>
  <p:clrMapOvr>
    <a:masterClrMapping/>
  </p:clrMapOvr>
  <mc:AlternateContent xmlns:mc="http://schemas.openxmlformats.org/markup-compatibility/2006">
    <mc:Choice xmlns:p14="http://schemas.microsoft.com/office/powerpoint/2010/main" xmlns="" Requires="p14">
      <p:transition p14:dur="0" advTm="56290"/>
    </mc:Choice>
    <mc:Fallback>
      <p:transition advTm="5629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602048" cy="8683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DISADVANTAGES</a:t>
            </a:r>
            <a:endParaRPr lang="en-US" sz="24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48680" y="1484784"/>
            <a:ext cx="7543800" cy="5256584"/>
          </a:xfrm>
        </p:spPr>
        <p:style>
          <a:lnRef idx="2">
            <a:schemeClr val="accent2"/>
          </a:lnRef>
          <a:fillRef idx="1">
            <a:schemeClr val="lt1"/>
          </a:fillRef>
          <a:effectRef idx="0">
            <a:schemeClr val="accent2"/>
          </a:effectRef>
          <a:fontRef idx="minor">
            <a:schemeClr val="dk1"/>
          </a:fontRef>
        </p:style>
        <p:txBody>
          <a:bodyPr>
            <a:normAutofit/>
          </a:bodyPr>
          <a:lstStyle/>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In Existing system , The system works only when 5v is given.</a:t>
            </a:r>
          </a:p>
          <a:p>
            <a:endParaRPr lang="en-US" sz="2000" dirty="0" smtClean="0">
              <a:solidFill>
                <a:srgbClr val="FF0000"/>
              </a:solidFill>
              <a:latin typeface="Times New Roman" pitchFamily="18" charset="0"/>
              <a:cs typeface="Times New Roman" pitchFamily="18" charset="0"/>
            </a:endParaRP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Its sensitivity depends upon the temperature and humidity.</a:t>
            </a:r>
          </a:p>
          <a:p>
            <a:endParaRPr lang="en-US" sz="2000" dirty="0" smtClean="0">
              <a:solidFill>
                <a:srgbClr val="FF0000"/>
              </a:solidFill>
              <a:latin typeface="Times New Roman" pitchFamily="18" charset="0"/>
              <a:cs typeface="Times New Roman" pitchFamily="18" charset="0"/>
            </a:endParaRP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The Existing system made of high cost and more components to detect the gas leakage.</a:t>
            </a:r>
          </a:p>
          <a:p>
            <a:endParaRPr lang="en-US" sz="2000" dirty="0" smtClean="0">
              <a:solidFill>
                <a:srgbClr val="FF0000"/>
              </a:solidFill>
              <a:latin typeface="Times New Roman" pitchFamily="18" charset="0"/>
              <a:cs typeface="Times New Roman" pitchFamily="18" charset="0"/>
            </a:endParaRP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Cannot be used in Co and CO2 gases and produced the functions in this area.</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15516030"/>
      </p:ext>
    </p:extLst>
  </p:cSld>
  <p:clrMapOvr>
    <a:masterClrMapping/>
  </p:clrMapOvr>
  <mc:AlternateContent xmlns:mc="http://schemas.openxmlformats.org/markup-compatibility/2006">
    <mc:Choice xmlns:p14="http://schemas.microsoft.com/office/powerpoint/2010/main" xmlns="" Requires="p14">
      <p:transition p14:dur="0" advTm="51492"/>
    </mc:Choice>
    <mc:Fallback>
      <p:transition advTm="5149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818072" cy="850106"/>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PROPOSED SYSTEM</a:t>
            </a:r>
            <a:endParaRPr lang="en-US" sz="2400" b="1" u="sng"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219200" y="1340768"/>
            <a:ext cx="7714488" cy="5328592"/>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smtClean="0">
                <a:solidFill>
                  <a:srgbClr val="FF0000"/>
                </a:solidFill>
                <a:latin typeface="Times New Roman" pitchFamily="18" charset="0"/>
                <a:cs typeface="Times New Roman" pitchFamily="18" charset="0"/>
              </a:rPr>
              <a:t>The Ultimate aim of the project is to make A finished product of gas leakage detection system for household.</a:t>
            </a:r>
          </a:p>
          <a:p>
            <a:pPr marL="82296" indent="0">
              <a:buNone/>
            </a:pPr>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 With the advancement of Internet in Homes, The safety can be further increased with introduction of internet of things.</a:t>
            </a:r>
          </a:p>
          <a:p>
            <a:pPr marL="82296" indent="0">
              <a:buNone/>
            </a:pPr>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The product consists of outer wooden casing in shape of A box to carry the ARDUINO controller, solenoid, MQ5 gas sensor, ESP  WI-FI module and A buzzer.</a:t>
            </a:r>
          </a:p>
          <a:p>
            <a:pPr marL="82296" indent="0">
              <a:buNone/>
            </a:pPr>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The Mouth of the sensor is placed right above the mouth of cylinder and the pipeline, A solenoid is placed such A way that whenever ,there is signal, it will close the pipe to stop the flow of gas.</a:t>
            </a:r>
          </a:p>
          <a:p>
            <a:endParaRPr lang="en-US" sz="2000" dirty="0">
              <a:solidFill>
                <a:srgbClr val="FF0000"/>
              </a:solidFill>
            </a:endParaRPr>
          </a:p>
        </p:txBody>
      </p:sp>
    </p:spTree>
    <p:extLst>
      <p:ext uri="{BB962C8B-B14F-4D97-AF65-F5344CB8AC3E}">
        <p14:creationId xmlns:p14="http://schemas.microsoft.com/office/powerpoint/2010/main" xmlns="" val="2433552973"/>
      </p:ext>
    </p:extLst>
  </p:cSld>
  <p:clrMapOvr>
    <a:masterClrMapping/>
  </p:clrMapOvr>
  <mc:AlternateContent xmlns:mc="http://schemas.openxmlformats.org/markup-compatibility/2006">
    <mc:Choice xmlns:p14="http://schemas.microsoft.com/office/powerpoint/2010/main" xmlns="" Requires="p14">
      <p:transition p14:dur="0" advTm="76503"/>
    </mc:Choice>
    <mc:Fallback>
      <p:transition advTm="7650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7921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ADVANTAGES</a:t>
            </a:r>
            <a:endParaRPr lang="en-US" sz="24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71600" y="1752600"/>
            <a:ext cx="7498080" cy="44958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IN" sz="2000" dirty="0" smtClean="0">
                <a:solidFill>
                  <a:srgbClr val="FF0000"/>
                </a:solidFill>
                <a:latin typeface="Times New Roman" pitchFamily="18" charset="0"/>
                <a:cs typeface="Times New Roman" pitchFamily="18" charset="0"/>
              </a:rPr>
              <a:t>Sensors take the accurate value.</a:t>
            </a:r>
          </a:p>
          <a:p>
            <a:pPr>
              <a:buNone/>
            </a:pPr>
            <a:endParaRPr lang="en-IN" sz="2000" dirty="0" smtClean="0">
              <a:solidFill>
                <a:srgbClr val="FF0000"/>
              </a:solidFill>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It is used as in-house LPG gas leakage detector.</a:t>
            </a:r>
          </a:p>
          <a:p>
            <a:endParaRPr lang="en-IN" sz="2000" dirty="0" smtClean="0">
              <a:solidFill>
                <a:srgbClr val="FF0000"/>
              </a:solidFill>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In the long run, The Maintenance cost is very less compared to existing system.</a:t>
            </a:r>
          </a:p>
          <a:p>
            <a:endParaRPr lang="en-IN" sz="2000" dirty="0" smtClean="0">
              <a:solidFill>
                <a:srgbClr val="FF0000"/>
              </a:solidFill>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Less Complex Circuit.</a:t>
            </a:r>
          </a:p>
          <a:p>
            <a:endParaRPr lang="en-IN" sz="2000" dirty="0" smtClean="0">
              <a:solidFill>
                <a:srgbClr val="FF0000"/>
              </a:solidFill>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Cost –Efficient .</a:t>
            </a:r>
          </a:p>
          <a:p>
            <a:endParaRPr lang="en-IN" sz="2000" dirty="0" smtClean="0">
              <a:solidFill>
                <a:srgbClr val="FF0000"/>
              </a:solidFill>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No  Environmental Effect or no effect of  physical  accidents.</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05814536"/>
      </p:ext>
    </p:extLst>
  </p:cSld>
  <p:clrMapOvr>
    <a:masterClrMapping/>
  </p:clrMapOvr>
  <mc:AlternateContent xmlns:mc="http://schemas.openxmlformats.org/markup-compatibility/2006">
    <mc:Choice xmlns:p14="http://schemas.microsoft.com/office/powerpoint/2010/main" xmlns="" Requires="p14">
      <p:transition p14:dur="0" advTm="60390"/>
    </mc:Choice>
    <mc:Fallback>
      <p:transition advTm="6039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0100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GAS SENSOR DESCRIPTION</a:t>
            </a:r>
            <a:endParaRPr lang="en-US" sz="2400" b="1" u="sng"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066800" y="1524000"/>
            <a:ext cx="8001000" cy="5181600"/>
          </a:xfrm>
        </p:spPr>
        <p:style>
          <a:lnRef idx="2">
            <a:schemeClr val="accent2"/>
          </a:lnRef>
          <a:fillRef idx="1">
            <a:schemeClr val="lt1"/>
          </a:fillRef>
          <a:effectRef idx="0">
            <a:schemeClr val="accent2"/>
          </a:effectRef>
          <a:fontRef idx="minor">
            <a:schemeClr val="dk1"/>
          </a:fontRef>
        </p:style>
        <p:txBody>
          <a:bodyPr>
            <a:normAutofit/>
          </a:bodyPr>
          <a:lstStyle/>
          <a:p>
            <a:r>
              <a:rPr lang="en-US" sz="1800" dirty="0" smtClean="0">
                <a:solidFill>
                  <a:srgbClr val="FF0000"/>
                </a:solidFill>
                <a:latin typeface="Times New Roman" pitchFamily="18" charset="0"/>
                <a:cs typeface="Times New Roman" pitchFamily="18" charset="0"/>
              </a:rPr>
              <a:t>We are using the MQ5 gas sensor module. </a:t>
            </a:r>
            <a:endParaRPr lang="en-US" sz="1800" dirty="0">
              <a:solidFill>
                <a:srgbClr val="FF0000"/>
              </a:solidFill>
              <a:latin typeface="Times New Roman" pitchFamily="18" charset="0"/>
              <a:cs typeface="Times New Roman" pitchFamily="18" charset="0"/>
            </a:endParaRPr>
          </a:p>
          <a:p>
            <a:r>
              <a:rPr lang="en-US" sz="1800" dirty="0" smtClean="0">
                <a:solidFill>
                  <a:srgbClr val="FF0000"/>
                </a:solidFill>
                <a:latin typeface="Times New Roman" pitchFamily="18" charset="0"/>
                <a:cs typeface="Times New Roman" pitchFamily="18" charset="0"/>
              </a:rPr>
              <a:t>A analog out (A0) and a digital out (D0). The analog out can be used to detect gas leakage and to measure volume of gas leakage in specific units (ppm). </a:t>
            </a:r>
          </a:p>
          <a:p>
            <a:r>
              <a:rPr lang="en-US" sz="1800" dirty="0" smtClean="0">
                <a:solidFill>
                  <a:srgbClr val="FF0000"/>
                </a:solidFill>
                <a:latin typeface="Times New Roman" pitchFamily="18" charset="0"/>
                <a:cs typeface="Times New Roman" pitchFamily="18" charset="0"/>
              </a:rPr>
              <a:t>The digital out can be used to detect gas leakage and hence trigger an alert system </a:t>
            </a:r>
          </a:p>
          <a:p>
            <a:r>
              <a:rPr lang="en-US" sz="1800" dirty="0" smtClean="0">
                <a:solidFill>
                  <a:srgbClr val="FF0000"/>
                </a:solidFill>
                <a:latin typeface="Times New Roman" pitchFamily="18" charset="0"/>
                <a:cs typeface="Times New Roman" pitchFamily="18" charset="0"/>
              </a:rPr>
              <a:t>The digital out gives only two possible outputs – High and Low hence its more suited for detection of gas leak than to measure volume of gas presence.</a:t>
            </a:r>
          </a:p>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8800" y="4212478"/>
            <a:ext cx="4038600" cy="2340722"/>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p:cNvSpPr txBox="1"/>
          <p:nvPr/>
        </p:nvSpPr>
        <p:spPr>
          <a:xfrm>
            <a:off x="6172200" y="5257800"/>
            <a:ext cx="1736373"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u="sng" dirty="0" smtClean="0">
                <a:solidFill>
                  <a:srgbClr val="FF0000"/>
                </a:solidFill>
                <a:latin typeface="Times New Roman" pitchFamily="18" charset="0"/>
                <a:cs typeface="Times New Roman" pitchFamily="18" charset="0"/>
              </a:rPr>
              <a:t>MQ 5 SENSOR</a:t>
            </a:r>
            <a:endParaRPr lang="en-US"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58603383"/>
      </p:ext>
    </p:extLst>
  </p:cSld>
  <p:clrMapOvr>
    <a:masterClrMapping/>
  </p:clrMapOvr>
  <mc:AlternateContent xmlns:mc="http://schemas.openxmlformats.org/markup-compatibility/2006">
    <mc:Choice xmlns:p14="http://schemas.microsoft.com/office/powerpoint/2010/main" xmlns="" Requires="p14">
      <p:transition p14:dur="0" advTm="90621"/>
    </mc:Choice>
    <mc:Fallback>
      <p:transition advTm="906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ARCHITECTURE DIAGRAM</a:t>
            </a:r>
            <a:endParaRPr lang="en-US" sz="2400" b="1" u="sng" dirty="0">
              <a:solidFill>
                <a:srgbClr val="FF0000"/>
              </a:solidFill>
              <a:effectLst/>
              <a:latin typeface="Times New Roman" pitchFamily="18" charset="0"/>
              <a:cs typeface="Times New Roman" pitchFamily="18" charset="0"/>
            </a:endParaRPr>
          </a:p>
        </p:txBody>
      </p:sp>
      <p:sp>
        <p:nvSpPr>
          <p:cNvPr id="3" name="TextBox 2"/>
          <p:cNvSpPr txBox="1"/>
          <p:nvPr/>
        </p:nvSpPr>
        <p:spPr>
          <a:xfrm>
            <a:off x="2516550" y="6299915"/>
            <a:ext cx="498021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dirty="0" smtClean="0">
                <a:solidFill>
                  <a:srgbClr val="FF0000"/>
                </a:solidFill>
              </a:rPr>
              <a:t>ARCHITECTURE  DIAGRAM  OF  THE  PROJECT</a:t>
            </a:r>
            <a:endParaRPr lang="en-US" dirty="0">
              <a:solidFill>
                <a:srgbClr val="FF0000"/>
              </a:solidFill>
            </a:endParaRP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66800" y="1524000"/>
            <a:ext cx="8001000" cy="464820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2437127451"/>
      </p:ext>
    </p:extLst>
  </p:cSld>
  <p:clrMapOvr>
    <a:masterClrMapping/>
  </p:clrMapOvr>
  <mc:AlternateContent xmlns:mc="http://schemas.openxmlformats.org/markup-compatibility/2006">
    <mc:Choice xmlns:p14="http://schemas.microsoft.com/office/powerpoint/2010/main" xmlns="" Requires="p14">
      <p:transition p14:dur="0" advTm="117852"/>
    </mc:Choice>
    <mc:Fallback>
      <p:transition advTm="117852"/>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620688"/>
            <a:ext cx="6696744" cy="108012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u="sng" dirty="0" smtClean="0">
                <a:solidFill>
                  <a:srgbClr val="FF0000"/>
                </a:solidFill>
                <a:effectLst/>
                <a:latin typeface="Times New Roman" panose="02020603050405020304" pitchFamily="18" charset="0"/>
                <a:cs typeface="Times New Roman" panose="02020603050405020304" pitchFamily="18" charset="0"/>
              </a:rPr>
              <a:t>MODULES </a:t>
            </a:r>
            <a:endParaRPr lang="en-IN" sz="2800" dirty="0"/>
          </a:p>
        </p:txBody>
      </p:sp>
      <p:sp>
        <p:nvSpPr>
          <p:cNvPr id="3" name="Text Placeholder 2"/>
          <p:cNvSpPr>
            <a:spLocks noGrp="1"/>
          </p:cNvSpPr>
          <p:nvPr>
            <p:ph type="body" idx="1"/>
          </p:nvPr>
        </p:nvSpPr>
        <p:spPr>
          <a:xfrm>
            <a:off x="2419672" y="2348880"/>
            <a:ext cx="6544816" cy="3312368"/>
          </a:xfrm>
        </p:spPr>
        <p:style>
          <a:lnRef idx="2">
            <a:schemeClr val="accent2"/>
          </a:lnRef>
          <a:fillRef idx="1">
            <a:schemeClr val="lt1"/>
          </a:fillRef>
          <a:effectRef idx="0">
            <a:schemeClr val="accent2"/>
          </a:effectRef>
          <a:fontRef idx="minor">
            <a:schemeClr val="dk1"/>
          </a:fontRef>
        </p:style>
        <p:txBody>
          <a:bodyPr>
            <a:normAutofit/>
          </a:bodyPr>
          <a:lstStyle/>
          <a:p>
            <a:pPr marL="361188" indent="-342900" algn="just">
              <a:buFont typeface="Arial" panose="020B0604020202020204" pitchFamily="34" charset="0"/>
              <a:buChar char="•"/>
            </a:pPr>
            <a:r>
              <a:rPr lang="en-IN" sz="2400" b="1" dirty="0" smtClean="0">
                <a:solidFill>
                  <a:srgbClr val="FF0000"/>
                </a:solidFill>
                <a:latin typeface="Times New Roman" panose="02020603050405020304" pitchFamily="18" charset="0"/>
                <a:cs typeface="Times New Roman" panose="02020603050405020304" pitchFamily="18" charset="0"/>
              </a:rPr>
              <a:t>DETECTION PHASE</a:t>
            </a:r>
          </a:p>
          <a:p>
            <a:pPr marL="361188" indent="-342900" algn="just">
              <a:buFont typeface="Arial" panose="020B0604020202020204" pitchFamily="34" charset="0"/>
              <a:buChar char="•"/>
            </a:pPr>
            <a:endParaRPr lang="en-IN" sz="2400" b="1" dirty="0" smtClean="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r>
              <a:rPr lang="en-IN" sz="2400" b="1" dirty="0" smtClean="0">
                <a:solidFill>
                  <a:srgbClr val="FF0000"/>
                </a:solidFill>
                <a:latin typeface="Times New Roman" panose="02020603050405020304" pitchFamily="18" charset="0"/>
                <a:cs typeface="Times New Roman" panose="02020603050405020304" pitchFamily="18" charset="0"/>
              </a:rPr>
              <a:t>ALERTING PHASE</a:t>
            </a:r>
          </a:p>
          <a:p>
            <a:pPr marL="361188" indent="-342900" algn="just">
              <a:buFont typeface="Arial" panose="020B0604020202020204" pitchFamily="34" charset="0"/>
              <a:buChar char="•"/>
            </a:pPr>
            <a:endParaRPr lang="en-IN" sz="2400" b="1" dirty="0" smtClean="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r>
              <a:rPr lang="en-IN" sz="2400" b="1" dirty="0" smtClean="0">
                <a:solidFill>
                  <a:srgbClr val="FF0000"/>
                </a:solidFill>
                <a:latin typeface="Times New Roman" panose="02020603050405020304" pitchFamily="18" charset="0"/>
                <a:cs typeface="Times New Roman" panose="02020603050405020304" pitchFamily="18" charset="0"/>
              </a:rPr>
              <a:t>PREVENTION PHASE</a:t>
            </a:r>
          </a:p>
          <a:p>
            <a:pPr marL="361188" indent="-342900" algn="just">
              <a:buFont typeface="Arial" panose="020B0604020202020204" pitchFamily="34" charset="0"/>
              <a:buChar char="•"/>
            </a:pPr>
            <a:endParaRPr lang="en-IN" b="1" dirty="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endParaRPr lang="en-IN" b="1" dirty="0" smtClean="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endParaRPr lang="en-IN" b="1" dirty="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endParaRPr lang="en-IN" b="1" dirty="0" smtClean="0">
              <a:solidFill>
                <a:srgbClr val="FF0000"/>
              </a:solidFill>
              <a:latin typeface="Times New Roman" panose="02020603050405020304" pitchFamily="18" charset="0"/>
              <a:cs typeface="Times New Roman" panose="02020603050405020304" pitchFamily="18" charset="0"/>
            </a:endParaRPr>
          </a:p>
          <a:p>
            <a:pPr marL="361188"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xmlns="" val="939072494"/>
      </p:ext>
    </p:extLst>
  </p:cSld>
  <p:clrMapOvr>
    <a:masterClrMapping/>
  </p:clrMapOvr>
  <mc:AlternateContent xmlns:mc="http://schemas.openxmlformats.org/markup-compatibility/2006">
    <mc:Choice xmlns:p14="http://schemas.microsoft.com/office/powerpoint/2010/main" xmlns="" Requires="p14">
      <p:transition p14:dur="0" advTm="18288"/>
    </mc:Choice>
    <mc:Fallback>
      <p:transition advTm="182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408" y="260648"/>
            <a:ext cx="789008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MODULE DESCRIPTION</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556792"/>
            <a:ext cx="7818072" cy="5112568"/>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b="1" u="sng" dirty="0" smtClean="0">
                <a:solidFill>
                  <a:srgbClr val="FF0000"/>
                </a:solidFill>
                <a:latin typeface="Times New Roman" panose="02020603050405020304" pitchFamily="18" charset="0"/>
                <a:cs typeface="Times New Roman" panose="02020603050405020304" pitchFamily="18" charset="0"/>
              </a:rPr>
              <a:t>DETECTION PHASE:</a:t>
            </a:r>
          </a:p>
          <a:p>
            <a:endParaRPr lang="en-IN" sz="2400" dirty="0" smtClean="0">
              <a:solidFill>
                <a:srgbClr val="FF0000"/>
              </a:solidFill>
              <a:latin typeface="Times New Roman" panose="02020603050405020304" pitchFamily="18" charset="0"/>
              <a:cs typeface="Times New Roman" panose="02020603050405020304" pitchFamily="18" charset="0"/>
            </a:endParaRPr>
          </a:p>
          <a:p>
            <a:r>
              <a:rPr lang="en-IN" sz="2000" dirty="0" smtClean="0">
                <a:solidFill>
                  <a:srgbClr val="FF0000"/>
                </a:solidFill>
                <a:latin typeface="Times New Roman" panose="02020603050405020304" pitchFamily="18" charset="0"/>
                <a:cs typeface="Times New Roman" panose="02020603050405020304" pitchFamily="18" charset="0"/>
              </a:rPr>
              <a:t>The Basic </a:t>
            </a:r>
            <a:r>
              <a:rPr lang="en-IN" sz="2000" dirty="0">
                <a:solidFill>
                  <a:srgbClr val="FF0000"/>
                </a:solidFill>
                <a:latin typeface="Times New Roman" panose="02020603050405020304" pitchFamily="18" charset="0"/>
                <a:cs typeface="Times New Roman" panose="02020603050405020304" pitchFamily="18" charset="0"/>
              </a:rPr>
              <a:t>principle of the working of Gas </a:t>
            </a:r>
            <a:r>
              <a:rPr lang="en-IN" sz="2000" dirty="0" smtClean="0">
                <a:solidFill>
                  <a:srgbClr val="FF0000"/>
                </a:solidFill>
                <a:latin typeface="Times New Roman" panose="02020603050405020304" pitchFamily="18" charset="0"/>
                <a:cs typeface="Times New Roman" panose="02020603050405020304" pitchFamily="18" charset="0"/>
              </a:rPr>
              <a:t>leakage detection </a:t>
            </a:r>
            <a:r>
              <a:rPr lang="en-IN" sz="2000" dirty="0">
                <a:solidFill>
                  <a:srgbClr val="FF0000"/>
                </a:solidFill>
                <a:latin typeface="Times New Roman" panose="02020603050405020304" pitchFamily="18" charset="0"/>
                <a:cs typeface="Times New Roman" panose="02020603050405020304" pitchFamily="18" charset="0"/>
              </a:rPr>
              <a:t>alarm is that the gas sensor senses the leakage and triggers the </a:t>
            </a:r>
            <a:r>
              <a:rPr lang="en-IN" sz="2000" dirty="0" smtClean="0">
                <a:solidFill>
                  <a:srgbClr val="FF0000"/>
                </a:solidFill>
                <a:latin typeface="Times New Roman" panose="02020603050405020304" pitchFamily="18" charset="0"/>
                <a:cs typeface="Times New Roman" panose="02020603050405020304" pitchFamily="18" charset="0"/>
              </a:rPr>
              <a:t>buzzer.</a:t>
            </a:r>
          </a:p>
          <a:p>
            <a:endParaRPr lang="en-IN" sz="2000" dirty="0" smtClean="0">
              <a:solidFill>
                <a:srgbClr val="FF0000"/>
              </a:solidFill>
              <a:latin typeface="Times New Roman" panose="02020603050405020304" pitchFamily="18" charset="0"/>
              <a:cs typeface="Times New Roman" panose="02020603050405020304" pitchFamily="18" charset="0"/>
            </a:endParaRPr>
          </a:p>
          <a:p>
            <a:r>
              <a:rPr lang="en-IN" sz="2000" dirty="0" smtClean="0">
                <a:solidFill>
                  <a:srgbClr val="FF0000"/>
                </a:solidFill>
                <a:latin typeface="Times New Roman" panose="02020603050405020304" pitchFamily="18" charset="0"/>
                <a:cs typeface="Times New Roman" panose="02020603050405020304" pitchFamily="18" charset="0"/>
              </a:rPr>
              <a:t>A</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smtClean="0">
                <a:solidFill>
                  <a:srgbClr val="FF0000"/>
                </a:solidFill>
                <a:latin typeface="Times New Roman" panose="02020603050405020304" pitchFamily="18" charset="0"/>
                <a:cs typeface="Times New Roman" panose="02020603050405020304" pitchFamily="18" charset="0"/>
              </a:rPr>
              <a:t>Gas </a:t>
            </a:r>
            <a:r>
              <a:rPr lang="en-IN" sz="2000" dirty="0">
                <a:solidFill>
                  <a:srgbClr val="FF0000"/>
                </a:solidFill>
                <a:latin typeface="Times New Roman" panose="02020603050405020304" pitchFamily="18" charset="0"/>
                <a:cs typeface="Times New Roman" panose="02020603050405020304" pitchFamily="18" charset="0"/>
              </a:rPr>
              <a:t>detector is a device that detects the presence of </a:t>
            </a:r>
            <a:r>
              <a:rPr lang="en-IN" sz="2000" dirty="0" smtClean="0">
                <a:solidFill>
                  <a:srgbClr val="FF0000"/>
                </a:solidFill>
                <a:latin typeface="Times New Roman" panose="02020603050405020304" pitchFamily="18" charset="0"/>
                <a:cs typeface="Times New Roman" panose="02020603050405020304" pitchFamily="18" charset="0"/>
              </a:rPr>
              <a:t>gases</a:t>
            </a:r>
            <a:r>
              <a:rPr lang="en-IN" sz="2000" dirty="0">
                <a:solidFill>
                  <a:srgbClr val="FF0000"/>
                </a:solidFill>
                <a:latin typeface="Times New Roman" panose="02020603050405020304" pitchFamily="18" charset="0"/>
                <a:cs typeface="Times New Roman" panose="02020603050405020304" pitchFamily="18" charset="0"/>
              </a:rPr>
              <a:t> in an area, often as part of a safety system</a:t>
            </a:r>
            <a:r>
              <a:rPr lang="en-IN" sz="2000" dirty="0" smtClean="0">
                <a:solidFill>
                  <a:srgbClr val="FF0000"/>
                </a:solidFill>
                <a:latin typeface="Times New Roman" panose="02020603050405020304" pitchFamily="18" charset="0"/>
                <a:cs typeface="Times New Roman" panose="02020603050405020304" pitchFamily="18" charset="0"/>
              </a:rPr>
              <a:t>.</a:t>
            </a:r>
          </a:p>
          <a:p>
            <a:endParaRPr lang="en-IN" sz="2000" dirty="0" smtClean="0">
              <a:solidFill>
                <a:srgbClr val="FF0000"/>
              </a:solidFill>
              <a:latin typeface="Times New Roman" panose="02020603050405020304" pitchFamily="18" charset="0"/>
              <a:cs typeface="Times New Roman" panose="02020603050405020304" pitchFamily="18" charset="0"/>
            </a:endParaRPr>
          </a:p>
          <a:p>
            <a:r>
              <a:rPr lang="en-IN" sz="2000" dirty="0" smtClean="0">
                <a:solidFill>
                  <a:srgbClr val="FF0000"/>
                </a:solidFill>
                <a:latin typeface="Times New Roman" panose="02020603050405020304" pitchFamily="18" charset="0"/>
                <a:cs typeface="Times New Roman" panose="02020603050405020304" pitchFamily="18" charset="0"/>
              </a:rPr>
              <a:t>This </a:t>
            </a:r>
            <a:r>
              <a:rPr lang="en-IN" sz="2000" dirty="0">
                <a:solidFill>
                  <a:srgbClr val="FF0000"/>
                </a:solidFill>
                <a:latin typeface="Times New Roman" panose="02020603050405020304" pitchFamily="18" charset="0"/>
                <a:cs typeface="Times New Roman" panose="02020603050405020304" pitchFamily="18" charset="0"/>
              </a:rPr>
              <a:t>type of equipment is used to detect  </a:t>
            </a:r>
            <a:r>
              <a:rPr lang="en-IN" sz="2000" dirty="0" smtClean="0">
                <a:solidFill>
                  <a:srgbClr val="FF0000"/>
                </a:solidFill>
                <a:latin typeface="Times New Roman" panose="02020603050405020304" pitchFamily="18" charset="0"/>
                <a:cs typeface="Times New Roman" panose="02020603050405020304" pitchFamily="18" charset="0"/>
              </a:rPr>
              <a:t>gas leakage</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smtClean="0">
                <a:solidFill>
                  <a:srgbClr val="FF0000"/>
                </a:solidFill>
                <a:latin typeface="Times New Roman" panose="02020603050405020304" pitchFamily="18" charset="0"/>
                <a:cs typeface="Times New Roman" panose="02020603050405020304" pitchFamily="18" charset="0"/>
              </a:rPr>
              <a:t> and thus </a:t>
            </a:r>
            <a:r>
              <a:rPr lang="en-IN" sz="2000" dirty="0">
                <a:solidFill>
                  <a:srgbClr val="FF0000"/>
                </a:solidFill>
                <a:latin typeface="Times New Roman" panose="02020603050405020304" pitchFamily="18" charset="0"/>
                <a:cs typeface="Times New Roman" panose="02020603050405020304" pitchFamily="18" charset="0"/>
              </a:rPr>
              <a:t>interface with a </a:t>
            </a:r>
            <a:r>
              <a:rPr lang="en-IN" sz="2000" dirty="0" smtClean="0">
                <a:solidFill>
                  <a:srgbClr val="FF0000"/>
                </a:solidFill>
                <a:latin typeface="Times New Roman" panose="02020603050405020304" pitchFamily="18" charset="0"/>
                <a:cs typeface="Times New Roman" panose="02020603050405020304" pitchFamily="18" charset="0"/>
              </a:rPr>
              <a:t> control system in turn the process will shutdown gas automatically.</a:t>
            </a:r>
            <a:r>
              <a:rPr lang="en-IN" sz="2000" dirty="0">
                <a:solidFill>
                  <a:srgbClr val="FF0000"/>
                </a:solidFill>
                <a:latin typeface="Times New Roman" panose="02020603050405020304" pitchFamily="18" charset="0"/>
                <a:cs typeface="Times New Roman" panose="02020603050405020304" pitchFamily="18" charset="0"/>
              </a:rPr>
              <a:t> </a:t>
            </a:r>
            <a:endParaRPr lang="en-IN" sz="20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774231"/>
      </p:ext>
    </p:extLst>
  </p:cSld>
  <p:clrMapOvr>
    <a:masterClrMapping/>
  </p:clrMapOvr>
  <mc:AlternateContent xmlns:mc="http://schemas.openxmlformats.org/markup-compatibility/2006">
    <mc:Choice xmlns:p14="http://schemas.microsoft.com/office/powerpoint/2010/main" xmlns="" Requires="p14">
      <p:transition p14:dur="0" advTm="44938"/>
    </mc:Choice>
    <mc:Fallback>
      <p:transition advTm="4493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848872"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latin typeface="Times New Roman" panose="02020603050405020304" pitchFamily="18" charset="0"/>
                <a:cs typeface="Times New Roman" panose="02020603050405020304" pitchFamily="18" charset="0"/>
              </a:rPr>
              <a:t>MODULE DESCRIPTION</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6416" y="1447800"/>
            <a:ext cx="7818072" cy="522156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800" b="1" u="sng" dirty="0" smtClean="0">
                <a:solidFill>
                  <a:srgbClr val="FF0000"/>
                </a:solidFill>
                <a:latin typeface="Times New Roman" panose="02020603050405020304" pitchFamily="18" charset="0"/>
                <a:cs typeface="Times New Roman" panose="02020603050405020304" pitchFamily="18" charset="0"/>
              </a:rPr>
              <a:t>ALERTING PHASE:</a:t>
            </a:r>
          </a:p>
          <a:p>
            <a:pPr marL="82296" indent="0">
              <a:buNone/>
            </a:pPr>
            <a:endParaRPr lang="en-IN" sz="2800" b="1" u="sng" dirty="0" smtClean="0">
              <a:solidFill>
                <a:srgbClr val="FF0000"/>
              </a:solidFill>
              <a:latin typeface="Times New Roman" panose="02020603050405020304" pitchFamily="18" charset="0"/>
              <a:cs typeface="Times New Roman" panose="02020603050405020304" pitchFamily="18" charset="0"/>
            </a:endParaRPr>
          </a:p>
          <a:p>
            <a:pPr marL="82296" indent="0">
              <a:buNone/>
            </a:pPr>
            <a:r>
              <a:rPr lang="en-IN" sz="2400" b="1" u="sng" dirty="0" smtClean="0">
                <a:solidFill>
                  <a:srgbClr val="FF0000"/>
                </a:solidFill>
                <a:latin typeface="Times New Roman" panose="02020603050405020304" pitchFamily="18" charset="0"/>
                <a:cs typeface="Times New Roman" panose="02020603050405020304" pitchFamily="18" charset="0"/>
              </a:rPr>
              <a:t>1.THING SPEAK:</a:t>
            </a:r>
          </a:p>
          <a:p>
            <a:pPr marL="82296" indent="0">
              <a:buNone/>
            </a:pPr>
            <a:endParaRPr lang="en-IN" sz="2400" dirty="0" smtClean="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itchFamily="18" charset="0"/>
                <a:cs typeface="Times New Roman" pitchFamily="18" charset="0"/>
              </a:rPr>
              <a:t>Thing Speak channels store </a:t>
            </a:r>
            <a:r>
              <a:rPr lang="en-US" sz="2000" dirty="0" smtClean="0">
                <a:solidFill>
                  <a:srgbClr val="FF0000"/>
                </a:solidFill>
                <a:latin typeface="Times New Roman" pitchFamily="18" charset="0"/>
                <a:cs typeface="Times New Roman" pitchFamily="18" charset="0"/>
              </a:rPr>
              <a:t>and upload </a:t>
            </a:r>
            <a:r>
              <a:rPr lang="en-US" sz="2000" dirty="0">
                <a:solidFill>
                  <a:srgbClr val="FF0000"/>
                </a:solidFill>
                <a:latin typeface="Times New Roman" pitchFamily="18" charset="0"/>
                <a:cs typeface="Times New Roman" pitchFamily="18" charset="0"/>
              </a:rPr>
              <a:t>data from the web or send data from devices to a Thing Speak channel. </a:t>
            </a:r>
          </a:p>
          <a:p>
            <a:r>
              <a:rPr lang="en-US" sz="2000" dirty="0" smtClean="0">
                <a:solidFill>
                  <a:srgbClr val="FF0000"/>
                </a:solidFill>
                <a:latin typeface="Times New Roman" pitchFamily="18" charset="0"/>
                <a:cs typeface="Times New Roman" pitchFamily="18" charset="0"/>
              </a:rPr>
              <a:t> To </a:t>
            </a:r>
            <a:r>
              <a:rPr lang="en-US" sz="2000" dirty="0">
                <a:solidFill>
                  <a:srgbClr val="FF0000"/>
                </a:solidFill>
                <a:latin typeface="Times New Roman" pitchFamily="18" charset="0"/>
                <a:cs typeface="Times New Roman" pitchFamily="18" charset="0"/>
              </a:rPr>
              <a:t>transform and visualize data or trigger an action</a:t>
            </a:r>
            <a:r>
              <a:rPr lang="en-US" sz="2000" dirty="0" smtClean="0">
                <a:solidFill>
                  <a:srgbClr val="FF0000"/>
                </a:solidFill>
                <a:latin typeface="Times New Roman" pitchFamily="18" charset="0"/>
                <a:cs typeface="Times New Roman" pitchFamily="18" charset="0"/>
              </a:rPr>
              <a:t>.</a:t>
            </a:r>
          </a:p>
          <a:p>
            <a:pPr marL="82296" indent="0">
              <a:buNone/>
            </a:pPr>
            <a:r>
              <a:rPr lang="en-US" sz="2000" dirty="0">
                <a:solidFill>
                  <a:srgbClr val="FF0000"/>
                </a:solidFill>
                <a:latin typeface="Times New Roman" pitchFamily="18" charset="0"/>
                <a:cs typeface="Times New Roman" pitchFamily="18" charset="0"/>
              </a:rPr>
              <a:t> </a:t>
            </a:r>
            <a:endParaRPr lang="en-US" sz="2000" dirty="0" smtClean="0">
              <a:solidFill>
                <a:srgbClr val="FF0000"/>
              </a:solidFill>
              <a:latin typeface="Times New Roman" pitchFamily="18" charset="0"/>
              <a:cs typeface="Times New Roman" pitchFamily="18" charset="0"/>
            </a:endParaRPr>
          </a:p>
          <a:p>
            <a:pPr marL="82296" indent="0">
              <a:buNone/>
            </a:pPr>
            <a:r>
              <a:rPr lang="en-US" sz="2400" b="1" u="sng" dirty="0" smtClean="0">
                <a:solidFill>
                  <a:srgbClr val="FF0000"/>
                </a:solidFill>
                <a:latin typeface="Times New Roman" pitchFamily="18" charset="0"/>
                <a:cs typeface="Times New Roman" pitchFamily="18" charset="0"/>
              </a:rPr>
              <a:t>2.PUSHBULLET:</a:t>
            </a:r>
          </a:p>
          <a:p>
            <a:endParaRPr lang="en-US" sz="2000" dirty="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Push </a:t>
            </a:r>
            <a:r>
              <a:rPr lang="en-US" sz="2000" dirty="0">
                <a:solidFill>
                  <a:srgbClr val="FF0000"/>
                </a:solidFill>
                <a:latin typeface="Times New Roman" pitchFamily="18" charset="0"/>
                <a:cs typeface="Times New Roman" pitchFamily="18" charset="0"/>
              </a:rPr>
              <a:t>bullet  service for sending files, URL links, lists, addresses and anything you can think of to various contacts on a multitude of platforms. </a:t>
            </a:r>
          </a:p>
          <a:p>
            <a:pPr marL="82296" indent="0">
              <a:buNone/>
            </a:pP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972878"/>
      </p:ext>
    </p:extLst>
  </p:cSld>
  <p:clrMapOvr>
    <a:masterClrMapping/>
  </p:clrMapOvr>
  <mc:AlternateContent xmlns:mc="http://schemas.openxmlformats.org/markup-compatibility/2006">
    <mc:Choice xmlns:p14="http://schemas.microsoft.com/office/powerpoint/2010/main" xmlns="" Requires="p14">
      <p:transition p14:dur="0" advTm="75066"/>
    </mc:Choice>
    <mc:Fallback>
      <p:transition advTm="7506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92088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MODULE DESCRIPTION </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16" y="1447800"/>
            <a:ext cx="7848872" cy="522156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b="1" u="sng" dirty="0" smtClean="0">
                <a:solidFill>
                  <a:srgbClr val="FF0000"/>
                </a:solidFill>
                <a:latin typeface="Times New Roman" panose="02020603050405020304" pitchFamily="18" charset="0"/>
                <a:cs typeface="Times New Roman" panose="02020603050405020304" pitchFamily="18" charset="0"/>
              </a:rPr>
              <a:t>PREVENTION PHASE:</a:t>
            </a:r>
            <a:endParaRPr lang="en-IN" sz="2400" dirty="0" smtClean="0">
              <a:solidFill>
                <a:srgbClr val="FF0000"/>
              </a:solidFill>
              <a:latin typeface="Times New Roman" panose="02020603050405020304" pitchFamily="18" charset="0"/>
              <a:cs typeface="Times New Roman" panose="02020603050405020304" pitchFamily="18" charset="0"/>
            </a:endParaRPr>
          </a:p>
          <a:p>
            <a:pPr fontAlgn="base"/>
            <a:r>
              <a:rPr lang="en-IN" sz="2000" dirty="0" smtClean="0">
                <a:solidFill>
                  <a:srgbClr val="FF0000"/>
                </a:solidFill>
                <a:latin typeface="Times New Roman" panose="02020603050405020304" pitchFamily="18" charset="0"/>
                <a:cs typeface="Times New Roman" panose="02020603050405020304" pitchFamily="18" charset="0"/>
              </a:rPr>
              <a:t>A </a:t>
            </a:r>
            <a:r>
              <a:rPr lang="en-IN" sz="2000" i="1" dirty="0" smtClean="0">
                <a:solidFill>
                  <a:srgbClr val="FF0000"/>
                </a:solidFill>
                <a:latin typeface="Times New Roman" panose="02020603050405020304" pitchFamily="18" charset="0"/>
                <a:cs typeface="Times New Roman" panose="02020603050405020304" pitchFamily="18" charset="0"/>
              </a:rPr>
              <a:t>Solenoid valve</a:t>
            </a:r>
            <a:r>
              <a:rPr lang="en-IN" sz="2000" dirty="0" smtClean="0">
                <a:solidFill>
                  <a:srgbClr val="FF0000"/>
                </a:solidFill>
                <a:latin typeface="Times New Roman" panose="02020603050405020304" pitchFamily="18" charset="0"/>
                <a:cs typeface="Times New Roman" panose="02020603050405020304" pitchFamily="18" charset="0"/>
              </a:rPr>
              <a:t> is basically an automatic valve which is electrically operated and thus removes the need for any other person to operate  this valve manually.</a:t>
            </a:r>
          </a:p>
          <a:p>
            <a:pPr fontAlgn="base"/>
            <a:endParaRPr lang="en-IN" sz="2000" dirty="0" smtClean="0">
              <a:solidFill>
                <a:srgbClr val="FF0000"/>
              </a:solidFill>
              <a:latin typeface="Times New Roman" panose="02020603050405020304" pitchFamily="18" charset="0"/>
              <a:cs typeface="Times New Roman" panose="02020603050405020304" pitchFamily="18" charset="0"/>
            </a:endParaRPr>
          </a:p>
          <a:p>
            <a:pPr fontAlgn="base"/>
            <a:r>
              <a:rPr lang="en-IN" sz="2000" dirty="0">
                <a:solidFill>
                  <a:srgbClr val="FF0000"/>
                </a:solidFill>
                <a:latin typeface="Times New Roman" panose="02020603050405020304" pitchFamily="18" charset="0"/>
                <a:cs typeface="Times New Roman" panose="02020603050405020304" pitchFamily="18" charset="0"/>
              </a:rPr>
              <a:t>A</a:t>
            </a:r>
            <a:r>
              <a:rPr lang="en-IN" sz="2000" dirty="0" smtClean="0">
                <a:solidFill>
                  <a:srgbClr val="FF0000"/>
                </a:solidFill>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Solenoid Valve plays an important </a:t>
            </a:r>
            <a:r>
              <a:rPr lang="en-IN" sz="2000" dirty="0" smtClean="0">
                <a:solidFill>
                  <a:srgbClr val="FF0000"/>
                </a:solidFill>
                <a:latin typeface="Times New Roman" panose="02020603050405020304" pitchFamily="18" charset="0"/>
                <a:cs typeface="Times New Roman" panose="02020603050405020304" pitchFamily="18" charset="0"/>
              </a:rPr>
              <a:t>role, shutdowns the valve automatically.</a:t>
            </a:r>
          </a:p>
          <a:p>
            <a:pPr fontAlgn="base"/>
            <a:endParaRPr lang="en-IN" sz="2000" dirty="0">
              <a:solidFill>
                <a:srgbClr val="FF0000"/>
              </a:solidFill>
              <a:latin typeface="Times New Roman" panose="02020603050405020304" pitchFamily="18" charset="0"/>
              <a:cs typeface="Times New Roman" panose="02020603050405020304" pitchFamily="18" charset="0"/>
            </a:endParaRPr>
          </a:p>
          <a:p>
            <a:pPr fontAlgn="base"/>
            <a:r>
              <a:rPr lang="en-IN" sz="2000" dirty="0" smtClean="0">
                <a:solidFill>
                  <a:srgbClr val="FF0000"/>
                </a:solidFill>
                <a:latin typeface="Times New Roman" panose="02020603050405020304" pitchFamily="18" charset="0"/>
                <a:cs typeface="Times New Roman" panose="02020603050405020304" pitchFamily="18" charset="0"/>
              </a:rPr>
              <a:t>The </a:t>
            </a:r>
            <a:r>
              <a:rPr lang="en-IN" sz="2000" dirty="0">
                <a:solidFill>
                  <a:srgbClr val="FF0000"/>
                </a:solidFill>
                <a:latin typeface="Times New Roman" panose="02020603050405020304" pitchFamily="18" charset="0"/>
                <a:cs typeface="Times New Roman" panose="02020603050405020304" pitchFamily="18" charset="0"/>
              </a:rPr>
              <a:t>B</a:t>
            </a:r>
            <a:r>
              <a:rPr lang="en-IN" sz="2000" dirty="0" smtClean="0">
                <a:solidFill>
                  <a:srgbClr val="FF0000"/>
                </a:solidFill>
                <a:latin typeface="Times New Roman" panose="02020603050405020304" pitchFamily="18" charset="0"/>
                <a:cs typeface="Times New Roman" panose="02020603050405020304" pitchFamily="18" charset="0"/>
              </a:rPr>
              <a:t>asic </a:t>
            </a:r>
            <a:r>
              <a:rPr lang="en-IN" sz="2000" dirty="0">
                <a:solidFill>
                  <a:srgbClr val="FF0000"/>
                </a:solidFill>
                <a:latin typeface="Times New Roman" panose="02020603050405020304" pitchFamily="18" charset="0"/>
                <a:cs typeface="Times New Roman" panose="02020603050405020304" pitchFamily="18" charset="0"/>
              </a:rPr>
              <a:t>working principle of all the </a:t>
            </a:r>
            <a:r>
              <a:rPr lang="en-IN" sz="2000" dirty="0" smtClean="0">
                <a:solidFill>
                  <a:srgbClr val="FF0000"/>
                </a:solidFill>
                <a:latin typeface="Times New Roman" panose="02020603050405020304" pitchFamily="18" charset="0"/>
                <a:cs typeface="Times New Roman" panose="02020603050405020304" pitchFamily="18" charset="0"/>
              </a:rPr>
              <a:t>Solenoid </a:t>
            </a:r>
            <a:r>
              <a:rPr lang="en-IN" sz="2000" dirty="0">
                <a:solidFill>
                  <a:srgbClr val="FF0000"/>
                </a:solidFill>
                <a:latin typeface="Times New Roman" panose="02020603050405020304" pitchFamily="18" charset="0"/>
                <a:cs typeface="Times New Roman" panose="02020603050405020304" pitchFamily="18" charset="0"/>
              </a:rPr>
              <a:t>valves is exactly the </a:t>
            </a:r>
            <a:r>
              <a:rPr lang="en-IN" sz="2000" dirty="0" smtClean="0">
                <a:solidFill>
                  <a:srgbClr val="FF0000"/>
                </a:solidFill>
                <a:latin typeface="Times New Roman" panose="02020603050405020304" pitchFamily="18" charset="0"/>
                <a:cs typeface="Times New Roman" panose="02020603050405020304" pitchFamily="18" charset="0"/>
              </a:rPr>
              <a:t>same</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smtClean="0">
                <a:solidFill>
                  <a:srgbClr val="FF0000"/>
                </a:solidFill>
                <a:latin typeface="Times New Roman" panose="02020603050405020304" pitchFamily="18" charset="0"/>
                <a:cs typeface="Times New Roman" panose="02020603050405020304" pitchFamily="18" charset="0"/>
              </a:rPr>
              <a:t>where as the </a:t>
            </a:r>
            <a:r>
              <a:rPr lang="en-IN" sz="2000" dirty="0">
                <a:solidFill>
                  <a:srgbClr val="FF0000"/>
                </a:solidFill>
                <a:latin typeface="Times New Roman" panose="02020603050405020304" pitchFamily="18" charset="0"/>
                <a:cs typeface="Times New Roman" panose="02020603050405020304" pitchFamily="18" charset="0"/>
              </a:rPr>
              <a:t>type and </a:t>
            </a:r>
            <a:r>
              <a:rPr lang="en-IN" sz="2000" dirty="0" smtClean="0">
                <a:solidFill>
                  <a:srgbClr val="FF0000"/>
                </a:solidFill>
                <a:latin typeface="Times New Roman" panose="02020603050405020304" pitchFamily="18" charset="0"/>
                <a:cs typeface="Times New Roman" panose="02020603050405020304" pitchFamily="18" charset="0"/>
              </a:rPr>
              <a:t>size are different.</a:t>
            </a:r>
          </a:p>
          <a:p>
            <a:pPr fontAlgn="base"/>
            <a:endParaRPr lang="en-IN" sz="2000" dirty="0" smtClean="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71800" y="5157192"/>
            <a:ext cx="1656184" cy="1326852"/>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p:cNvSpPr txBox="1"/>
          <p:nvPr/>
        </p:nvSpPr>
        <p:spPr>
          <a:xfrm>
            <a:off x="4644008" y="5820618"/>
            <a:ext cx="232890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b="1" u="sng" dirty="0" smtClean="0">
                <a:solidFill>
                  <a:srgbClr val="FF0000"/>
                </a:solidFill>
                <a:latin typeface="Times New Roman" panose="02020603050405020304" pitchFamily="18" charset="0"/>
                <a:cs typeface="Times New Roman" panose="02020603050405020304" pitchFamily="18" charset="0"/>
              </a:rPr>
              <a:t>SOLENOID  VALVE </a:t>
            </a:r>
            <a:endParaRPr lang="en-IN"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0214733"/>
      </p:ext>
    </p:extLst>
  </p:cSld>
  <p:clrMapOvr>
    <a:masterClrMapping/>
  </p:clrMapOvr>
  <mc:AlternateContent xmlns:mc="http://schemas.openxmlformats.org/markup-compatibility/2006">
    <mc:Choice xmlns:p14="http://schemas.microsoft.com/office/powerpoint/2010/main" xmlns="" Requires="p14">
      <p:transition p14:dur="0" advTm="67079"/>
    </mc:Choice>
    <mc:Fallback>
      <p:transition advTm="6707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AIM</a:t>
            </a:r>
            <a:endParaRPr lang="en-US" sz="2400" b="1" u="sng" dirty="0">
              <a:solidFill>
                <a:srgbClr val="FF0000"/>
              </a:solidFill>
              <a:effectLst/>
              <a:latin typeface="Times New Roman" pitchFamily="18" charset="0"/>
              <a:cs typeface="Times New Roman" pitchFamily="18" charset="0"/>
            </a:endParaRPr>
          </a:p>
        </p:txBody>
      </p:sp>
      <p:sp>
        <p:nvSpPr>
          <p:cNvPr id="6" name="Content Placeholder 5"/>
          <p:cNvSpPr>
            <a:spLocks noGrp="1"/>
          </p:cNvSpPr>
          <p:nvPr>
            <p:ph idx="1"/>
          </p:nvPr>
        </p:nvSpPr>
        <p:spPr>
          <a:xfrm>
            <a:off x="1143000" y="1752600"/>
            <a:ext cx="7790688" cy="4724400"/>
          </a:xfrm>
        </p:spPr>
        <p:style>
          <a:lnRef idx="2">
            <a:schemeClr val="accent2"/>
          </a:lnRef>
          <a:fillRef idx="1">
            <a:schemeClr val="lt1"/>
          </a:fillRef>
          <a:effectRef idx="0">
            <a:schemeClr val="accent2"/>
          </a:effectRef>
          <a:fontRef idx="minor">
            <a:schemeClr val="dk1"/>
          </a:fontRef>
        </p:style>
        <p:txBody>
          <a:bodyPr>
            <a:normAutofit/>
          </a:bodyPr>
          <a:lstStyle/>
          <a:p>
            <a:pPr lvl="0">
              <a:defRPr/>
            </a:pPr>
            <a:endParaRPr lang="en-US" sz="2000" dirty="0" smtClean="0">
              <a:solidFill>
                <a:srgbClr val="FF0000"/>
              </a:solidFill>
              <a:latin typeface="Times New Roman" pitchFamily="18" charset="0"/>
              <a:cs typeface="Times New Roman" pitchFamily="18" charset="0"/>
            </a:endParaRPr>
          </a:p>
          <a:p>
            <a:pPr lvl="0">
              <a:defRPr/>
            </a:pPr>
            <a:r>
              <a:rPr lang="en-US" sz="2000" dirty="0" smtClean="0">
                <a:solidFill>
                  <a:srgbClr val="FF0000"/>
                </a:solidFill>
                <a:latin typeface="Times New Roman" pitchFamily="18" charset="0"/>
                <a:cs typeface="Times New Roman" pitchFamily="18" charset="0"/>
              </a:rPr>
              <a:t>The Primary objective of the project is to Detect the Gas Leakage Of LPG Cylinders, which are commonly used in India.</a:t>
            </a:r>
          </a:p>
          <a:p>
            <a:pPr lvl="0">
              <a:defRPr/>
            </a:pPr>
            <a:endParaRPr lang="en-US" sz="2000" dirty="0" smtClean="0">
              <a:solidFill>
                <a:srgbClr val="FF0000"/>
              </a:solidFill>
              <a:latin typeface="Times New Roman" pitchFamily="18" charset="0"/>
              <a:cs typeface="Times New Roman" pitchFamily="18" charset="0"/>
            </a:endParaRPr>
          </a:p>
          <a:p>
            <a:pPr lvl="0">
              <a:defRPr/>
            </a:pPr>
            <a:r>
              <a:rPr lang="en-US" sz="2000" dirty="0" smtClean="0">
                <a:solidFill>
                  <a:srgbClr val="FF0000"/>
                </a:solidFill>
                <a:latin typeface="Times New Roman" pitchFamily="18" charset="0"/>
                <a:cs typeface="Times New Roman" pitchFamily="18" charset="0"/>
              </a:rPr>
              <a:t>In homes-Alarm the user and the surrounding neighborhood using iot. </a:t>
            </a:r>
          </a:p>
          <a:p>
            <a:pPr lvl="0">
              <a:buNone/>
              <a:defRPr/>
            </a:pPr>
            <a:endParaRPr lang="en-US" sz="2000" dirty="0" smtClean="0">
              <a:solidFill>
                <a:srgbClr val="FF0000"/>
              </a:solidFill>
              <a:latin typeface="Times New Roman" pitchFamily="18" charset="0"/>
              <a:cs typeface="Times New Roman" pitchFamily="18" charset="0"/>
            </a:endParaRPr>
          </a:p>
          <a:p>
            <a:pPr lvl="0">
              <a:defRPr/>
            </a:pPr>
            <a:r>
              <a:rPr lang="en-US" sz="2000" dirty="0" smtClean="0">
                <a:solidFill>
                  <a:srgbClr val="FF0000"/>
                </a:solidFill>
                <a:latin typeface="Times New Roman" pitchFamily="18" charset="0"/>
                <a:cs typeface="Times New Roman" pitchFamily="18" charset="0"/>
              </a:rPr>
              <a:t>The Supply gas will also be stopped with the use of solenoid, ultimately preventing the chance of accident.</a:t>
            </a:r>
          </a:p>
          <a:p>
            <a:pPr lvl="0">
              <a:defRPr/>
            </a:pPr>
            <a:endParaRPr lang="en-US" sz="2000" dirty="0">
              <a:solidFill>
                <a:srgbClr val="FF0000"/>
              </a:solidFill>
            </a:endParaRPr>
          </a:p>
        </p:txBody>
      </p:sp>
    </p:spTree>
    <p:extLst>
      <p:ext uri="{BB962C8B-B14F-4D97-AF65-F5344CB8AC3E}">
        <p14:creationId xmlns:p14="http://schemas.microsoft.com/office/powerpoint/2010/main" xmlns="" val="2065484456"/>
      </p:ext>
    </p:extLst>
  </p:cSld>
  <p:clrMapOvr>
    <a:masterClrMapping/>
  </p:clrMapOvr>
  <mc:AlternateContent xmlns:mc="http://schemas.openxmlformats.org/markup-compatibility/2006">
    <mc:Choice xmlns:p14="http://schemas.microsoft.com/office/powerpoint/2010/main" xmlns="" Requires="p14">
      <p:transition p14:dur="0" advTm="42853"/>
    </mc:Choice>
    <mc:Fallback>
      <p:transition advTm="4285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800" b="1" u="sng" dirty="0" smtClean="0">
                <a:solidFill>
                  <a:srgbClr val="FF0000"/>
                </a:solidFill>
                <a:latin typeface="Times New Roman" pitchFamily="18" charset="0"/>
                <a:cs typeface="Times New Roman" pitchFamily="18" charset="0"/>
              </a:rPr>
              <a:t>CIRCUIT DIAGRAM</a:t>
            </a:r>
            <a:endParaRPr lang="en-US" sz="2800" b="1" u="sng" dirty="0">
              <a:solidFill>
                <a:srgbClr val="FF0000"/>
              </a:solidFill>
              <a:latin typeface="Times New Roman" pitchFamily="18" charset="0"/>
              <a:cs typeface="Times New Roman" pitchFamily="18" charset="0"/>
            </a:endParaRPr>
          </a:p>
        </p:txBody>
      </p:sp>
      <p:pic>
        <p:nvPicPr>
          <p:cNvPr id="4" name="Content Placeholder 3" descr="LPG-Gas-Leakage-Detector-Ci.gif"/>
          <p:cNvPicPr>
            <a:picLocks noGrp="1" noChangeAspect="1"/>
          </p:cNvPicPr>
          <p:nvPr>
            <p:ph idx="1"/>
          </p:nvPr>
        </p:nvPicPr>
        <p:blipFill>
          <a:blip r:embed="rId2"/>
          <a:stretch>
            <a:fillRect/>
          </a:stretch>
        </p:blipFill>
        <p:spPr>
          <a:xfrm>
            <a:off x="1143000" y="1600200"/>
            <a:ext cx="7663542" cy="4876800"/>
          </a:xfrm>
        </p:spPr>
      </p:pic>
      <p:sp>
        <p:nvSpPr>
          <p:cNvPr id="5" name="Flowchart: Process 4"/>
          <p:cNvSpPr/>
          <p:nvPr/>
        </p:nvSpPr>
        <p:spPr>
          <a:xfrm>
            <a:off x="7543800" y="6172200"/>
            <a:ext cx="1219200" cy="228600"/>
          </a:xfrm>
          <a:prstGeom prst="flowChartProcess">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xmlns="" val="1042458215"/>
      </p:ext>
    </p:extLst>
  </p:cSld>
  <p:clrMapOvr>
    <a:masterClrMapping/>
  </p:clrMapOvr>
  <mc:AlternateContent xmlns:mc="http://schemas.openxmlformats.org/markup-compatibility/2006">
    <mc:Choice xmlns:p14="http://schemas.microsoft.com/office/powerpoint/2010/main" xmlns="" Requires="p14">
      <p:transition p14:dur="0" advTm="41713"/>
    </mc:Choice>
    <mc:Fallback>
      <p:transition advTm="4171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CIRCUIT DIAGRAM</a:t>
            </a:r>
            <a:endParaRPr lang="en-US" sz="2400" b="1" u="sng" dirty="0">
              <a:solidFill>
                <a:srgbClr val="FF0000"/>
              </a:solidFill>
              <a:latin typeface="Times New Roman" pitchFamily="18" charset="0"/>
              <a:cs typeface="Times New Roman" pitchFamily="18" charset="0"/>
            </a:endParaRPr>
          </a:p>
        </p:txBody>
      </p:sp>
      <p:pic>
        <p:nvPicPr>
          <p:cNvPr id="4" name="Content Placeholder 3" descr="Arduino-Gas-leakage-detection-and-Automatic-Valve-shut-down-using-Solenoid-Valve-MQ-2-image6-300x133.png"/>
          <p:cNvPicPr>
            <a:picLocks noGrp="1" noChangeAspect="1"/>
          </p:cNvPicPr>
          <p:nvPr>
            <p:ph idx="1"/>
          </p:nvPr>
        </p:nvPicPr>
        <p:blipFill>
          <a:blip r:embed="rId2"/>
          <a:stretch>
            <a:fillRect/>
          </a:stretch>
        </p:blipFill>
        <p:spPr>
          <a:xfrm>
            <a:off x="1099318" y="1655731"/>
            <a:ext cx="7944720" cy="5049869"/>
          </a:xfrm>
        </p:spPr>
        <p:style>
          <a:lnRef idx="2">
            <a:schemeClr val="accent2"/>
          </a:lnRef>
          <a:fillRef idx="1">
            <a:schemeClr val="lt1"/>
          </a:fillRef>
          <a:effectRef idx="0">
            <a:schemeClr val="accent2"/>
          </a:effectRef>
          <a:fontRef idx="minor">
            <a:schemeClr val="dk1"/>
          </a:fontRef>
        </p:style>
      </p:pic>
      <p:sp>
        <p:nvSpPr>
          <p:cNvPr id="5" name="Rectangle 4"/>
          <p:cNvSpPr/>
          <p:nvPr/>
        </p:nvSpPr>
        <p:spPr>
          <a:xfrm>
            <a:off x="6248400" y="5943600"/>
            <a:ext cx="25908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FF0000"/>
                </a:solidFill>
                <a:latin typeface="Times New Roman" pitchFamily="18" charset="0"/>
                <a:cs typeface="Times New Roman" pitchFamily="18" charset="0"/>
              </a:rPr>
              <a:t>CIRCUIT DIAGRAM</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682183974"/>
      </p:ext>
    </p:extLst>
  </p:cSld>
  <p:clrMapOvr>
    <a:masterClrMapping/>
  </p:clrMapOvr>
  <mc:AlternateContent xmlns:mc="http://schemas.openxmlformats.org/markup-compatibility/2006">
    <mc:Choice xmlns:p14="http://schemas.microsoft.com/office/powerpoint/2010/main" xmlns="" Requires="p14">
      <p:transition p14:dur="0" advTm="14491"/>
    </mc:Choice>
    <mc:Fallback>
      <p:transition advTm="1449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a:solidFill>
                  <a:srgbClr val="FF0000"/>
                </a:solidFill>
                <a:effectLst/>
                <a:latin typeface="Times New Roman" pitchFamily="18" charset="0"/>
                <a:cs typeface="Times New Roman" pitchFamily="18" charset="0"/>
              </a:rPr>
              <a:t>USE CASE DIAGRAM</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199" y="1676400"/>
            <a:ext cx="7739063" cy="495300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2446898418"/>
      </p:ext>
    </p:extLst>
  </p:cSld>
  <p:clrMapOvr>
    <a:masterClrMapping/>
  </p:clrMapOvr>
  <mc:AlternateContent xmlns:mc="http://schemas.openxmlformats.org/markup-compatibility/2006">
    <mc:Choice xmlns:p14="http://schemas.microsoft.com/office/powerpoint/2010/main" xmlns="" Requires="p14">
      <p:transition p14:dur="0" advTm="74941"/>
    </mc:Choice>
    <mc:Fallback>
      <p:transition advTm="7494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ACTIVITY DIAGRAM</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1676400"/>
            <a:ext cx="7543800" cy="502920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1006315539"/>
      </p:ext>
    </p:extLst>
  </p:cSld>
  <p:clrMapOvr>
    <a:masterClrMapping/>
  </p:clrMapOvr>
  <mc:AlternateContent xmlns:mc="http://schemas.openxmlformats.org/markup-compatibility/2006">
    <mc:Choice xmlns:p14="http://schemas.microsoft.com/office/powerpoint/2010/main" xmlns="" Requires="p14">
      <p:transition p14:dur="0" advTm="9745"/>
    </mc:Choice>
    <mc:Fallback>
      <p:transition advTm="974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STATE DIAGRAM</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87624" y="1551688"/>
            <a:ext cx="7696200" cy="5261688"/>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77906687"/>
      </p:ext>
    </p:extLst>
  </p:cSld>
  <p:clrMapOvr>
    <a:masterClrMapping/>
  </p:clrMapOvr>
  <mc:AlternateContent xmlns:mc="http://schemas.openxmlformats.org/markup-compatibility/2006">
    <mc:Choice xmlns:p14="http://schemas.microsoft.com/office/powerpoint/2010/main" xmlns="" Requires="p14">
      <p:transition p14:dur="0" advTm="8247"/>
    </mc:Choice>
    <mc:Fallback>
      <p:transition advTm="824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COMPONENT DIAGRAM</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1653540"/>
            <a:ext cx="7772400" cy="505206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3345524061"/>
      </p:ext>
    </p:extLst>
  </p:cSld>
  <p:clrMapOvr>
    <a:masterClrMapping/>
  </p:clrMapOvr>
  <mc:AlternateContent xmlns:mc="http://schemas.openxmlformats.org/markup-compatibility/2006">
    <mc:Choice xmlns:p14="http://schemas.microsoft.com/office/powerpoint/2010/main" xmlns="" Requires="p14">
      <p:transition p14:dur="0" advTm="13809"/>
    </mc:Choice>
    <mc:Fallback>
      <p:transition advTm="13809"/>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latin typeface="Times New Roman" panose="02020603050405020304" pitchFamily="18" charset="0"/>
                <a:cs typeface="Times New Roman" panose="02020603050405020304" pitchFamily="18" charset="0"/>
              </a:rPr>
              <a:t>DEPLOYMENT DIAGRAM</a:t>
            </a:r>
            <a:endParaRPr lang="en-IN" sz="2800" b="1" u="sng"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3000" y="1524001"/>
            <a:ext cx="7772400" cy="5181599"/>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2797348263"/>
      </p:ext>
    </p:extLst>
  </p:cSld>
  <p:clrMapOvr>
    <a:masterClrMapping/>
  </p:clrMapOvr>
  <mc:AlternateContent xmlns:mc="http://schemas.openxmlformats.org/markup-compatibility/2006">
    <mc:Choice xmlns:p14="http://schemas.microsoft.com/office/powerpoint/2010/main" xmlns="" Requires="p14">
      <p:transition p14:dur="0" advTm="21094"/>
    </mc:Choice>
    <mc:Fallback>
      <p:transition advTm="2109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SOFTWARE SCREENSHOTS</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524000"/>
            <a:ext cx="7714488" cy="5181600"/>
          </a:xfrm>
        </p:spPr>
        <p:style>
          <a:lnRef idx="2">
            <a:schemeClr val="accent2"/>
          </a:lnRef>
          <a:fillRef idx="1">
            <a:schemeClr val="lt1"/>
          </a:fillRef>
          <a:effectRef idx="0">
            <a:schemeClr val="accent2"/>
          </a:effectRef>
          <a:fontRef idx="minor">
            <a:schemeClr val="dk1"/>
          </a:fontRef>
        </p:style>
        <p:txBody>
          <a:bodyPr>
            <a:normAutofit/>
          </a:bodyPr>
          <a:lstStyle/>
          <a:p>
            <a:r>
              <a:rPr lang="en-IN" sz="2400" dirty="0" smtClean="0">
                <a:solidFill>
                  <a:srgbClr val="FF0000"/>
                </a:solidFill>
                <a:latin typeface="Times New Roman" panose="02020603050405020304" pitchFamily="18" charset="0"/>
                <a:cs typeface="Times New Roman" panose="02020603050405020304" pitchFamily="18" charset="0"/>
              </a:rPr>
              <a:t>Click on the new channel give it a name and select two fields. If you want you can fill more info about your channel.</a:t>
            </a:r>
          </a:p>
          <a:p>
            <a:r>
              <a:rPr lang="en-IN" sz="2400" dirty="0" smtClean="0">
                <a:solidFill>
                  <a:srgbClr val="FF0000"/>
                </a:solidFill>
                <a:latin typeface="Times New Roman" panose="02020603050405020304" pitchFamily="18" charset="0"/>
                <a:cs typeface="Times New Roman" panose="02020603050405020304" pitchFamily="18" charset="0"/>
              </a:rPr>
              <a:t> If you want to share sensor info with your friends Click on the </a:t>
            </a:r>
            <a:r>
              <a:rPr lang="en-IN" sz="2400" b="1" dirty="0" smtClean="0">
                <a:solidFill>
                  <a:srgbClr val="FF0000"/>
                </a:solidFill>
                <a:latin typeface="Times New Roman" panose="02020603050405020304" pitchFamily="18" charset="0"/>
                <a:cs typeface="Times New Roman" panose="02020603050405020304" pitchFamily="18" charset="0"/>
              </a:rPr>
              <a:t>Make Public </a:t>
            </a:r>
            <a:r>
              <a:rPr lang="en-IN" sz="2400" dirty="0" smtClean="0">
                <a:solidFill>
                  <a:srgbClr val="FF0000"/>
                </a:solidFill>
                <a:latin typeface="Times New Roman" panose="02020603050405020304" pitchFamily="18" charset="0"/>
                <a:cs typeface="Times New Roman" panose="02020603050405020304" pitchFamily="18" charset="0"/>
              </a:rPr>
              <a:t>Check box option. </a:t>
            </a:r>
          </a:p>
          <a:p>
            <a:r>
              <a:rPr lang="en-IN" sz="2400" dirty="0" smtClean="0">
                <a:solidFill>
                  <a:srgbClr val="FF0000"/>
                </a:solidFill>
                <a:latin typeface="Times New Roman" panose="02020603050405020304" pitchFamily="18" charset="0"/>
                <a:cs typeface="Times New Roman" panose="02020603050405020304" pitchFamily="18" charset="0"/>
              </a:rPr>
              <a:t>Finally click on the </a:t>
            </a:r>
            <a:r>
              <a:rPr lang="en-IN" sz="2400" i="1" dirty="0" smtClean="0">
                <a:solidFill>
                  <a:srgbClr val="FF0000"/>
                </a:solidFill>
                <a:latin typeface="Times New Roman" panose="02020603050405020304" pitchFamily="18" charset="0"/>
                <a:cs typeface="Times New Roman" panose="02020603050405020304" pitchFamily="18" charset="0"/>
              </a:rPr>
              <a:t>Save channel</a:t>
            </a:r>
            <a:r>
              <a:rPr lang="en-IN" sz="2400" dirty="0" smtClean="0">
                <a:solidFill>
                  <a:srgbClr val="FF0000"/>
                </a:solidFill>
                <a:latin typeface="Times New Roman" panose="02020603050405020304" pitchFamily="18" charset="0"/>
                <a:cs typeface="Times New Roman" panose="02020603050405020304" pitchFamily="18" charset="0"/>
              </a:rPr>
              <a:t> button.</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47800" y="4114800"/>
            <a:ext cx="3619500" cy="2209800"/>
          </a:xfrm>
          <a:prstGeom prst="rect">
            <a:avLst/>
          </a:prstGeom>
        </p:spPr>
        <p:style>
          <a:lnRef idx="2">
            <a:schemeClr val="accent2"/>
          </a:lnRef>
          <a:fillRef idx="1">
            <a:schemeClr val="lt1"/>
          </a:fillRef>
          <a:effectRef idx="0">
            <a:schemeClr val="accent2"/>
          </a:effectRef>
          <a:fontRef idx="minor">
            <a:schemeClr val="dk1"/>
          </a:fontRef>
        </p:style>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4000" y="4114800"/>
            <a:ext cx="3352800" cy="220980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680760214"/>
      </p:ext>
    </p:extLst>
  </p:cSld>
  <p:clrMapOvr>
    <a:masterClrMapping/>
  </p:clrMapOvr>
  <mc:AlternateContent xmlns:mc="http://schemas.openxmlformats.org/markup-compatibility/2006">
    <mc:Choice xmlns:p14="http://schemas.microsoft.com/office/powerpoint/2010/main" xmlns="" Requires="p14">
      <p:transition p14:dur="0" advTm="60163"/>
    </mc:Choice>
    <mc:Fallback>
      <p:transition advTm="60163"/>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74638"/>
            <a:ext cx="757428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SOFTWARE SCRENSHOTS</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752600"/>
            <a:ext cx="7498080" cy="4800600"/>
          </a:xfrm>
        </p:spPr>
        <p:style>
          <a:lnRef idx="2">
            <a:schemeClr val="accent2"/>
          </a:lnRef>
          <a:fillRef idx="1">
            <a:schemeClr val="lt1"/>
          </a:fillRef>
          <a:effectRef idx="0">
            <a:schemeClr val="accent2"/>
          </a:effectRef>
          <a:fontRef idx="minor">
            <a:schemeClr val="dk1"/>
          </a:fontRef>
        </p:style>
        <p:txBody>
          <a:bodyPr>
            <a:normAutofit/>
          </a:bodyPr>
          <a:lstStyle/>
          <a:p>
            <a:r>
              <a:rPr lang="en-IN" sz="2800" dirty="0" smtClean="0">
                <a:solidFill>
                  <a:srgbClr val="FF0000"/>
                </a:solidFill>
                <a:latin typeface="Times New Roman" panose="02020603050405020304" pitchFamily="18" charset="0"/>
                <a:cs typeface="Times New Roman" panose="02020603050405020304" pitchFamily="18" charset="0"/>
              </a:rPr>
              <a:t>Push Bullet </a:t>
            </a:r>
            <a:r>
              <a:rPr lang="en-IN" sz="2800" dirty="0">
                <a:solidFill>
                  <a:srgbClr val="FF0000"/>
                </a:solidFill>
                <a:latin typeface="Times New Roman" panose="02020603050405020304" pitchFamily="18" charset="0"/>
                <a:cs typeface="Times New Roman" panose="02020603050405020304" pitchFamily="18" charset="0"/>
              </a:rPr>
              <a:t>is one of the fastest and easiest way to get links, notes, lists, files, and addresses both from your desktop computer to your mobile device and vice versa. All of this is done from the </a:t>
            </a:r>
            <a:r>
              <a:rPr lang="en-IN" sz="2800" dirty="0" smtClean="0">
                <a:solidFill>
                  <a:srgbClr val="FF0000"/>
                </a:solidFill>
                <a:latin typeface="Times New Roman" panose="02020603050405020304" pitchFamily="18" charset="0"/>
                <a:cs typeface="Times New Roman" panose="02020603050405020304" pitchFamily="18" charset="0"/>
              </a:rPr>
              <a:t>Push bullet </a:t>
            </a:r>
            <a:r>
              <a:rPr lang="en-IN" sz="2800" dirty="0">
                <a:solidFill>
                  <a:srgbClr val="FF0000"/>
                </a:solidFill>
                <a:latin typeface="Times New Roman" panose="02020603050405020304" pitchFamily="18" charset="0"/>
                <a:cs typeface="Times New Roman" panose="02020603050405020304" pitchFamily="18" charset="0"/>
              </a:rPr>
              <a:t>Android </a:t>
            </a:r>
            <a:r>
              <a:rPr lang="en-IN" sz="2800" dirty="0" smtClean="0">
                <a:solidFill>
                  <a:srgbClr val="FF0000"/>
                </a:solidFill>
                <a:latin typeface="Times New Roman" panose="02020603050405020304" pitchFamily="18" charset="0"/>
                <a:cs typeface="Times New Roman" panose="02020603050405020304" pitchFamily="18" charset="0"/>
              </a:rPr>
              <a:t>app.</a:t>
            </a:r>
          </a:p>
          <a:p>
            <a:r>
              <a:rPr lang="en-IN" dirty="0"/>
              <a:t/>
            </a:r>
            <a:br>
              <a:rPr lang="en-IN" dirty="0"/>
            </a:b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5000" y="4241118"/>
            <a:ext cx="2667000" cy="1854881"/>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86400" y="4241118"/>
            <a:ext cx="2464725" cy="185488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1579762699"/>
      </p:ext>
    </p:extLst>
  </p:cSld>
  <p:clrMapOvr>
    <a:masterClrMapping/>
  </p:clrMapOvr>
  <mc:AlternateContent xmlns:mc="http://schemas.openxmlformats.org/markup-compatibility/2006">
    <mc:Choice xmlns:p14="http://schemas.microsoft.com/office/powerpoint/2010/main" xmlns="" Requires="p14">
      <p:transition p14:dur="0" advTm="16143"/>
    </mc:Choice>
    <mc:Fallback>
      <p:transition advTm="1614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PROGRAM-1</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524000"/>
            <a:ext cx="7790688" cy="510540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600" dirty="0">
                <a:solidFill>
                  <a:srgbClr val="FF0000"/>
                </a:solidFill>
                <a:latin typeface="Times New Roman" panose="02020603050405020304" pitchFamily="18" charset="0"/>
                <a:cs typeface="Times New Roman" panose="02020603050405020304" pitchFamily="18" charset="0"/>
              </a:rPr>
              <a:t>#include &lt;SoftwareSerial.h&gt;</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SoftwareSerial espSerial = </a:t>
            </a:r>
            <a:r>
              <a:rPr lang="en-IN" sz="2600" dirty="0" smtClean="0">
                <a:solidFill>
                  <a:srgbClr val="FF0000"/>
                </a:solidFill>
                <a:latin typeface="Times New Roman" panose="02020603050405020304" pitchFamily="18" charset="0"/>
                <a:cs typeface="Times New Roman" panose="02020603050405020304" pitchFamily="18" charset="0"/>
              </a:rPr>
              <a:t>SoftwareSerial(2,3</a:t>
            </a:r>
            <a:r>
              <a:rPr lang="en-IN" sz="26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float sensor=A0</a:t>
            </a:r>
            <a:r>
              <a:rPr lang="en-IN" sz="26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float gas_value;</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String apiKey = "5G0NEIEWV7FQWERTY";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String ssid=" ";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String password =" ";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boolean DEBUG=true</a:t>
            </a:r>
            <a:r>
              <a:rPr lang="en-IN" sz="2600" dirty="0" smtClean="0">
                <a:solidFill>
                  <a:srgbClr val="FF0000"/>
                </a:solidFill>
                <a:latin typeface="Times New Roman" panose="02020603050405020304" pitchFamily="18" charset="0"/>
                <a:cs typeface="Times New Roman" panose="02020603050405020304" pitchFamily="18" charset="0"/>
              </a:rPr>
              <a:t>;</a:t>
            </a:r>
            <a:endParaRPr lang="en-IN" dirty="0">
              <a:solidFill>
                <a:srgbClr val="FF0000"/>
              </a:solidFill>
            </a:endParaRPr>
          </a:p>
        </p:txBody>
      </p:sp>
    </p:spTree>
    <p:extLst>
      <p:ext uri="{BB962C8B-B14F-4D97-AF65-F5344CB8AC3E}">
        <p14:creationId xmlns:p14="http://schemas.microsoft.com/office/powerpoint/2010/main" xmlns="" val="4183422426"/>
      </p:ext>
    </p:extLst>
  </p:cSld>
  <p:clrMapOvr>
    <a:masterClrMapping/>
  </p:clrMapOvr>
  <mc:AlternateContent xmlns:mc="http://schemas.openxmlformats.org/markup-compatibility/2006">
    <mc:Choice xmlns:p14="http://schemas.microsoft.com/office/powerpoint/2010/main" xmlns="" Requires="p14">
      <p:transition p14:dur="0" advTm="11951"/>
    </mc:Choice>
    <mc:Fallback>
      <p:transition advTm="1195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ABSTRACT</a:t>
            </a:r>
            <a:endParaRPr lang="en-US" sz="2400" dirty="0">
              <a:effectLst/>
            </a:endParaRPr>
          </a:p>
        </p:txBody>
      </p:sp>
      <p:sp>
        <p:nvSpPr>
          <p:cNvPr id="3" name="Content Placeholder 2"/>
          <p:cNvSpPr>
            <a:spLocks noGrp="1"/>
          </p:cNvSpPr>
          <p:nvPr>
            <p:ph idx="1"/>
          </p:nvPr>
        </p:nvSpPr>
        <p:spPr>
          <a:xfrm>
            <a:off x="1066800" y="1752600"/>
            <a:ext cx="7866888" cy="4724400"/>
          </a:xfrm>
        </p:spPr>
        <p:style>
          <a:lnRef idx="2">
            <a:schemeClr val="accent2"/>
          </a:lnRef>
          <a:fillRef idx="1">
            <a:schemeClr val="lt1"/>
          </a:fillRef>
          <a:effectRef idx="0">
            <a:schemeClr val="accent2"/>
          </a:effectRef>
          <a:fontRef idx="minor">
            <a:schemeClr val="dk1"/>
          </a:fontRef>
        </p:style>
        <p:txBody>
          <a:bodyPr>
            <a:normAutofit/>
          </a:bodyPr>
          <a:lstStyle/>
          <a:p>
            <a:r>
              <a:rPr lang="en-US" sz="1800" dirty="0" smtClean="0">
                <a:solidFill>
                  <a:srgbClr val="FF0000"/>
                </a:solidFill>
                <a:latin typeface="Times New Roman" pitchFamily="18" charset="0"/>
                <a:cs typeface="Times New Roman" pitchFamily="18" charset="0"/>
              </a:rPr>
              <a:t>LPG is currently used in all segment including domestic, agriculture and industrial.</a:t>
            </a:r>
          </a:p>
          <a:p>
            <a:endParaRPr lang="en-US" sz="1800" dirty="0" smtClean="0">
              <a:solidFill>
                <a:srgbClr val="FF0000"/>
              </a:solidFill>
              <a:latin typeface="Times New Roman" pitchFamily="18" charset="0"/>
              <a:cs typeface="Times New Roman" pitchFamily="18" charset="0"/>
            </a:endParaRPr>
          </a:p>
          <a:p>
            <a:r>
              <a:rPr lang="en-US" sz="1800" dirty="0" smtClean="0">
                <a:solidFill>
                  <a:srgbClr val="FF0000"/>
                </a:solidFill>
                <a:latin typeface="Times New Roman" pitchFamily="18" charset="0"/>
                <a:cs typeface="Times New Roman" pitchFamily="18" charset="0"/>
              </a:rPr>
              <a:t>It is proved as one of the most cost-effective and less polluting fuels for domestic applications.</a:t>
            </a:r>
          </a:p>
          <a:p>
            <a:endParaRPr lang="en-US" sz="1800" dirty="0" smtClean="0">
              <a:solidFill>
                <a:srgbClr val="FF0000"/>
              </a:solidFill>
              <a:latin typeface="Times New Roman" pitchFamily="18" charset="0"/>
              <a:cs typeface="Times New Roman" pitchFamily="18" charset="0"/>
            </a:endParaRPr>
          </a:p>
          <a:p>
            <a:r>
              <a:rPr lang="en-US" sz="1800" dirty="0" smtClean="0">
                <a:solidFill>
                  <a:srgbClr val="FF0000"/>
                </a:solidFill>
                <a:latin typeface="Times New Roman" pitchFamily="18" charset="0"/>
                <a:cs typeface="Times New Roman" pitchFamily="18" charset="0"/>
              </a:rPr>
              <a:t>IoT helping in automating tasks and the benefits of  IoT can also be extended for enhancing the existing safety standards.</a:t>
            </a:r>
          </a:p>
          <a:p>
            <a:endParaRPr lang="en-US" sz="1800" dirty="0" smtClean="0">
              <a:solidFill>
                <a:srgbClr val="FF0000"/>
              </a:solidFill>
              <a:latin typeface="Times New Roman" pitchFamily="18" charset="0"/>
              <a:cs typeface="Times New Roman" pitchFamily="18" charset="0"/>
            </a:endParaRPr>
          </a:p>
          <a:p>
            <a:r>
              <a:rPr lang="en-US" sz="1800" dirty="0" smtClean="0">
                <a:solidFill>
                  <a:srgbClr val="FF0000"/>
                </a:solidFill>
                <a:latin typeface="Times New Roman" pitchFamily="18" charset="0"/>
                <a:cs typeface="Times New Roman" pitchFamily="18" charset="0"/>
              </a:rPr>
              <a:t>The Main Objective  of  the project is to build a gas leakage detector using LPG gas sensor and also connect it with IoT using ESP8266 module for safety and security.</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5616746"/>
      </p:ext>
    </p:extLst>
  </p:cSld>
  <p:clrMapOvr>
    <a:masterClrMapping/>
  </p:clrMapOvr>
  <mc:AlternateContent xmlns:mc="http://schemas.openxmlformats.org/markup-compatibility/2006">
    <mc:Choice xmlns:p14="http://schemas.microsoft.com/office/powerpoint/2010/main" xmlns="" Requires="p14">
      <p:transition p14:dur="0" advTm="53463"/>
    </mc:Choice>
    <mc:Fallback>
      <p:transition advTm="5346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890080"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HARDWARE SNAPSHOT</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rot="10800000">
            <a:off x="1115616" y="1606285"/>
            <a:ext cx="7848870" cy="5063073"/>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xmlns="" val="20344309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10969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124712" y="1524000"/>
            <a:ext cx="7866888" cy="51816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#define VOLTAGE_MAXCOUNTS 1023.0</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void showResponse(int waitTime</a:t>
            </a: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long t=millis();</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char c;</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while (t+waitTime&gt;millis</a:t>
            </a: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(espSerial.available</a:t>
            </a: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c=espSerial.read();</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Serial.print(c);</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a:p>
            <a:pPr marL="82296" indent="0">
              <a:buNone/>
            </a:pP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xmlns="" val="2251955879"/>
      </p:ext>
    </p:extLst>
  </p:cSld>
  <p:clrMapOvr>
    <a:masterClrMapping/>
  </p:clrMapOvr>
  <mc:AlternateContent xmlns:mc="http://schemas.openxmlformats.org/markup-compatibility/2006">
    <mc:Choice xmlns:p14="http://schemas.microsoft.com/office/powerpoint/2010/main" xmlns="" Requires="p14">
      <p:transition p14:dur="0" advTm="12031"/>
    </mc:Choice>
    <mc:Fallback>
      <p:transition advTm="1203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143000" y="1524000"/>
            <a:ext cx="7638288" cy="518160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boolean thingSpeakWrite(float value1){</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String cmd = "AT+CIPSTART=\"TCP\",\"";</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cmd += "184.106.153.149";</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cmd += "\",80";</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espSerial.println(cmd);</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Serial.println(cmd);</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if(espSerial.find("Error")){</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Serial.println("AT+CIPSTART error");</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return false;}</a:t>
            </a:r>
          </a:p>
        </p:txBody>
      </p:sp>
    </p:spTree>
    <p:extLst>
      <p:ext uri="{BB962C8B-B14F-4D97-AF65-F5344CB8AC3E}">
        <p14:creationId xmlns:p14="http://schemas.microsoft.com/office/powerpoint/2010/main" xmlns="" val="1719716439"/>
      </p:ext>
    </p:extLst>
  </p:cSld>
  <p:clrMapOvr>
    <a:masterClrMapping/>
  </p:clrMapOvr>
  <mc:AlternateContent xmlns:mc="http://schemas.openxmlformats.org/markup-compatibility/2006">
    <mc:Choice xmlns:p14="http://schemas.microsoft.com/office/powerpoint/2010/main" xmlns="" Requires="p14">
      <p:transition p14:dur="0" advTm="13728"/>
    </mc:Choice>
    <mc:Fallback>
      <p:transition advTm="13728"/>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219200" y="1447800"/>
            <a:ext cx="7714488" cy="510540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String getStr = "GET /update?api_key=";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getStr += apiKey;</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getStr +="&amp;field1=";</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getStr += String(value1);</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getStr += "\r\n";</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cmd = "AT+CIPSEND=";</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cmd += String(getStr.length());</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espSerial.println(cmd);</a:t>
            </a:r>
          </a:p>
          <a:p>
            <a:pPr marL="82296" indent="0">
              <a:buNone/>
            </a:pP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8336516"/>
      </p:ext>
    </p:extLst>
  </p:cSld>
  <p:clrMapOvr>
    <a:masterClrMapping/>
  </p:clrMapOvr>
  <mc:AlternateContent xmlns:mc="http://schemas.openxmlformats.org/markup-compatibility/2006">
    <mc:Choice xmlns:p14="http://schemas.microsoft.com/office/powerpoint/2010/main" xmlns="" Requires="p14">
      <p:transition p14:dur="0" advTm="3881"/>
    </mc:Choice>
    <mc:Fallback>
      <p:transition advTm="388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124712" y="1600200"/>
            <a:ext cx="7790688" cy="50292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82296" indent="0">
              <a:buNone/>
            </a:pPr>
            <a:r>
              <a:rPr lang="en-IN" sz="2800" dirty="0">
                <a:solidFill>
                  <a:srgbClr val="FF0000"/>
                </a:solidFill>
                <a:latin typeface="Times New Roman" panose="02020603050405020304" pitchFamily="18" charset="0"/>
                <a:cs typeface="Times New Roman" panose="02020603050405020304" pitchFamily="18" charset="0"/>
              </a:rPr>
              <a:t>if (DEBUG)  Serial.println(cmd);</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delay(100);</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if(espSerial.find("&gt;")){</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espSerial.print(getStr);</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if (DEBUG)  Serial.print(getStr);</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else{</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espSerial.println("AT+CIPCLOSE");</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if (DEBUG)   Serial.println("AT+CIPCLOSE");</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return false;</a:t>
            </a:r>
          </a:p>
          <a:p>
            <a:pPr marL="82296" indent="0">
              <a:buNone/>
            </a:pPr>
            <a:r>
              <a:rPr lang="en-IN" sz="2800" dirty="0">
                <a:solidFill>
                  <a:srgbClr val="FF0000"/>
                </a:solidFill>
                <a:latin typeface="Times New Roman" panose="02020603050405020304" pitchFamily="18" charset="0"/>
                <a:cs typeface="Times New Roman" panose="02020603050405020304" pitchFamily="18" charset="0"/>
              </a:rPr>
              <a:t>}</a:t>
            </a:r>
          </a:p>
          <a:p>
            <a:endParaRPr lang="en-IN" dirty="0">
              <a:solidFill>
                <a:srgbClr val="FF0000"/>
              </a:solidFill>
            </a:endParaRPr>
          </a:p>
        </p:txBody>
      </p:sp>
    </p:spTree>
    <p:extLst>
      <p:ext uri="{BB962C8B-B14F-4D97-AF65-F5344CB8AC3E}">
        <p14:creationId xmlns:p14="http://schemas.microsoft.com/office/powerpoint/2010/main" xmlns="" val="3455164996"/>
      </p:ext>
    </p:extLst>
  </p:cSld>
  <p:clrMapOvr>
    <a:masterClrMapping/>
  </p:clrMapOvr>
  <mc:AlternateContent xmlns:mc="http://schemas.openxmlformats.org/markup-compatibility/2006">
    <mc:Choice xmlns:p14="http://schemas.microsoft.com/office/powerpoint/2010/main" xmlns="" Requires="p14">
      <p:transition p14:dur="0" advTm="12219"/>
    </mc:Choice>
    <mc:Fallback>
      <p:transition advTm="12219"/>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143000" y="1447800"/>
            <a:ext cx="7790688" cy="525780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return true;</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void setup()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DEBUG=true;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pinMode(LED_BUILTIN, OUTPUT);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pinMode(sensor,INPUT);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Serial.begin(9600);</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espSerial.println("AT+CWMODE=1");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showResponse(1000);</a:t>
            </a:r>
          </a:p>
          <a:p>
            <a:endParaRPr lang="en-IN" dirty="0">
              <a:solidFill>
                <a:srgbClr val="FF0000"/>
              </a:solidFill>
            </a:endParaRPr>
          </a:p>
        </p:txBody>
      </p:sp>
    </p:spTree>
    <p:extLst>
      <p:ext uri="{BB962C8B-B14F-4D97-AF65-F5344CB8AC3E}">
        <p14:creationId xmlns:p14="http://schemas.microsoft.com/office/powerpoint/2010/main" xmlns="" val="290194308"/>
      </p:ext>
    </p:extLst>
  </p:cSld>
  <p:clrMapOvr>
    <a:masterClrMapping/>
  </p:clrMapOvr>
  <mc:AlternateContent xmlns:mc="http://schemas.openxmlformats.org/markup-compatibility/2006">
    <mc:Choice xmlns:p14="http://schemas.microsoft.com/office/powerpoint/2010/main" xmlns="" Requires="p14">
      <p:transition p14:dur="0" advTm="18644"/>
    </mc:Choice>
    <mc:Fallback>
      <p:transition advTm="186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219200" y="1524000"/>
            <a:ext cx="7498080" cy="5181600"/>
          </a:xfrm>
        </p:spPr>
        <p:style>
          <a:lnRef idx="2">
            <a:schemeClr val="accent2"/>
          </a:lnRef>
          <a:fillRef idx="1">
            <a:schemeClr val="lt1"/>
          </a:fillRef>
          <a:effectRef idx="0">
            <a:schemeClr val="accent2"/>
          </a:effectRef>
          <a:fontRef idx="minor">
            <a:schemeClr val="dk1"/>
          </a:fontRef>
        </p:style>
        <p:txBody>
          <a:bodyPr>
            <a:no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espSerial.println("AT+CWJAP=\""+ssid+"\",\""+password+"\"");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showResponse(5000);</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Serial.println("Setup completed");</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void </a:t>
            </a:r>
            <a:r>
              <a:rPr lang="en-IN" sz="2400" dirty="0">
                <a:solidFill>
                  <a:srgbClr val="FF0000"/>
                </a:solidFill>
                <a:latin typeface="Times New Roman" panose="02020603050405020304" pitchFamily="18" charset="0"/>
                <a:cs typeface="Times New Roman" panose="02020603050405020304" pitchFamily="18" charset="0"/>
              </a:rPr>
              <a:t>loop() </a:t>
            </a:r>
            <a:r>
              <a:rPr lang="en-IN" sz="2400" dirty="0" smtClean="0">
                <a:solidFill>
                  <a:srgbClr val="FF0000"/>
                </a:solidFill>
                <a:latin typeface="Times New Roman" panose="02020603050405020304" pitchFamily="18" charset="0"/>
                <a:cs typeface="Times New Roman" panose="02020603050405020304" pitchFamily="18" charset="0"/>
              </a:rPr>
              <a:t/>
            </a:r>
            <a:br>
              <a:rPr lang="en-IN" sz="2400" dirty="0" smtClean="0">
                <a:solidFill>
                  <a:srgbClr val="FF0000"/>
                </a:solidFill>
                <a:latin typeface="Times New Roman" panose="02020603050405020304" pitchFamily="18" charset="0"/>
                <a:cs typeface="Times New Roman" panose="02020603050405020304" pitchFamily="18" charset="0"/>
              </a:rPr>
            </a:br>
            <a:r>
              <a:rPr lang="en-IN" sz="2400" dirty="0" smtClean="0">
                <a:solidFill>
                  <a:srgbClr val="FF0000"/>
                </a:solidFill>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gas_value=analogRead(sensor);</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Serial.println(gas_value);</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delay(1);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if(gas_value&gt;250){</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digitalWrite(LED_BUILTIN, HIGH);</a:t>
            </a:r>
          </a:p>
          <a:p>
            <a:pPr marL="82296" indent="0">
              <a:buNone/>
            </a:pP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15688969"/>
      </p:ext>
    </p:extLst>
  </p:cSld>
  <p:clrMapOvr>
    <a:masterClrMapping/>
  </p:clrMapOvr>
  <mc:AlternateContent xmlns:mc="http://schemas.openxmlformats.org/markup-compatibility/2006">
    <mc:Choice xmlns:p14="http://schemas.microsoft.com/office/powerpoint/2010/main" xmlns="" Requires="p14">
      <p:transition p14:dur="0" advTm="7974"/>
    </mc:Choice>
    <mc:Fallback>
      <p:transition advTm="797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PROGRAM-1</a:t>
            </a:r>
            <a:endParaRPr lang="en-IN" sz="2800" dirty="0"/>
          </a:p>
        </p:txBody>
      </p:sp>
      <p:sp>
        <p:nvSpPr>
          <p:cNvPr id="3" name="Content Placeholder 2"/>
          <p:cNvSpPr>
            <a:spLocks noGrp="1"/>
          </p:cNvSpPr>
          <p:nvPr>
            <p:ph idx="1"/>
          </p:nvPr>
        </p:nvSpPr>
        <p:spPr>
          <a:xfrm>
            <a:off x="1124712" y="1600200"/>
            <a:ext cx="7790688" cy="51816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float t = gas_value*(VOLTAGE_MAX / VOLTAGE_MAXCOUNTS);</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(isnan(t))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Serial.println("Failed to read from MQ5");</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smtClean="0">
                <a:solidFill>
                  <a:srgbClr val="FF0000"/>
                </a:solidFill>
                <a:latin typeface="Times New Roman" panose="02020603050405020304" pitchFamily="18" charset="0"/>
                <a:cs typeface="Times New Roman" panose="02020603050405020304" pitchFamily="18" charset="0"/>
              </a:rPr>
              <a:t>else</a:t>
            </a: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if (DEBUG)  Serial.println("Voltage="+String(t));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thingSpeakWrite(t);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delay(20000);  </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else{</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digitalWrite(LED_BUILTIN, LOW);</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59281950"/>
      </p:ext>
    </p:extLst>
  </p:cSld>
  <p:clrMapOvr>
    <a:masterClrMapping/>
  </p:clrMapOvr>
  <mc:AlternateContent xmlns:mc="http://schemas.openxmlformats.org/markup-compatibility/2006">
    <mc:Choice xmlns:p14="http://schemas.microsoft.com/office/powerpoint/2010/main" xmlns="" Requires="p14">
      <p:transition p14:dur="0" advTm="849"/>
    </mc:Choice>
    <mc:Fallback>
      <p:transition advTm="84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PROGRAM-2</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524000"/>
            <a:ext cx="7866888" cy="51816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82296" indent="0">
              <a:buNone/>
            </a:pPr>
            <a:r>
              <a:rPr lang="en-IN" sz="3100" dirty="0">
                <a:solidFill>
                  <a:srgbClr val="FF0000"/>
                </a:solidFill>
                <a:latin typeface="Times New Roman" panose="02020603050405020304" pitchFamily="18" charset="0"/>
                <a:cs typeface="Times New Roman" panose="02020603050405020304" pitchFamily="18" charset="0"/>
              </a:rPr>
              <a:t>#include &lt;LiquidCrystal.h&gt;</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LiquidCrystal lcd(3, 2, 4, 5, 6, 7);</a:t>
            </a:r>
          </a:p>
          <a:p>
            <a:pPr marL="82296" indent="0">
              <a:buNone/>
            </a:pPr>
            <a:r>
              <a:rPr lang="en-IN" sz="3100" dirty="0">
                <a:solidFill>
                  <a:srgbClr val="FF0000"/>
                </a:solidFill>
                <a:latin typeface="Times New Roman" panose="02020603050405020304" pitchFamily="18" charset="0"/>
                <a:cs typeface="Times New Roman" panose="02020603050405020304" pitchFamily="18" charset="0"/>
              </a:rPr>
              <a:t>#define lpg_sensor 18</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#define buzzer 13</a:t>
            </a:r>
          </a:p>
          <a:p>
            <a:pPr marL="82296" indent="0">
              <a:buNone/>
            </a:pPr>
            <a:r>
              <a:rPr lang="en-IN" sz="3100" dirty="0">
                <a:solidFill>
                  <a:srgbClr val="FF0000"/>
                </a:solidFill>
                <a:latin typeface="Times New Roman" panose="02020603050405020304" pitchFamily="18" charset="0"/>
                <a:cs typeface="Times New Roman" panose="02020603050405020304" pitchFamily="18" charset="0"/>
              </a:rPr>
              <a:t>void setup() </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pinMode(lpg_sensor, INPUT);</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pinMode(buzzer, OUTPUT);</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lcd.begin(16, 2);</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lcd.print("LPG Gas Detector");</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lcd.setCursor(0,1);</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lcd.print("Demo Execution");</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  delay(2000);</a:t>
            </a:r>
            <a:br>
              <a:rPr lang="en-IN" sz="3100" dirty="0">
                <a:solidFill>
                  <a:srgbClr val="FF0000"/>
                </a:solidFill>
                <a:latin typeface="Times New Roman" panose="02020603050405020304" pitchFamily="18" charset="0"/>
                <a:cs typeface="Times New Roman" panose="02020603050405020304" pitchFamily="18" charset="0"/>
              </a:rPr>
            </a:br>
            <a:r>
              <a:rPr lang="en-IN" sz="3100" dirty="0">
                <a:solidFill>
                  <a:srgbClr val="FF00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2043988680"/>
      </p:ext>
    </p:extLst>
  </p:cSld>
  <p:clrMapOvr>
    <a:masterClrMapping/>
  </p:clrMapOvr>
  <mc:AlternateContent xmlns:mc="http://schemas.openxmlformats.org/markup-compatibility/2006">
    <mc:Choice xmlns:p14="http://schemas.microsoft.com/office/powerpoint/2010/main" xmlns="" Requires="p14">
      <p:transition p14:dur="0" advTm="19114"/>
    </mc:Choice>
    <mc:Fallback>
      <p:transition advTm="1911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PROGRAM-2</a:t>
            </a:r>
            <a:endParaRPr lang="en-IN" sz="2800" dirty="0"/>
          </a:p>
        </p:txBody>
      </p:sp>
      <p:sp>
        <p:nvSpPr>
          <p:cNvPr id="3" name="Content Placeholder 2"/>
          <p:cNvSpPr>
            <a:spLocks noGrp="1"/>
          </p:cNvSpPr>
          <p:nvPr>
            <p:ph idx="1"/>
          </p:nvPr>
        </p:nvSpPr>
        <p:spPr>
          <a:xfrm>
            <a:off x="1143000" y="1524000"/>
            <a:ext cx="7790688" cy="5181600"/>
          </a:xfrm>
        </p:spPr>
        <p:style>
          <a:lnRef idx="2">
            <a:schemeClr val="accent2"/>
          </a:lnRef>
          <a:fillRef idx="1">
            <a:schemeClr val="lt1"/>
          </a:fillRef>
          <a:effectRef idx="0">
            <a:schemeClr val="accent2"/>
          </a:effectRef>
          <a:fontRef idx="minor">
            <a:schemeClr val="dk1"/>
          </a:fontRef>
        </p:style>
        <p:txBody>
          <a:bodyPr>
            <a:no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void loop()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if(digitalRead(lpg_sensor))</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digitalWrite(buzzer, HIGH);</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lcd.clear();</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lcd.print("LPG Gas Leakage");</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lcd.setCursor(0, 1);</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lcd.print("     Alert     ");    delay(400);</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digitalWrite(buzzer, LOW);</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delay(500);</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t>
            </a:r>
            <a:br>
              <a:rPr lang="en-IN" sz="2400" dirty="0">
                <a:solidFill>
                  <a:srgbClr val="FF0000"/>
                </a:solidFill>
                <a:latin typeface="Times New Roman" panose="02020603050405020304" pitchFamily="18" charset="0"/>
                <a:cs typeface="Times New Roman" panose="02020603050405020304" pitchFamily="18" charset="0"/>
              </a:rPr>
            </a:b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11188549"/>
      </p:ext>
    </p:extLst>
  </p:cSld>
  <p:clrMapOvr>
    <a:masterClrMapping/>
  </p:clrMapOvr>
  <mc:AlternateContent xmlns:mc="http://schemas.openxmlformats.org/markup-compatibility/2006">
    <mc:Choice xmlns:p14="http://schemas.microsoft.com/office/powerpoint/2010/main" xmlns="" Requires="p14">
      <p:transition p14:dur="0" advTm="23987"/>
    </mc:Choice>
    <mc:Fallback>
      <p:transition advTm="2398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066800" y="152400"/>
            <a:ext cx="7848600" cy="8382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LITERATURE SURVEY</a:t>
            </a:r>
            <a:endParaRPr lang="en-US" sz="24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143000"/>
            <a:ext cx="7772400" cy="5638800"/>
          </a:xfrm>
        </p:spPr>
        <p:style>
          <a:lnRef idx="2">
            <a:schemeClr val="accent2"/>
          </a:lnRef>
          <a:fillRef idx="1">
            <a:schemeClr val="lt1"/>
          </a:fillRef>
          <a:effectRef idx="0">
            <a:schemeClr val="accent2"/>
          </a:effectRef>
          <a:fontRef idx="minor">
            <a:schemeClr val="dk1"/>
          </a:fontRef>
        </p:style>
        <p:txBody>
          <a:bodyPr>
            <a:noAutofit/>
          </a:bodyPr>
          <a:lstStyle/>
          <a:p>
            <a:r>
              <a:rPr lang="en-US" sz="1800" b="1" u="sng" dirty="0" smtClean="0">
                <a:solidFill>
                  <a:srgbClr val="FF0000"/>
                </a:solidFill>
                <a:latin typeface="Times New Roman" pitchFamily="18" charset="0"/>
                <a:cs typeface="Times New Roman" pitchFamily="18" charset="0"/>
              </a:rPr>
              <a:t>TITLE:</a:t>
            </a:r>
            <a:r>
              <a:rPr lang="en-US" sz="1800" dirty="0" smtClean="0">
                <a:solidFill>
                  <a:srgbClr val="FF0000"/>
                </a:solidFill>
                <a:latin typeface="Times New Roman" pitchFamily="18" charset="0"/>
                <a:cs typeface="Times New Roman" pitchFamily="18" charset="0"/>
              </a:rPr>
              <a:t>   SMART AND RELIABLE LPG REGULATOR DESIGN USING INTERNET OF THINGS .</a:t>
            </a:r>
          </a:p>
          <a:p>
            <a:r>
              <a:rPr lang="en-US" sz="1800" b="1" u="sng" dirty="0" smtClean="0">
                <a:solidFill>
                  <a:srgbClr val="FF0000"/>
                </a:solidFill>
                <a:latin typeface="Times New Roman" pitchFamily="18" charset="0"/>
                <a:cs typeface="Times New Roman" pitchFamily="18" charset="0"/>
              </a:rPr>
              <a:t>YEAR: </a:t>
            </a:r>
            <a:r>
              <a:rPr lang="en-US" sz="1800" b="1" dirty="0" smtClean="0">
                <a:solidFill>
                  <a:srgbClr val="FF0000"/>
                </a:solidFill>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2017</a:t>
            </a:r>
          </a:p>
          <a:p>
            <a:endParaRPr lang="en-US" sz="1800"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AUTHOR NAME :</a:t>
            </a:r>
            <a:r>
              <a:rPr lang="en-US" sz="1800" b="1" dirty="0" smtClean="0">
                <a:solidFill>
                  <a:srgbClr val="FF0000"/>
                </a:solidFill>
                <a:latin typeface="Times New Roman" pitchFamily="18" charset="0"/>
                <a:cs typeface="Times New Roman" pitchFamily="18" charset="0"/>
              </a:rPr>
              <a:t> Neethu Narayan , Anusree,et.al</a:t>
            </a:r>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DESCRIPTION:</a:t>
            </a:r>
            <a:r>
              <a:rPr lang="en-US" sz="1800" dirty="0" smtClean="0">
                <a:solidFill>
                  <a:srgbClr val="FF0000"/>
                </a:solidFill>
                <a:latin typeface="Times New Roman" pitchFamily="18" charset="0"/>
                <a:cs typeface="Times New Roman" pitchFamily="18" charset="0"/>
              </a:rPr>
              <a:t>   </a:t>
            </a:r>
          </a:p>
          <a:p>
            <a:pPr algn="just"/>
            <a:r>
              <a:rPr lang="en-US" sz="1600" dirty="0" smtClean="0">
                <a:solidFill>
                  <a:srgbClr val="FF0000"/>
                </a:solidFill>
                <a:latin typeface="Times New Roman" pitchFamily="18" charset="0"/>
                <a:cs typeface="Times New Roman" pitchFamily="18" charset="0"/>
              </a:rPr>
              <a:t>Many incidents of accidents related to LPG have been presented in literature. Analysis of LPG accidents, creating a fireball and BLEVE situation in the LPG tank with following fire and explosion</a:t>
            </a:r>
          </a:p>
          <a:p>
            <a:pPr algn="just"/>
            <a:r>
              <a:rPr lang="en-US" sz="1600" dirty="0" smtClean="0">
                <a:solidFill>
                  <a:srgbClr val="FF0000"/>
                </a:solidFill>
                <a:latin typeface="Times New Roman" pitchFamily="18" charset="0"/>
                <a:cs typeface="Times New Roman" pitchFamily="18" charset="0"/>
              </a:rPr>
              <a:t>Detailed assessment of explosive LPG leakage accidents, along with model for prediction of such accidents. It was shown that the major uncertainty is associated with the estimation of the force involved in the physical expansion of the liquid after a pool fire, to a fireball and to the tragic rupture of the cylinder. </a:t>
            </a:r>
          </a:p>
          <a:p>
            <a:pPr algn="just"/>
            <a:r>
              <a:rPr lang="en-US" sz="1600" dirty="0" smtClean="0">
                <a:solidFill>
                  <a:srgbClr val="FF0000"/>
                </a:solidFill>
                <a:latin typeface="Times New Roman" pitchFamily="18" charset="0"/>
                <a:cs typeface="Times New Roman" pitchFamily="18" charset="0"/>
              </a:rPr>
              <a:t> For a LPG explosion produced in an enclosure with a vent, main hazards, within the vent, are overpressure and high temperature. </a:t>
            </a:r>
          </a:p>
          <a:p>
            <a:pPr algn="just"/>
            <a:r>
              <a:rPr lang="en-US" sz="1600" b="1" u="sng" dirty="0" smtClean="0">
                <a:solidFill>
                  <a:srgbClr val="FF0000"/>
                </a:solidFill>
                <a:latin typeface="Times New Roman" pitchFamily="18" charset="0"/>
                <a:cs typeface="Times New Roman" pitchFamily="18" charset="0"/>
              </a:rPr>
              <a:t>DISADVANTAGES:</a:t>
            </a:r>
          </a:p>
          <a:p>
            <a:pPr algn="just"/>
            <a:r>
              <a:rPr lang="en-US" sz="1600" dirty="0" smtClean="0">
                <a:solidFill>
                  <a:srgbClr val="FF0000"/>
                </a:solidFill>
                <a:latin typeface="Times New Roman" pitchFamily="18" charset="0"/>
                <a:cs typeface="Times New Roman" pitchFamily="18" charset="0"/>
              </a:rPr>
              <a:t>Depends upon the Humidity and Temperature.</a:t>
            </a:r>
          </a:p>
          <a:p>
            <a:pPr algn="just"/>
            <a:r>
              <a:rPr lang="en-US" sz="1600" dirty="0" smtClean="0">
                <a:solidFill>
                  <a:srgbClr val="FF0000"/>
                </a:solidFill>
                <a:latin typeface="Times New Roman" pitchFamily="18" charset="0"/>
                <a:cs typeface="Times New Roman" pitchFamily="18" charset="0"/>
              </a:rPr>
              <a:t>High Cost and maintenance .</a:t>
            </a:r>
          </a:p>
          <a:p>
            <a:pPr algn="just"/>
            <a:endParaRPr lang="en-US"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52129261"/>
      </p:ext>
    </p:extLst>
  </p:cSld>
  <p:clrMapOvr>
    <a:masterClrMapping/>
  </p:clrMapOvr>
  <mc:AlternateContent xmlns:mc="http://schemas.openxmlformats.org/markup-compatibility/2006">
    <mc:Choice xmlns:p14="http://schemas.microsoft.com/office/powerpoint/2010/main" xmlns="" Requires="p14">
      <p:transition p14:dur="0" advTm="38145"/>
    </mc:Choice>
    <mc:Fallback>
      <p:transition advTm="3814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a:solidFill>
                  <a:srgbClr val="FF0000"/>
                </a:solidFill>
                <a:effectLst/>
                <a:latin typeface="Times New Roman" panose="02020603050405020304" pitchFamily="18" charset="0"/>
                <a:cs typeface="Times New Roman" panose="02020603050405020304" pitchFamily="18" charset="0"/>
              </a:rPr>
              <a:t>PROGRAM-2</a:t>
            </a:r>
            <a:endParaRPr lang="en-IN" sz="2800" dirty="0"/>
          </a:p>
        </p:txBody>
      </p:sp>
      <p:sp>
        <p:nvSpPr>
          <p:cNvPr id="3" name="Content Placeholder 2"/>
          <p:cNvSpPr>
            <a:spLocks noGrp="1"/>
          </p:cNvSpPr>
          <p:nvPr>
            <p:ph idx="1"/>
          </p:nvPr>
        </p:nvSpPr>
        <p:spPr>
          <a:xfrm>
            <a:off x="1219200" y="1447800"/>
            <a:ext cx="7714488" cy="5181600"/>
          </a:xfrm>
        </p:spPr>
        <p:style>
          <a:lnRef idx="2">
            <a:schemeClr val="accent2"/>
          </a:lnRef>
          <a:fillRef idx="1">
            <a:schemeClr val="lt1"/>
          </a:fillRef>
          <a:effectRef idx="0">
            <a:schemeClr val="accent2"/>
          </a:effectRef>
          <a:fontRef idx="minor">
            <a:schemeClr val="dk1"/>
          </a:fontRef>
        </p:style>
        <p:txBody>
          <a:bodyPr>
            <a:normAutofit/>
          </a:bodyPr>
          <a:lstStyle/>
          <a:p>
            <a:pPr marL="82296" indent="0">
              <a:buNone/>
            </a:pPr>
            <a:r>
              <a:rPr lang="en-IN" sz="2400" dirty="0">
                <a:solidFill>
                  <a:srgbClr val="FF0000"/>
                </a:solidFill>
                <a:latin typeface="Times New Roman" panose="02020603050405020304" pitchFamily="18" charset="0"/>
                <a:cs typeface="Times New Roman" panose="02020603050405020304" pitchFamily="18" charset="0"/>
              </a:rPr>
              <a:t>else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digitalWrite(buzzer, LOW);</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lcd.clear();</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lcd.print("  No LPG Gas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lcd.setCursor(0,1);</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lcd.print("   Leakage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delay(1000);</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  }</a:t>
            </a: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945907616"/>
      </p:ext>
    </p:extLst>
  </p:cSld>
  <p:clrMapOvr>
    <a:masterClrMapping/>
  </p:clrMapOvr>
  <mc:AlternateContent xmlns:mc="http://schemas.openxmlformats.org/markup-compatibility/2006">
    <mc:Choice xmlns:p14="http://schemas.microsoft.com/office/powerpoint/2010/main" xmlns="" Requires="p14">
      <p:transition p14:dur="0" advTm="2261"/>
    </mc:Choice>
    <mc:Fallback>
      <p:transition advTm="226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9445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PROGRAM - 3</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447800"/>
            <a:ext cx="7714488" cy="5257800"/>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82296" indent="0">
              <a:buNone/>
            </a:pPr>
            <a:r>
              <a:rPr lang="en-IN" sz="2600" dirty="0">
                <a:solidFill>
                  <a:srgbClr val="FF0000"/>
                </a:solidFill>
                <a:latin typeface="Times New Roman" panose="02020603050405020304" pitchFamily="18" charset="0"/>
                <a:cs typeface="Times New Roman" panose="02020603050405020304" pitchFamily="18" charset="0"/>
              </a:rPr>
              <a:t>int smokeS = A1; </a:t>
            </a:r>
            <a:endParaRPr lang="en-IN" sz="2600" dirty="0" smtClean="0">
              <a:solidFill>
                <a:srgbClr val="FF0000"/>
              </a:solidFill>
              <a:latin typeface="Times New Roman" panose="02020603050405020304" pitchFamily="18" charset="0"/>
              <a:cs typeface="Times New Roman" panose="02020603050405020304" pitchFamily="18" charset="0"/>
            </a:endParaRPr>
          </a:p>
          <a:p>
            <a:pPr marL="82296" indent="0">
              <a:buNone/>
            </a:pPr>
            <a:r>
              <a:rPr lang="en-IN" sz="2600" dirty="0" smtClean="0">
                <a:solidFill>
                  <a:srgbClr val="FF0000"/>
                </a:solidFill>
                <a:latin typeface="Times New Roman" panose="02020603050405020304" pitchFamily="18" charset="0"/>
                <a:cs typeface="Times New Roman" panose="02020603050405020304" pitchFamily="18" charset="0"/>
              </a:rPr>
              <a:t>int </a:t>
            </a:r>
            <a:r>
              <a:rPr lang="en-IN" sz="2600" dirty="0">
                <a:solidFill>
                  <a:srgbClr val="FF0000"/>
                </a:solidFill>
                <a:latin typeface="Times New Roman" panose="02020603050405020304" pitchFamily="18" charset="0"/>
                <a:cs typeface="Times New Roman" panose="02020603050405020304" pitchFamily="18" charset="0"/>
              </a:rPr>
              <a:t>data = 0;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int Svalve = 13;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void setup()</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  Serial.begin(9600);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  pinMode(smokeS, INPUT);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  pinMode(Svalve, OUTPUT);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  digitalWrite(Svalve, LOW); </a:t>
            </a:r>
          </a:p>
          <a:p>
            <a:pPr marL="82296" indent="0">
              <a:buNone/>
            </a:pPr>
            <a:r>
              <a:rPr lang="en-IN" sz="2600"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xmlns="" val="1410508954"/>
      </p:ext>
    </p:extLst>
  </p:cSld>
  <p:clrMapOvr>
    <a:masterClrMapping/>
  </p:clrMapOvr>
  <mc:AlternateContent xmlns:mc="http://schemas.openxmlformats.org/markup-compatibility/2006">
    <mc:Choice xmlns:p14="http://schemas.microsoft.com/office/powerpoint/2010/main" xmlns="" Requires="p14">
      <p:transition p14:dur="0" advTm="24702"/>
    </mc:Choice>
    <mc:Fallback>
      <p:transition advTm="24702"/>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924800" cy="9445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800" b="1" u="sng" dirty="0" smtClean="0">
                <a:solidFill>
                  <a:srgbClr val="FF0000"/>
                </a:solidFill>
                <a:effectLst/>
                <a:latin typeface="Times New Roman" panose="02020603050405020304" pitchFamily="18" charset="0"/>
                <a:cs typeface="Times New Roman" panose="02020603050405020304" pitchFamily="18" charset="0"/>
              </a:rPr>
              <a:t>PROGRAM - 3</a:t>
            </a:r>
            <a:endParaRPr lang="en-IN" sz="2800" b="1" u="sng"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447800"/>
            <a:ext cx="7848600" cy="525780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82296" indent="0">
              <a:buNone/>
            </a:pPr>
            <a:r>
              <a:rPr lang="en-IN" dirty="0">
                <a:solidFill>
                  <a:srgbClr val="FF0000"/>
                </a:solidFill>
                <a:latin typeface="Times New Roman" panose="02020603050405020304" pitchFamily="18" charset="0"/>
                <a:cs typeface="Times New Roman" panose="02020603050405020304" pitchFamily="18" charset="0"/>
              </a:rPr>
              <a:t>void loop()</a:t>
            </a:r>
          </a:p>
          <a:p>
            <a:pPr marL="82296" indent="0">
              <a:buNone/>
            </a:pPr>
            <a:r>
              <a:rPr lang="en-IN"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data = analogRead(smokeS); </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Serial.print("Gas leakage:  "); </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Serial.println(data); </a:t>
            </a:r>
          </a:p>
          <a:p>
            <a:pPr marL="82296" indent="0">
              <a:buNone/>
            </a:pPr>
            <a:r>
              <a:rPr lang="en-IN" dirty="0">
                <a:solidFill>
                  <a:srgbClr val="FF0000"/>
                </a:solidFill>
                <a:latin typeface="Times New Roman" panose="02020603050405020304" pitchFamily="18" charset="0"/>
                <a:cs typeface="Times New Roman" panose="02020603050405020304" pitchFamily="18" charset="0"/>
              </a:rPr>
              <a:t>if (data &gt;= 230)</a:t>
            </a:r>
          </a:p>
          <a:p>
            <a:pPr marL="82296" indent="0">
              <a:buNone/>
            </a:pPr>
            <a:r>
              <a:rPr lang="en-IN" dirty="0">
                <a:solidFill>
                  <a:srgbClr val="FF0000"/>
                </a:solidFill>
                <a:latin typeface="Times New Roman" panose="02020603050405020304" pitchFamily="18" charset="0"/>
                <a:cs typeface="Times New Roman" panose="02020603050405020304" pitchFamily="18" charset="0"/>
              </a:rPr>
              <a:t>{</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digitalWrite(Svalve, HIGH);</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delay(500);</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while(1)</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    Serial.println("Reset Controller: "); </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delay(1000);  }}</a:t>
            </a:r>
          </a:p>
          <a:p>
            <a:pPr marL="82296" indent="0">
              <a:buNone/>
            </a:pPr>
            <a:r>
              <a:rPr lang="en-IN" dirty="0">
                <a:solidFill>
                  <a:srgbClr val="FF0000"/>
                </a:solidFill>
                <a:latin typeface="Times New Roman" panose="02020603050405020304" pitchFamily="18" charset="0"/>
                <a:cs typeface="Times New Roman" panose="02020603050405020304" pitchFamily="18" charset="0"/>
              </a:rPr>
              <a:t> else</a:t>
            </a:r>
          </a:p>
          <a:p>
            <a:pPr marL="82296" indent="0">
              <a:buNone/>
            </a:pPr>
            <a:r>
              <a:rPr lang="en-IN" dirty="0">
                <a:solidFill>
                  <a:srgbClr val="FF0000"/>
                </a:solidFill>
                <a:latin typeface="Times New Roman" panose="02020603050405020304" pitchFamily="18" charset="0"/>
                <a:cs typeface="Times New Roman" panose="02020603050405020304" pitchFamily="18" charset="0"/>
              </a:rPr>
              <a:t>delay(1000); }</a:t>
            </a:r>
          </a:p>
          <a:p>
            <a:endParaRPr lang="en-IN" dirty="0"/>
          </a:p>
        </p:txBody>
      </p:sp>
    </p:spTree>
    <p:extLst>
      <p:ext uri="{BB962C8B-B14F-4D97-AF65-F5344CB8AC3E}">
        <p14:creationId xmlns:p14="http://schemas.microsoft.com/office/powerpoint/2010/main" xmlns="" val="4001005682"/>
      </p:ext>
    </p:extLst>
  </p:cSld>
  <p:clrMapOvr>
    <a:masterClrMapping/>
  </p:clrMapOvr>
  <mc:AlternateContent xmlns:mc="http://schemas.openxmlformats.org/markup-compatibility/2006">
    <mc:Choice xmlns:p14="http://schemas.microsoft.com/office/powerpoint/2010/main" xmlns="" Requires="p14">
      <p:transition p14:dur="0" advTm="3004"/>
    </mc:Choice>
    <mc:Fallback>
      <p:transition advTm="300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416" y="260648"/>
            <a:ext cx="7818072"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2400" b="1" u="sng" dirty="0">
                <a:solidFill>
                  <a:srgbClr val="FF0000"/>
                </a:solidFill>
                <a:effectLst/>
                <a:latin typeface="Times New Roman" panose="02020603050405020304" pitchFamily="18" charset="0"/>
                <a:cs typeface="Times New Roman" panose="02020603050405020304" pitchFamily="18" charset="0"/>
              </a:rPr>
              <a:t>CONCLUSION  AND FUTURE ENCHANCEMENT</a:t>
            </a:r>
          </a:p>
        </p:txBody>
      </p:sp>
      <p:sp>
        <p:nvSpPr>
          <p:cNvPr id="3" name="Content Placeholder 2"/>
          <p:cNvSpPr>
            <a:spLocks noGrp="1"/>
          </p:cNvSpPr>
          <p:nvPr>
            <p:ph idx="1"/>
          </p:nvPr>
        </p:nvSpPr>
        <p:spPr>
          <a:xfrm>
            <a:off x="1250384" y="1700808"/>
            <a:ext cx="7642096" cy="4824536"/>
          </a:xfrm>
        </p:spPr>
        <p:style>
          <a:lnRef idx="2">
            <a:schemeClr val="accent2"/>
          </a:lnRef>
          <a:fillRef idx="1">
            <a:schemeClr val="lt1"/>
          </a:fillRef>
          <a:effectRef idx="0">
            <a:schemeClr val="accent2"/>
          </a:effectRef>
          <a:fontRef idx="minor">
            <a:schemeClr val="dk1"/>
          </a:fontRef>
        </p:style>
        <p:txBody>
          <a:bodyPr>
            <a:normAutofit/>
          </a:bodyPr>
          <a:lstStyle/>
          <a:p>
            <a:pPr lvl="1"/>
            <a:r>
              <a:rPr lang="en-IN" sz="2400" dirty="0" smtClean="0">
                <a:solidFill>
                  <a:srgbClr val="FF0000"/>
                </a:solidFill>
                <a:latin typeface="Times New Roman" panose="02020603050405020304" pitchFamily="18" charset="0"/>
                <a:cs typeface="Times New Roman" panose="02020603050405020304" pitchFamily="18" charset="0"/>
              </a:rPr>
              <a:t>The Automation of Gas leakage detection using IOT have the best solution by detecting automatically and alerts the user and neighbour about the leakage of gas using gas sensors.</a:t>
            </a:r>
          </a:p>
          <a:p>
            <a:pPr lvl="1"/>
            <a:endParaRPr lang="en-IN" sz="2400" dirty="0" smtClean="0">
              <a:solidFill>
                <a:srgbClr val="FF0000"/>
              </a:solidFill>
              <a:latin typeface="Times New Roman" panose="02020603050405020304" pitchFamily="18" charset="0"/>
              <a:cs typeface="Times New Roman" panose="02020603050405020304" pitchFamily="18" charset="0"/>
            </a:endParaRPr>
          </a:p>
          <a:p>
            <a:pPr lvl="1"/>
            <a:r>
              <a:rPr lang="en-IN" sz="2400" dirty="0" smtClean="0">
                <a:solidFill>
                  <a:srgbClr val="FF0000"/>
                </a:solidFill>
                <a:latin typeface="Times New Roman" panose="02020603050405020304" pitchFamily="18" charset="0"/>
                <a:cs typeface="Times New Roman" panose="02020603050405020304" pitchFamily="18" charset="0"/>
              </a:rPr>
              <a:t>The Application of this project into real time results in avoiding the gas cylinder explosion by preventing the gas leakage with closing the gas valve automatically.</a:t>
            </a:r>
          </a:p>
          <a:p>
            <a:pPr lvl="1"/>
            <a:endParaRPr lang="en-IN" sz="2400" dirty="0" smtClean="0">
              <a:solidFill>
                <a:srgbClr val="FF0000"/>
              </a:solidFill>
              <a:latin typeface="Times New Roman" panose="02020603050405020304" pitchFamily="18" charset="0"/>
              <a:cs typeface="Times New Roman" panose="02020603050405020304" pitchFamily="18" charset="0"/>
            </a:endParaRPr>
          </a:p>
          <a:p>
            <a:pPr lvl="1"/>
            <a:r>
              <a:rPr lang="en-IN" sz="2400" dirty="0">
                <a:solidFill>
                  <a:srgbClr val="FF0000"/>
                </a:solidFill>
                <a:latin typeface="Times New Roman" panose="02020603050405020304" pitchFamily="18" charset="0"/>
                <a:cs typeface="Times New Roman" panose="02020603050405020304" pitchFamily="18" charset="0"/>
              </a:rPr>
              <a:t>In Future ,It can further extended with long distance sensor which can be installed in Industries, apartments, hotels and wherever it is needed. </a:t>
            </a:r>
          </a:p>
          <a:p>
            <a:pPr lvl="1"/>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4336507"/>
      </p:ext>
    </p:extLst>
  </p:cSld>
  <p:clrMapOvr>
    <a:masterClrMapping/>
  </p:clrMapOvr>
  <mc:AlternateContent xmlns:mc="http://schemas.openxmlformats.org/markup-compatibility/2006">
    <mc:Choice xmlns:p14="http://schemas.microsoft.com/office/powerpoint/2010/main" xmlns="" Requires="p14">
      <p:transition p14:dur="0" advTm="48539"/>
    </mc:Choice>
    <mc:Fallback>
      <p:transition advTm="4853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424" y="274638"/>
            <a:ext cx="7746064" cy="1143000"/>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800" u="sng" dirty="0" smtClean="0">
                <a:solidFill>
                  <a:srgbClr val="FF0000"/>
                </a:solidFill>
                <a:latin typeface="Times New Roman" pitchFamily="18" charset="0"/>
                <a:cs typeface="Times New Roman" pitchFamily="18" charset="0"/>
              </a:rPr>
              <a:t>REFERENCE</a:t>
            </a:r>
            <a:endParaRPr lang="en-IN" sz="2800" dirty="0">
              <a:solidFill>
                <a:srgbClr val="FF0000"/>
              </a:solidFill>
            </a:endParaRPr>
          </a:p>
        </p:txBody>
      </p:sp>
      <p:sp>
        <p:nvSpPr>
          <p:cNvPr id="3" name="Content Placeholder 2"/>
          <p:cNvSpPr>
            <a:spLocks noGrp="1"/>
          </p:cNvSpPr>
          <p:nvPr>
            <p:ph idx="1"/>
          </p:nvPr>
        </p:nvSpPr>
        <p:spPr>
          <a:xfrm>
            <a:off x="1259632" y="1652736"/>
            <a:ext cx="7704856" cy="5016624"/>
          </a:xfrm>
        </p:spPr>
        <p:style>
          <a:lnRef idx="2">
            <a:schemeClr val="accent2"/>
          </a:lnRef>
          <a:fillRef idx="1">
            <a:schemeClr val="lt1"/>
          </a:fillRef>
          <a:effectRef idx="0">
            <a:schemeClr val="accent2"/>
          </a:effectRef>
          <a:fontRef idx="minor">
            <a:schemeClr val="dk1"/>
          </a:fontRef>
        </p:style>
        <p:txBody>
          <a:bodyPr>
            <a:normAutofit fontScale="47500" lnSpcReduction="20000"/>
          </a:bodyPr>
          <a:lstStyle/>
          <a:p>
            <a:r>
              <a:rPr lang="en-US" dirty="0">
                <a:solidFill>
                  <a:srgbClr val="FF0000"/>
                </a:solidFill>
                <a:latin typeface="Times New Roman" pitchFamily="18" charset="0"/>
                <a:cs typeface="Times New Roman" pitchFamily="18" charset="0"/>
              </a:rPr>
              <a:t>Anandhakrishnan S, Deepesh Nair, Rakesh K, Sampath K, Gayathri SNair, “IOT Based Smart Gas Monitoring System”, IOSR Journal of Electricaland Electronics Engineering (IOSR-JEEE), e-ISSN: 2278-1676, p-ISSN:2320-3331, PP 82-87, www.iosrjournals.org.</a:t>
            </a:r>
          </a:p>
          <a:p>
            <a:r>
              <a:rPr lang="en-US" dirty="0">
                <a:solidFill>
                  <a:srgbClr val="FF0000"/>
                </a:solidFill>
                <a:latin typeface="Times New Roman" pitchFamily="18" charset="0"/>
                <a:cs typeface="Times New Roman" pitchFamily="18" charset="0"/>
              </a:rPr>
              <a:t>[2] Vinayak V. Mane, Shreyas S. Madhekar, Anand S. Kulkarni, Prof. VishalKatekar, “Gas Leakage Detection with Automatic Booking &amp; Valve Bypass”,International Research Journal of Engineering and Technology (IRJET), e-ISSN: 2395-0056, p-ISSN: 2395-0072, Volume 05, Issue, 04 | Apr-2018,www.irjet.net.</a:t>
            </a:r>
          </a:p>
          <a:p>
            <a:r>
              <a:rPr lang="en-US" dirty="0">
                <a:solidFill>
                  <a:srgbClr val="FF0000"/>
                </a:solidFill>
                <a:latin typeface="Times New Roman" pitchFamily="18" charset="0"/>
                <a:cs typeface="Times New Roman" pitchFamily="18" charset="0"/>
              </a:rPr>
              <a:t>[3] Kumar Keshamoni, Sabbani Hemanth, “Smart Gas Level Monitoring,Booking &amp; Gas Leakage Detector over IoT”, 2017 IEEE 7th InternationalAdvance Computing Conference.</a:t>
            </a:r>
          </a:p>
          <a:p>
            <a:r>
              <a:rPr lang="en-US" dirty="0">
                <a:solidFill>
                  <a:srgbClr val="FF0000"/>
                </a:solidFill>
                <a:latin typeface="Times New Roman" pitchFamily="18" charset="0"/>
                <a:cs typeface="Times New Roman" pitchFamily="18" charset="0"/>
              </a:rPr>
              <a:t>Selvapriya C, Sathya Prabha S, Abdulrahim M, Aarthi K C, ‘LPG Leakage Monitoring and Multilevel Alerting System’, International JournalOf Engineering Sciences &amp; Research Technology, ISSN: 2277-9655,2(11): November, 2013.</a:t>
            </a:r>
          </a:p>
          <a:p>
            <a:r>
              <a:rPr lang="en-US" dirty="0">
                <a:solidFill>
                  <a:srgbClr val="FF0000"/>
                </a:solidFill>
                <a:latin typeface="Times New Roman" pitchFamily="18" charset="0"/>
                <a:cs typeface="Times New Roman" pitchFamily="18" charset="0"/>
              </a:rPr>
              <a:t>[2] AravindaBeliraya, ‘GSM Based Gas Leakage Detection System Using Arduino’, International Journal of Engineering Technology Science andResearch, ISSN 2394 – 3386, Volume 4, Issue 10, October 2017.</a:t>
            </a:r>
          </a:p>
          <a:p>
            <a:r>
              <a:rPr lang="en-US" dirty="0">
                <a:solidFill>
                  <a:srgbClr val="FF0000"/>
                </a:solidFill>
                <a:latin typeface="Times New Roman" pitchFamily="18" charset="0"/>
                <a:cs typeface="Times New Roman" pitchFamily="18" charset="0"/>
              </a:rPr>
              <a:t>[3] Prof. K.R.Katole ‘Hazardous Gas Detection using ARDUINO’, International Journal of Science Technology &amp; Engineering, ISSN (online):2349-784X, Volume 2, Issue 10, April 2016.</a:t>
            </a:r>
          </a:p>
          <a:p>
            <a:r>
              <a:rPr lang="en-US" dirty="0">
                <a:solidFill>
                  <a:srgbClr val="FF0000"/>
                </a:solidFill>
                <a:latin typeface="Times New Roman" pitchFamily="18" charset="0"/>
                <a:cs typeface="Times New Roman" pitchFamily="18" charset="0"/>
              </a:rPr>
              <a:t>[4] T.Soundarya, J.V. Anchitaalagammai, G. Deepa Priya, S.S. Karthick kumar, ‘C-Leakage: Cylinder LPG Gas Leakage Detection for Home</a:t>
            </a:r>
          </a:p>
          <a:p>
            <a:r>
              <a:rPr lang="en-US" dirty="0">
                <a:solidFill>
                  <a:srgbClr val="FF0000"/>
                </a:solidFill>
                <a:latin typeface="Times New Roman" pitchFamily="18" charset="0"/>
                <a:cs typeface="Times New Roman" pitchFamily="18" charset="0"/>
              </a:rPr>
              <a:t>Safety’, IOSR Journal of Electronics and Communication Engineering (IOSR-JECE) e-ISSN: 2278-2834,p- ISSN: 2278-8735.Volume 9, Issue</a:t>
            </a: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3710078"/>
      </p:ext>
    </p:extLst>
  </p:cSld>
  <p:clrMapOvr>
    <a:masterClrMapping/>
  </p:clrMapOvr>
  <mc:AlternateContent xmlns:mc="http://schemas.openxmlformats.org/markup-compatibility/2006">
    <mc:Choice xmlns:p14="http://schemas.microsoft.com/office/powerpoint/2010/main" xmlns="" Requires="p14">
      <p:transition p14:dur="0" advTm="10283"/>
    </mc:Choice>
    <mc:Fallback>
      <p:transition advTm="1028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7288" y="0"/>
            <a:ext cx="10001288" cy="6858000"/>
          </a:xfrm>
          <a:prstGeom prst="rect">
            <a:avLst/>
          </a:prstGeom>
        </p:spPr>
      </p:pic>
      <p:sp>
        <p:nvSpPr>
          <p:cNvPr id="4" name="Rectangle 3"/>
          <p:cNvSpPr/>
          <p:nvPr/>
        </p:nvSpPr>
        <p:spPr>
          <a:xfrm>
            <a:off x="3352800" y="3962400"/>
            <a:ext cx="3048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latin typeface="Times New Roman" pitchFamily="18" charset="0"/>
                <a:cs typeface="Times New Roman" pitchFamily="18" charset="0"/>
              </a:rPr>
              <a:t>“THANK YOU”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endParaRPr>
          </a:p>
        </p:txBody>
      </p:sp>
    </p:spTree>
    <p:extLst>
      <p:ext uri="{BB962C8B-B14F-4D97-AF65-F5344CB8AC3E}">
        <p14:creationId xmlns:p14="http://schemas.microsoft.com/office/powerpoint/2010/main" xmlns="" val="2769916160"/>
      </p:ext>
    </p:extLst>
  </p:cSld>
  <p:clrMapOvr>
    <a:masterClrMapping/>
  </p:clrMapOvr>
  <mc:AlternateContent xmlns:mc="http://schemas.openxmlformats.org/markup-compatibility/2006">
    <mc:Choice xmlns:p14="http://schemas.microsoft.com/office/powerpoint/2010/main" xmlns="" Requires="p14">
      <p:transition p14:dur="0" advTm="22026"/>
    </mc:Choice>
    <mc:Fallback>
      <p:transition advTm="2202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9445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LITERATURE SURVEY</a:t>
            </a:r>
            <a:endParaRPr lang="en-US" sz="2400" b="1" u="sng" dirty="0"/>
          </a:p>
        </p:txBody>
      </p:sp>
      <p:sp>
        <p:nvSpPr>
          <p:cNvPr id="3" name="Content Placeholder 2"/>
          <p:cNvSpPr>
            <a:spLocks noGrp="1"/>
          </p:cNvSpPr>
          <p:nvPr>
            <p:ph idx="1"/>
          </p:nvPr>
        </p:nvSpPr>
        <p:spPr>
          <a:xfrm>
            <a:off x="1219200" y="1447800"/>
            <a:ext cx="7714488" cy="52578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sz="1800" b="1" u="sng" dirty="0" smtClean="0">
                <a:solidFill>
                  <a:srgbClr val="FF0000"/>
                </a:solidFill>
                <a:latin typeface="Times New Roman" pitchFamily="18" charset="0"/>
                <a:cs typeface="Times New Roman" pitchFamily="18" charset="0"/>
              </a:rPr>
              <a:t>TITLE</a:t>
            </a:r>
            <a:r>
              <a:rPr lang="en-US" sz="1800" u="sng" dirty="0" smtClean="0">
                <a:solidFill>
                  <a:srgbClr val="FF0000"/>
                </a:solidFill>
                <a:latin typeface="Times New Roman" pitchFamily="18" charset="0"/>
                <a:cs typeface="Times New Roman" pitchFamily="18" charset="0"/>
              </a:rPr>
              <a:t>:</a:t>
            </a:r>
            <a:r>
              <a:rPr lang="en-US" sz="1800" dirty="0" smtClean="0">
                <a:solidFill>
                  <a:srgbClr val="FF0000"/>
                </a:solidFill>
                <a:latin typeface="Times New Roman" pitchFamily="18" charset="0"/>
                <a:cs typeface="Times New Roman" pitchFamily="18" charset="0"/>
              </a:rPr>
              <a:t> </a:t>
            </a:r>
            <a:r>
              <a:rPr lang="sv-SE" sz="1800" dirty="0" smtClean="0">
                <a:solidFill>
                  <a:srgbClr val="FF0000"/>
                </a:solidFill>
                <a:latin typeface="Times New Roman" pitchFamily="18" charset="0"/>
                <a:cs typeface="Times New Roman" pitchFamily="18" charset="0"/>
              </a:rPr>
              <a:t>IOT BASED SMART GAS MONITORING SYSTEM </a:t>
            </a:r>
            <a:r>
              <a:rPr lang="sv-SE"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endParaRPr lang="sv-SE" sz="1800"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r>
              <a:rPr lang="sv-SE" sz="1800" b="1" u="sng" dirty="0" smtClean="0">
                <a:solidFill>
                  <a:srgbClr val="FF0000"/>
                </a:solidFill>
                <a:latin typeface="Times New Roman" pitchFamily="18" charset="0"/>
                <a:cs typeface="Times New Roman" pitchFamily="18" charset="0"/>
              </a:rPr>
              <a:t>YEAR</a:t>
            </a:r>
            <a:r>
              <a:rPr lang="sv-SE" sz="1800" dirty="0" smtClean="0">
                <a:solidFill>
                  <a:srgbClr val="FF0000"/>
                </a:solidFill>
                <a:latin typeface="Times New Roman" pitchFamily="18" charset="0"/>
                <a:cs typeface="Times New Roman" pitchFamily="18" charset="0"/>
              </a:rPr>
              <a:t>: 2019</a:t>
            </a:r>
          </a:p>
          <a:p>
            <a:r>
              <a:rPr lang="sv-SE" sz="1800" b="1" u="sng" dirty="0" smtClean="0">
                <a:solidFill>
                  <a:srgbClr val="FF0000"/>
                </a:solidFill>
                <a:latin typeface="Times New Roman" pitchFamily="18" charset="0"/>
                <a:cs typeface="Times New Roman" pitchFamily="18" charset="0"/>
              </a:rPr>
              <a:t>AUTHOR NAME : </a:t>
            </a:r>
            <a:r>
              <a:rPr lang="sv-SE" sz="1800" b="1" dirty="0" smtClean="0">
                <a:solidFill>
                  <a:srgbClr val="FF0000"/>
                </a:solidFill>
                <a:latin typeface="Times New Roman" pitchFamily="18" charset="0"/>
                <a:cs typeface="Times New Roman" pitchFamily="18" charset="0"/>
              </a:rPr>
              <a:t>V.P.Krishna  Anne,R.Chaitainya ,Et.Al</a:t>
            </a:r>
            <a:endParaRPr lang="sv-SE" sz="1800" b="1" u="sng" dirty="0" smtClean="0">
              <a:solidFill>
                <a:srgbClr val="FF0000"/>
              </a:solidFill>
              <a:latin typeface="Times New Roman" pitchFamily="18" charset="0"/>
              <a:cs typeface="Times New Roman" pitchFamily="18" charset="0"/>
            </a:endParaRPr>
          </a:p>
          <a:p>
            <a:r>
              <a:rPr lang="sv-SE" sz="1800" b="1" u="sng" dirty="0" smtClean="0">
                <a:solidFill>
                  <a:srgbClr val="FF0000"/>
                </a:solidFill>
                <a:latin typeface="Times New Roman" pitchFamily="18" charset="0"/>
                <a:cs typeface="Times New Roman" pitchFamily="18" charset="0"/>
              </a:rPr>
              <a:t>DESCRIPTION:</a:t>
            </a:r>
          </a:p>
          <a:p>
            <a:r>
              <a:rPr lang="en-US" sz="1600" dirty="0" smtClean="0">
                <a:solidFill>
                  <a:srgbClr val="FF0000"/>
                </a:solidFill>
                <a:latin typeface="Times New Roman" pitchFamily="18" charset="0"/>
                <a:cs typeface="Times New Roman" pitchFamily="18" charset="0"/>
              </a:rPr>
              <a:t>In the proposed system, We have designed “IOT based Smart Gas Monitoring System”. This proposed system aims to detect the economic fuels like petroleum, liquid petroleum gas, alcohol etc and allows a provision for controlling the gas leakage by closing the valve automatically.</a:t>
            </a:r>
          </a:p>
          <a:p>
            <a:r>
              <a:rPr lang="en-US" sz="1600" dirty="0" smtClean="0">
                <a:solidFill>
                  <a:srgbClr val="FF0000"/>
                </a:solidFill>
                <a:latin typeface="Times New Roman" pitchFamily="18" charset="0"/>
                <a:cs typeface="Times New Roman" pitchFamily="18" charset="0"/>
              </a:rPr>
              <a:t> The next feature of the topic is to ensure the booking of gas cylinder from gas agency. For both the functioning the sensors detect the leaked gas from the sensor and send it to the internet .by programming on the internet, the sensed signal is directed to the android app by using the android app we give the signal for switching off gas valve from distant place.</a:t>
            </a:r>
          </a:p>
          <a:p>
            <a:r>
              <a:rPr lang="en-US" sz="1600" dirty="0" smtClean="0">
                <a:solidFill>
                  <a:srgbClr val="FF0000"/>
                </a:solidFill>
                <a:latin typeface="Times New Roman" pitchFamily="18" charset="0"/>
                <a:cs typeface="Times New Roman" pitchFamily="18" charset="0"/>
              </a:rPr>
              <a:t>The burner is left on by mistake, the consumer could be alerted about the problem. If the burner is on and there is no vessel on top of it, an alarm goes off.</a:t>
            </a:r>
          </a:p>
          <a:p>
            <a:r>
              <a:rPr lang="en-US" sz="1600" b="1" u="sng" dirty="0" smtClean="0">
                <a:solidFill>
                  <a:srgbClr val="FF0000"/>
                </a:solidFill>
                <a:latin typeface="Times New Roman" pitchFamily="18" charset="0"/>
                <a:cs typeface="Times New Roman" pitchFamily="18" charset="0"/>
              </a:rPr>
              <a:t>DISADVANTAGES:</a:t>
            </a:r>
          </a:p>
          <a:p>
            <a:r>
              <a:rPr lang="en-US" sz="1600" dirty="0" smtClean="0">
                <a:solidFill>
                  <a:srgbClr val="FF0000"/>
                </a:solidFill>
                <a:latin typeface="Times New Roman" pitchFamily="18" charset="0"/>
                <a:cs typeface="Times New Roman" pitchFamily="18" charset="0"/>
              </a:rPr>
              <a:t>No prevention of fires possible with kit.</a:t>
            </a:r>
          </a:p>
          <a:p>
            <a:r>
              <a:rPr lang="en-US" sz="1600" dirty="0" smtClean="0">
                <a:solidFill>
                  <a:srgbClr val="FF0000"/>
                </a:solidFill>
                <a:latin typeface="Times New Roman" pitchFamily="18" charset="0"/>
                <a:cs typeface="Times New Roman" pitchFamily="18" charset="0"/>
              </a:rPr>
              <a:t>Applicable only as an indicator/alarming device.</a:t>
            </a:r>
          </a:p>
          <a:p>
            <a:r>
              <a:rPr lang="en-US" sz="1600" dirty="0" smtClean="0">
                <a:solidFill>
                  <a:srgbClr val="FF0000"/>
                </a:solidFill>
                <a:latin typeface="Times New Roman" pitchFamily="18" charset="0"/>
                <a:cs typeface="Times New Roman" pitchFamily="18" charset="0"/>
              </a:rPr>
              <a:t>It works only when at 5V power supply is given. </a:t>
            </a:r>
          </a:p>
          <a:p>
            <a:r>
              <a:rPr lang="en-US" sz="1600" dirty="0" smtClean="0">
                <a:solidFill>
                  <a:srgbClr val="FF0000"/>
                </a:solidFill>
                <a:latin typeface="Times New Roman" pitchFamily="18" charset="0"/>
                <a:cs typeface="Times New Roman" pitchFamily="18" charset="0"/>
              </a:rPr>
              <a:t>Its sensitivity depends on Humidity and temperature.</a:t>
            </a:r>
          </a:p>
          <a:p>
            <a:r>
              <a:rPr lang="en-US" sz="1600" dirty="0" smtClean="0">
                <a:solidFill>
                  <a:srgbClr val="FF0000"/>
                </a:solidFill>
                <a:latin typeface="Times New Roman" pitchFamily="18" charset="0"/>
                <a:cs typeface="Times New Roman" pitchFamily="18" charset="0"/>
              </a:rPr>
              <a:t>It is a little sensitive to smoke</a:t>
            </a:r>
            <a:endParaRPr lang="en-US"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46509315"/>
      </p:ext>
    </p:extLst>
  </p:cSld>
  <p:clrMapOvr>
    <a:masterClrMapping/>
  </p:clrMapOvr>
  <mc:AlternateContent xmlns:mc="http://schemas.openxmlformats.org/markup-compatibility/2006">
    <mc:Choice xmlns:p14="http://schemas.microsoft.com/office/powerpoint/2010/main" xmlns="" Requires="p14">
      <p:transition p14:dur="0" advTm="86824"/>
    </mc:Choice>
    <mc:Fallback>
      <p:transition advTm="8682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8683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LITERATURE SURVEY</a:t>
            </a:r>
            <a:endParaRPr lang="en-US" sz="2400" b="1" u="sng" dirty="0"/>
          </a:p>
        </p:txBody>
      </p:sp>
      <p:sp>
        <p:nvSpPr>
          <p:cNvPr id="3" name="Content Placeholder 2"/>
          <p:cNvSpPr>
            <a:spLocks noGrp="1"/>
          </p:cNvSpPr>
          <p:nvPr>
            <p:ph idx="1"/>
          </p:nvPr>
        </p:nvSpPr>
        <p:spPr>
          <a:xfrm>
            <a:off x="1219200" y="1447800"/>
            <a:ext cx="7714488" cy="5149552"/>
          </a:xfrm>
        </p:spPr>
        <p:style>
          <a:lnRef idx="2">
            <a:schemeClr val="accent2"/>
          </a:lnRef>
          <a:fillRef idx="1">
            <a:schemeClr val="lt1"/>
          </a:fillRef>
          <a:effectRef idx="0">
            <a:schemeClr val="accent2"/>
          </a:effectRef>
          <a:fontRef idx="minor">
            <a:schemeClr val="dk1"/>
          </a:fontRef>
        </p:style>
        <p:txBody>
          <a:bodyPr>
            <a:noAutofit/>
          </a:bodyPr>
          <a:lstStyle/>
          <a:p>
            <a:r>
              <a:rPr lang="en-US" sz="1600" b="1" u="sng" dirty="0" smtClean="0">
                <a:solidFill>
                  <a:srgbClr val="FF0000"/>
                </a:solidFill>
                <a:latin typeface="Times New Roman" pitchFamily="18" charset="0"/>
                <a:cs typeface="Times New Roman" pitchFamily="18" charset="0"/>
              </a:rPr>
              <a:t>TITLE:</a:t>
            </a:r>
            <a:r>
              <a:rPr lang="en-US" sz="1600" dirty="0" smtClean="0">
                <a:solidFill>
                  <a:srgbClr val="FF0000"/>
                </a:solidFill>
                <a:latin typeface="Times New Roman" pitchFamily="18" charset="0"/>
                <a:cs typeface="Times New Roman" pitchFamily="18" charset="0"/>
              </a:rPr>
              <a:t>SMART GAS BOOKING AND LPG LEAKAGE DETECTION SYSTEM.</a:t>
            </a:r>
          </a:p>
          <a:p>
            <a:endParaRPr lang="en-US" sz="1600" dirty="0" smtClean="0">
              <a:solidFill>
                <a:srgbClr val="FF0000"/>
              </a:solidFill>
              <a:latin typeface="Times New Roman" pitchFamily="18" charset="0"/>
              <a:cs typeface="Times New Roman" pitchFamily="18" charset="0"/>
            </a:endParaRPr>
          </a:p>
          <a:p>
            <a:r>
              <a:rPr lang="en-US" sz="1600" b="1" u="sng" dirty="0" smtClean="0">
                <a:solidFill>
                  <a:srgbClr val="FF0000"/>
                </a:solidFill>
                <a:latin typeface="Times New Roman" pitchFamily="18" charset="0"/>
                <a:cs typeface="Times New Roman" pitchFamily="18" charset="0"/>
              </a:rPr>
              <a:t>YEAR</a:t>
            </a:r>
            <a:r>
              <a:rPr lang="en-US" sz="1600" dirty="0" smtClean="0">
                <a:solidFill>
                  <a:srgbClr val="FF0000"/>
                </a:solidFill>
                <a:latin typeface="Times New Roman" pitchFamily="18" charset="0"/>
                <a:cs typeface="Times New Roman" pitchFamily="18" charset="0"/>
              </a:rPr>
              <a:t> : 2017</a:t>
            </a:r>
          </a:p>
          <a:p>
            <a:r>
              <a:rPr lang="en-US" sz="1600" b="1" u="sng" dirty="0" smtClean="0">
                <a:solidFill>
                  <a:srgbClr val="FF0000"/>
                </a:solidFill>
                <a:latin typeface="Times New Roman" pitchFamily="18" charset="0"/>
                <a:cs typeface="Times New Roman" pitchFamily="18" charset="0"/>
              </a:rPr>
              <a:t>AUTHOR  NAME : </a:t>
            </a:r>
            <a:r>
              <a:rPr lang="en-US" sz="1600" b="1" dirty="0">
                <a:solidFill>
                  <a:srgbClr val="FF0000"/>
                </a:solidFill>
                <a:latin typeface="Times New Roman" pitchFamily="18" charset="0"/>
                <a:cs typeface="Times New Roman" pitchFamily="18" charset="0"/>
              </a:rPr>
              <a:t>A. MAHALINGAM et.al,</a:t>
            </a:r>
            <a:endParaRPr lang="en-US" sz="1600" b="1" u="sng" dirty="0" smtClean="0">
              <a:solidFill>
                <a:srgbClr val="FF0000"/>
              </a:solidFill>
              <a:latin typeface="Times New Roman" pitchFamily="18" charset="0"/>
              <a:cs typeface="Times New Roman" pitchFamily="18" charset="0"/>
            </a:endParaRPr>
          </a:p>
          <a:p>
            <a:r>
              <a:rPr lang="en-US" sz="1600" b="1" u="sng" dirty="0" smtClean="0">
                <a:solidFill>
                  <a:srgbClr val="FF0000"/>
                </a:solidFill>
                <a:latin typeface="Times New Roman" pitchFamily="18" charset="0"/>
                <a:cs typeface="Times New Roman" pitchFamily="18" charset="0"/>
              </a:rPr>
              <a:t>DESCRIPTION</a:t>
            </a:r>
            <a:r>
              <a:rPr lang="en-US" sz="1600" b="1" dirty="0" smtClean="0">
                <a:solidFill>
                  <a:srgbClr val="FF0000"/>
                </a:solidFill>
                <a:latin typeface="Times New Roman" pitchFamily="18" charset="0"/>
                <a:cs typeface="Times New Roman" pitchFamily="18" charset="0"/>
              </a:rPr>
              <a:t>:</a:t>
            </a:r>
          </a:p>
          <a:p>
            <a:r>
              <a:rPr lang="en-US" sz="1600" dirty="0" smtClean="0">
                <a:solidFill>
                  <a:srgbClr val="FF0000"/>
                </a:solidFill>
                <a:latin typeface="Times New Roman" pitchFamily="18" charset="0"/>
                <a:cs typeface="Times New Roman" pitchFamily="18" charset="0"/>
              </a:rPr>
              <a:t>In this paper, A. MAHALINGAM et.al, “Design and Implementation of an Economic Gas Leakage Detector”.</a:t>
            </a:r>
          </a:p>
          <a:p>
            <a:r>
              <a:rPr lang="en-US" sz="1600" dirty="0" smtClean="0">
                <a:solidFill>
                  <a:srgbClr val="FF0000"/>
                </a:solidFill>
                <a:latin typeface="Times New Roman" pitchFamily="18" charset="0"/>
                <a:cs typeface="Times New Roman" pitchFamily="18" charset="0"/>
              </a:rPr>
              <a:t>This project developed system to detect the gas leakage and providing immediate alarm or intimation to the user, few people developed the design proposed for home safety, This system detects the leakage of the LPG and alerts the consumer about the leak by buzzer. </a:t>
            </a:r>
          </a:p>
          <a:p>
            <a:r>
              <a:rPr lang="en-US" sz="1600" dirty="0" smtClean="0">
                <a:solidFill>
                  <a:srgbClr val="FF0000"/>
                </a:solidFill>
                <a:latin typeface="Times New Roman" pitchFamily="18" charset="0"/>
                <a:cs typeface="Times New Roman" pitchFamily="18" charset="0"/>
              </a:rPr>
              <a:t>This project was developed using microcontroller ARM version 7 processor and simulated using Kiel software.</a:t>
            </a:r>
          </a:p>
          <a:p>
            <a:endParaRPr lang="en-US" sz="1600" dirty="0" smtClean="0">
              <a:solidFill>
                <a:srgbClr val="FF0000"/>
              </a:solidFill>
              <a:latin typeface="Times New Roman" pitchFamily="18" charset="0"/>
              <a:cs typeface="Times New Roman" pitchFamily="18" charset="0"/>
            </a:endParaRPr>
          </a:p>
          <a:p>
            <a:r>
              <a:rPr lang="en-US" sz="1600" b="1" u="sng" dirty="0" smtClean="0">
                <a:solidFill>
                  <a:srgbClr val="FF0000"/>
                </a:solidFill>
                <a:latin typeface="Times New Roman" pitchFamily="18" charset="0"/>
                <a:cs typeface="Times New Roman" pitchFamily="18" charset="0"/>
              </a:rPr>
              <a:t>DISADVANTAGES:</a:t>
            </a:r>
          </a:p>
          <a:p>
            <a:r>
              <a:rPr lang="en-US" sz="1600" dirty="0" smtClean="0">
                <a:solidFill>
                  <a:srgbClr val="FF0000"/>
                </a:solidFill>
                <a:latin typeface="Times New Roman" pitchFamily="18" charset="0"/>
                <a:cs typeface="Times New Roman" pitchFamily="18" charset="0"/>
              </a:rPr>
              <a:t>Gas sensor should be high enough sensitive to detect gas leakage.</a:t>
            </a:r>
          </a:p>
          <a:p>
            <a:r>
              <a:rPr lang="en-US" sz="1600" dirty="0" smtClean="0">
                <a:solidFill>
                  <a:srgbClr val="FF0000"/>
                </a:solidFill>
                <a:latin typeface="Times New Roman" pitchFamily="18" charset="0"/>
                <a:cs typeface="Times New Roman" pitchFamily="18" charset="0"/>
              </a:rPr>
              <a:t>If we can use another sensor then cost will be high.</a:t>
            </a:r>
            <a:endParaRPr lang="en-US" sz="1600" b="1" u="sng" dirty="0" smtClean="0">
              <a:solidFill>
                <a:srgbClr val="FF0000"/>
              </a:solidFill>
              <a:latin typeface="Times New Roman" pitchFamily="18" charset="0"/>
              <a:cs typeface="Times New Roman" pitchFamily="18" charset="0"/>
            </a:endParaRPr>
          </a:p>
          <a:p>
            <a:endParaRPr lang="en-US" sz="16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465873274"/>
      </p:ext>
    </p:extLst>
  </p:cSld>
  <p:clrMapOvr>
    <a:masterClrMapping/>
  </p:clrMapOvr>
  <mc:AlternateContent xmlns:mc="http://schemas.openxmlformats.org/markup-compatibility/2006">
    <mc:Choice xmlns:p14="http://schemas.microsoft.com/office/powerpoint/2010/main" xmlns="" Requires="p14">
      <p:transition p14:dur="0" advTm="30627"/>
    </mc:Choice>
    <mc:Fallback>
      <p:transition advTm="3062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7159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LITERATURE SURVEY</a:t>
            </a:r>
            <a:endParaRPr lang="en-US" sz="2400" dirty="0"/>
          </a:p>
        </p:txBody>
      </p:sp>
      <p:sp>
        <p:nvSpPr>
          <p:cNvPr id="3" name="Content Placeholder 2"/>
          <p:cNvSpPr>
            <a:spLocks noGrp="1"/>
          </p:cNvSpPr>
          <p:nvPr>
            <p:ph idx="1"/>
          </p:nvPr>
        </p:nvSpPr>
        <p:spPr>
          <a:xfrm>
            <a:off x="1219200" y="1143000"/>
            <a:ext cx="7696200" cy="5638800"/>
          </a:xfrm>
        </p:spPr>
        <p:style>
          <a:lnRef idx="2">
            <a:schemeClr val="accent2"/>
          </a:lnRef>
          <a:fillRef idx="1">
            <a:schemeClr val="lt1"/>
          </a:fillRef>
          <a:effectRef idx="0">
            <a:schemeClr val="accent2"/>
          </a:effectRef>
          <a:fontRef idx="minor">
            <a:schemeClr val="dk1"/>
          </a:fontRef>
        </p:style>
        <p:txBody>
          <a:bodyPr>
            <a:noAutofit/>
          </a:bodyPr>
          <a:lstStyle/>
          <a:p>
            <a:r>
              <a:rPr lang="en-US" sz="1500" b="1" u="sng" dirty="0" smtClean="0">
                <a:solidFill>
                  <a:srgbClr val="FF0000"/>
                </a:solidFill>
                <a:latin typeface="Times New Roman" pitchFamily="18" charset="0"/>
                <a:cs typeface="Times New Roman" pitchFamily="18" charset="0"/>
              </a:rPr>
              <a:t>TITLE:</a:t>
            </a:r>
            <a:r>
              <a:rPr lang="en-US" sz="1500" dirty="0" smtClean="0">
                <a:solidFill>
                  <a:srgbClr val="FF0000"/>
                </a:solidFill>
                <a:latin typeface="Times New Roman" pitchFamily="18" charset="0"/>
                <a:cs typeface="Times New Roman" pitchFamily="18" charset="0"/>
              </a:rPr>
              <a:t>IOT BASED INDUSTRIAL PLANT SAFETY GAS LEAKAGE DETECTION SYSTEM</a:t>
            </a:r>
            <a:r>
              <a:rPr lang="en-US" sz="1500" b="1" dirty="0" smtClean="0">
                <a:solidFill>
                  <a:srgbClr val="FF0000"/>
                </a:solidFill>
                <a:latin typeface="Times New Roman" pitchFamily="18" charset="0"/>
                <a:cs typeface="Times New Roman" pitchFamily="18" charset="0"/>
              </a:rPr>
              <a:t>.</a:t>
            </a:r>
          </a:p>
          <a:p>
            <a:endParaRPr lang="en-US" sz="1400" b="1" u="sng" dirty="0" smtClean="0">
              <a:solidFill>
                <a:srgbClr val="FF0000"/>
              </a:solidFill>
              <a:latin typeface="Times New Roman" pitchFamily="18" charset="0"/>
              <a:cs typeface="Times New Roman" pitchFamily="18" charset="0"/>
            </a:endParaRPr>
          </a:p>
          <a:p>
            <a:r>
              <a:rPr lang="en-US" sz="1600" b="1" u="sng" dirty="0" smtClean="0">
                <a:solidFill>
                  <a:srgbClr val="FF0000"/>
                </a:solidFill>
                <a:latin typeface="Times New Roman" pitchFamily="18" charset="0"/>
                <a:cs typeface="Times New Roman" pitchFamily="18" charset="0"/>
              </a:rPr>
              <a:t>YEAR:</a:t>
            </a:r>
            <a:r>
              <a:rPr lang="en-US" sz="1600" dirty="0" smtClean="0">
                <a:solidFill>
                  <a:srgbClr val="FF0000"/>
                </a:solidFill>
                <a:latin typeface="Times New Roman" pitchFamily="18" charset="0"/>
                <a:cs typeface="Times New Roman" pitchFamily="18" charset="0"/>
              </a:rPr>
              <a:t>2018</a:t>
            </a:r>
          </a:p>
          <a:p>
            <a:r>
              <a:rPr lang="en-US" sz="1600" b="1" u="sng" dirty="0" smtClean="0">
                <a:solidFill>
                  <a:srgbClr val="FF0000"/>
                </a:solidFill>
                <a:latin typeface="Times New Roman" pitchFamily="18" charset="0"/>
                <a:cs typeface="Times New Roman" pitchFamily="18" charset="0"/>
              </a:rPr>
              <a:t>AUTHOR NAME :  </a:t>
            </a:r>
            <a:r>
              <a:rPr lang="en-US" sz="1600" b="1" dirty="0" smtClean="0">
                <a:solidFill>
                  <a:srgbClr val="FF0000"/>
                </a:solidFill>
                <a:latin typeface="Times New Roman" pitchFamily="18" charset="0"/>
                <a:cs typeface="Times New Roman" pitchFamily="18" charset="0"/>
              </a:rPr>
              <a:t> S.Kayalvazhi ,et.al</a:t>
            </a:r>
            <a:endParaRPr lang="en-US" sz="1600" b="1" u="sng" dirty="0" smtClean="0">
              <a:solidFill>
                <a:srgbClr val="FF0000"/>
              </a:solidFill>
              <a:latin typeface="Times New Roman" pitchFamily="18" charset="0"/>
              <a:cs typeface="Times New Roman" pitchFamily="18" charset="0"/>
            </a:endParaRPr>
          </a:p>
          <a:p>
            <a:endParaRPr lang="en-US" sz="1500" b="1" u="sng" dirty="0" smtClean="0">
              <a:solidFill>
                <a:srgbClr val="FF0000"/>
              </a:solidFill>
              <a:latin typeface="Times New Roman" pitchFamily="18" charset="0"/>
              <a:cs typeface="Times New Roman" pitchFamily="18" charset="0"/>
            </a:endParaRPr>
          </a:p>
          <a:p>
            <a:r>
              <a:rPr lang="en-US" sz="1500" b="1" u="sng" dirty="0" smtClean="0">
                <a:solidFill>
                  <a:srgbClr val="FF0000"/>
                </a:solidFill>
                <a:latin typeface="Times New Roman" pitchFamily="18" charset="0"/>
                <a:cs typeface="Times New Roman" pitchFamily="18" charset="0"/>
              </a:rPr>
              <a:t>DESCRIPTION:</a:t>
            </a:r>
          </a:p>
          <a:p>
            <a:r>
              <a:rPr lang="en-US" sz="1600" dirty="0" smtClean="0">
                <a:solidFill>
                  <a:srgbClr val="FF0000"/>
                </a:solidFill>
                <a:latin typeface="Times New Roman" pitchFamily="18" charset="0"/>
                <a:cs typeface="Times New Roman" pitchFamily="18" charset="0"/>
              </a:rPr>
              <a:t>In this paper, Traditional Gas leakage detection approaches fall under two categories:1) fixed instrumentation and 2) mobile sensing . In fixed instrumentation, sensors are appended in regions 2018 These instruments normally require consistent power source and generate alerts in light of their inspected information. </a:t>
            </a:r>
          </a:p>
          <a:p>
            <a:r>
              <a:rPr lang="en-US" sz="1600" dirty="0" smtClean="0">
                <a:solidFill>
                  <a:srgbClr val="FF0000"/>
                </a:solidFill>
                <a:latin typeface="Times New Roman" pitchFamily="18" charset="0"/>
                <a:cs typeface="Times New Roman" pitchFamily="18" charset="0"/>
              </a:rPr>
              <a:t>Estimated reports are transferred progressively either through a remote association or by coordinate correspondence between the specialist and other plant representatives. Specifically, a fixed sensor can persistently screen a region, rather than a laborer who tests a similar district for a couple of moments. As our proposed solution is static, we are interested in fixed sensors. </a:t>
            </a:r>
          </a:p>
          <a:p>
            <a:r>
              <a:rPr lang="en-US" sz="1400" b="1" u="sng" dirty="0" smtClean="0">
                <a:solidFill>
                  <a:srgbClr val="FF0000"/>
                </a:solidFill>
                <a:latin typeface="Times New Roman" pitchFamily="18" charset="0"/>
                <a:cs typeface="Times New Roman" pitchFamily="18" charset="0"/>
              </a:rPr>
              <a:t>DISADVANTAGES:</a:t>
            </a:r>
          </a:p>
          <a:p>
            <a:r>
              <a:rPr lang="en-US" sz="1400" dirty="0" smtClean="0">
                <a:solidFill>
                  <a:srgbClr val="FF0000"/>
                </a:solidFill>
                <a:latin typeface="Times New Roman" pitchFamily="18" charset="0"/>
                <a:cs typeface="Times New Roman" pitchFamily="18" charset="0"/>
              </a:rPr>
              <a:t> The initial cost may be enough to deter you from pursuing this option, but consider what type of business you run.</a:t>
            </a:r>
          </a:p>
          <a:p>
            <a:r>
              <a:rPr lang="en-US" sz="1400" dirty="0" smtClean="0">
                <a:solidFill>
                  <a:srgbClr val="FF0000"/>
                </a:solidFill>
                <a:latin typeface="Times New Roman" pitchFamily="18" charset="0"/>
                <a:cs typeface="Times New Roman" pitchFamily="18" charset="0"/>
              </a:rPr>
              <a:t>It has to be planted  throughout the Gas leakage area.</a:t>
            </a:r>
            <a:endParaRPr lang="en-US" sz="1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52590563"/>
      </p:ext>
    </p:extLst>
  </p:cSld>
  <p:clrMapOvr>
    <a:masterClrMapping/>
  </p:clrMapOvr>
  <mc:AlternateContent xmlns:mc="http://schemas.openxmlformats.org/markup-compatibility/2006">
    <mc:Choice xmlns:p14="http://schemas.microsoft.com/office/powerpoint/2010/main" xmlns="" Requires="p14">
      <p:transition p14:dur="0" advTm="64774"/>
    </mc:Choice>
    <mc:Fallback>
      <p:transition advTm="6477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818072" cy="8683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effectLst/>
                <a:latin typeface="Times New Roman" pitchFamily="18" charset="0"/>
                <a:cs typeface="Times New Roman" pitchFamily="18" charset="0"/>
              </a:rPr>
              <a:t>LITERATURE SURVEY</a:t>
            </a:r>
            <a:endParaRPr lang="en-US" sz="2400" dirty="0">
              <a:effectLst/>
            </a:endParaRPr>
          </a:p>
        </p:txBody>
      </p:sp>
      <p:sp>
        <p:nvSpPr>
          <p:cNvPr id="3" name="Content Placeholder 2"/>
          <p:cNvSpPr>
            <a:spLocks noGrp="1"/>
          </p:cNvSpPr>
          <p:nvPr>
            <p:ph idx="1"/>
          </p:nvPr>
        </p:nvSpPr>
        <p:spPr>
          <a:xfrm>
            <a:off x="1187624" y="1339552"/>
            <a:ext cx="7704856" cy="52578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sz="1800" b="1" u="sng" dirty="0" smtClean="0">
                <a:solidFill>
                  <a:srgbClr val="FF0000"/>
                </a:solidFill>
                <a:latin typeface="Times New Roman" pitchFamily="18" charset="0"/>
                <a:cs typeface="Times New Roman" pitchFamily="18" charset="0"/>
              </a:rPr>
              <a:t>TITLE:</a:t>
            </a:r>
            <a:r>
              <a:rPr lang="en-US" sz="1800" u="sng" dirty="0" smtClean="0">
                <a:solidFill>
                  <a:srgbClr val="FF0000"/>
                </a:solidFill>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GAS LEAKAGE DETECTION WITH AUTOMATIC BOOKING &amp; VALVE BYPASS.</a:t>
            </a:r>
          </a:p>
          <a:p>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YEAR </a:t>
            </a:r>
            <a:r>
              <a:rPr lang="en-US" sz="1800" dirty="0" smtClean="0">
                <a:solidFill>
                  <a:srgbClr val="FF0000"/>
                </a:solidFill>
                <a:latin typeface="Times New Roman" pitchFamily="18" charset="0"/>
                <a:cs typeface="Times New Roman" pitchFamily="18" charset="0"/>
              </a:rPr>
              <a:t>:2018.</a:t>
            </a:r>
          </a:p>
          <a:p>
            <a:r>
              <a:rPr lang="en-US" sz="1800" b="1" u="sng" dirty="0" smtClean="0">
                <a:solidFill>
                  <a:srgbClr val="FF0000"/>
                </a:solidFill>
                <a:latin typeface="Times New Roman" pitchFamily="18" charset="0"/>
                <a:cs typeface="Times New Roman" pitchFamily="18" charset="0"/>
              </a:rPr>
              <a:t>AUTHOR NAME :</a:t>
            </a:r>
            <a:r>
              <a:rPr lang="en-US" sz="1800" b="1" dirty="0" smtClean="0">
                <a:solidFill>
                  <a:srgbClr val="FF0000"/>
                </a:solidFill>
                <a:latin typeface="Times New Roman" pitchFamily="18" charset="0"/>
                <a:cs typeface="Times New Roman" pitchFamily="18" charset="0"/>
              </a:rPr>
              <a:t> Sethulakshmi Prasad,et.al,</a:t>
            </a:r>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DESCRIPTION :</a:t>
            </a:r>
          </a:p>
          <a:p>
            <a:r>
              <a:rPr lang="en-US" sz="1800" dirty="0" smtClean="0">
                <a:solidFill>
                  <a:srgbClr val="FF0000"/>
                </a:solidFill>
                <a:latin typeface="Times New Roman" pitchFamily="18" charset="0"/>
                <a:cs typeface="Times New Roman" pitchFamily="18" charset="0"/>
              </a:rPr>
              <a:t>In  this paper, GSM based gas leakage detection system in year 2014. Ashish Srivastava, et al. The paper focus on Real time gas monitoring system, LPG Gas detection and prevention of leakage gas.</a:t>
            </a:r>
          </a:p>
          <a:p>
            <a:r>
              <a:rPr lang="en-US" sz="1800" dirty="0" smtClean="0">
                <a:solidFill>
                  <a:srgbClr val="FF0000"/>
                </a:solidFill>
                <a:latin typeface="Times New Roman" pitchFamily="18" charset="0"/>
                <a:cs typeface="Times New Roman" pitchFamily="18" charset="0"/>
              </a:rPr>
              <a:t> LPG Gas Weight and Leakage Detection System device will help to book the new cylinder by using GSM module, We came to know that it has use GSM &amp; leakage detection.</a:t>
            </a:r>
          </a:p>
          <a:p>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DISADVANTAGES:</a:t>
            </a:r>
          </a:p>
          <a:p>
            <a:r>
              <a:rPr lang="en-US" sz="1800" dirty="0" smtClean="0">
                <a:solidFill>
                  <a:srgbClr val="FF0000"/>
                </a:solidFill>
                <a:latin typeface="Times New Roman" pitchFamily="18" charset="0"/>
                <a:cs typeface="Times New Roman" pitchFamily="18" charset="0"/>
              </a:rPr>
              <a:t>It can be installed at a specific point of detection for a specific gas leak for 24 hours of continuous detection.</a:t>
            </a:r>
          </a:p>
          <a:p>
            <a:r>
              <a:rPr lang="en-US" sz="1800" dirty="0" smtClean="0">
                <a:solidFill>
                  <a:srgbClr val="FF0000"/>
                </a:solidFill>
                <a:latin typeface="Times New Roman" pitchFamily="18" charset="0"/>
                <a:cs typeface="Times New Roman" pitchFamily="18" charset="0"/>
              </a:rPr>
              <a:t>The instrument needs to be connected to the power supply to work, not easy to move, and the use of the environment</a:t>
            </a:r>
          </a:p>
          <a:p>
            <a:endParaRPr lang="en-US" sz="1800" dirty="0" smtClean="0">
              <a:solidFill>
                <a:srgbClr val="FF0000"/>
              </a:solidFill>
              <a:latin typeface="Times New Roman" pitchFamily="18" charset="0"/>
              <a:cs typeface="Times New Roman" pitchFamily="18" charset="0"/>
            </a:endParaRPr>
          </a:p>
          <a:p>
            <a:endParaRPr lang="en-US" sz="1800" dirty="0" smtClean="0">
              <a:solidFill>
                <a:srgbClr val="FF0000"/>
              </a:solidFill>
              <a:latin typeface="Times New Roman" pitchFamily="18" charset="0"/>
              <a:cs typeface="Times New Roman" pitchFamily="18" charset="0"/>
            </a:endParaRPr>
          </a:p>
          <a:p>
            <a:endParaRPr lang="en-US" sz="1800" b="1" u="sng" dirty="0" smtClean="0">
              <a:solidFill>
                <a:srgbClr val="FF0000"/>
              </a:solidFill>
              <a:latin typeface="Times New Roman" pitchFamily="18" charset="0"/>
              <a:cs typeface="Times New Roman" pitchFamily="18" charset="0"/>
            </a:endParaRPr>
          </a:p>
          <a:p>
            <a:endParaRPr lang="en-US" sz="1800" b="1" u="sng"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56293142"/>
      </p:ext>
    </p:extLst>
  </p:cSld>
  <p:clrMapOvr>
    <a:masterClrMapping/>
  </p:clrMapOvr>
  <mc:AlternateContent xmlns:mc="http://schemas.openxmlformats.org/markup-compatibility/2006">
    <mc:Choice xmlns:p14="http://schemas.microsoft.com/office/powerpoint/2010/main" xmlns="" Requires="p14">
      <p:transition p14:dur="0" advTm="88187"/>
    </mc:Choice>
    <mc:Fallback>
      <p:transition advTm="8818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86836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2400" b="1" u="sng" dirty="0" smtClean="0">
                <a:solidFill>
                  <a:srgbClr val="FF0000"/>
                </a:solidFill>
                <a:latin typeface="Times New Roman" pitchFamily="18" charset="0"/>
                <a:cs typeface="Times New Roman" pitchFamily="18" charset="0"/>
              </a:rPr>
              <a:t>LITERATURE SURVEY</a:t>
            </a:r>
            <a:endParaRPr lang="en-US" sz="2400" dirty="0"/>
          </a:p>
        </p:txBody>
      </p:sp>
      <p:sp>
        <p:nvSpPr>
          <p:cNvPr id="3" name="Content Placeholder 2"/>
          <p:cNvSpPr>
            <a:spLocks noGrp="1"/>
          </p:cNvSpPr>
          <p:nvPr>
            <p:ph idx="1"/>
          </p:nvPr>
        </p:nvSpPr>
        <p:spPr>
          <a:xfrm>
            <a:off x="1371600" y="1371600"/>
            <a:ext cx="7620000" cy="51816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sz="1800" b="1" u="sng" dirty="0" smtClean="0">
                <a:solidFill>
                  <a:srgbClr val="FF0000"/>
                </a:solidFill>
                <a:latin typeface="Times New Roman" pitchFamily="18" charset="0"/>
                <a:cs typeface="Times New Roman" pitchFamily="18" charset="0"/>
              </a:rPr>
              <a:t>TITLE </a:t>
            </a:r>
            <a:r>
              <a:rPr lang="en-US" sz="1800" dirty="0" smtClean="0">
                <a:solidFill>
                  <a:srgbClr val="FF0000"/>
                </a:solidFill>
                <a:latin typeface="Times New Roman" pitchFamily="18" charset="0"/>
                <a:cs typeface="Times New Roman" pitchFamily="18" charset="0"/>
              </a:rPr>
              <a:t>:HAZARDOUS GAS DETECTION USING ARDUINO.</a:t>
            </a:r>
          </a:p>
          <a:p>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YEAR:</a:t>
            </a:r>
            <a:r>
              <a:rPr lang="en-US" sz="1800" dirty="0" smtClean="0">
                <a:solidFill>
                  <a:srgbClr val="FF0000"/>
                </a:solidFill>
                <a:latin typeface="Times New Roman" pitchFamily="18" charset="0"/>
                <a:cs typeface="Times New Roman" pitchFamily="18" charset="0"/>
              </a:rPr>
              <a:t> 2016.</a:t>
            </a:r>
          </a:p>
          <a:p>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AUTHOR NAME :</a:t>
            </a:r>
            <a:r>
              <a:rPr lang="en-US" sz="1800" dirty="0" smtClean="0">
                <a:solidFill>
                  <a:srgbClr val="FF0000"/>
                </a:solidFill>
                <a:latin typeface="Times New Roman" pitchFamily="18" charset="0"/>
                <a:cs typeface="Times New Roman" pitchFamily="18" charset="0"/>
              </a:rPr>
              <a:t> </a:t>
            </a:r>
            <a:r>
              <a:rPr lang="en-US" sz="1800" b="1" dirty="0" smtClean="0">
                <a:solidFill>
                  <a:srgbClr val="FF0000"/>
                </a:solidFill>
                <a:latin typeface="Times New Roman" pitchFamily="18" charset="0"/>
                <a:cs typeface="Times New Roman" pitchFamily="18" charset="0"/>
              </a:rPr>
              <a:t>Asmita Varma .G, Prabakar .S ,et.al</a:t>
            </a:r>
          </a:p>
          <a:p>
            <a:endParaRPr lang="en-US" sz="1800" b="1" u="sng"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DESCRIPTION :</a:t>
            </a:r>
          </a:p>
          <a:p>
            <a:r>
              <a:rPr lang="en-US" sz="1800" dirty="0" smtClean="0">
                <a:solidFill>
                  <a:srgbClr val="FF0000"/>
                </a:solidFill>
                <a:latin typeface="Times New Roman" pitchFamily="18" charset="0"/>
                <a:cs typeface="Times New Roman" pitchFamily="18" charset="0"/>
              </a:rPr>
              <a:t>In this paper ,the functionality of system is divided into three main steps, In the initial step, the gas leakage is detected by the gas sensor. This detects the gas leakage and gives the signal to the microcontroller. </a:t>
            </a:r>
          </a:p>
          <a:p>
            <a:r>
              <a:rPr lang="en-US" sz="1800" dirty="0" smtClean="0">
                <a:solidFill>
                  <a:srgbClr val="FF0000"/>
                </a:solidFill>
                <a:latin typeface="Times New Roman" pitchFamily="18" charset="0"/>
                <a:cs typeface="Times New Roman" pitchFamily="18" charset="0"/>
              </a:rPr>
              <a:t>After that in second step the microcontroller receives the signal, which sends by gas sensor. It sends activation signal to other external devices attached such as LCD display .</a:t>
            </a:r>
          </a:p>
          <a:p>
            <a:r>
              <a:rPr lang="en-US" sz="1800" dirty="0" smtClean="0">
                <a:solidFill>
                  <a:srgbClr val="FF0000"/>
                </a:solidFill>
                <a:latin typeface="Times New Roman" pitchFamily="18" charset="0"/>
                <a:cs typeface="Times New Roman" pitchFamily="18" charset="0"/>
              </a:rPr>
              <a:t>The LCD display will show which gas is actually detected. </a:t>
            </a:r>
          </a:p>
          <a:p>
            <a:endParaRPr lang="en-US" sz="1800" dirty="0" smtClean="0">
              <a:solidFill>
                <a:srgbClr val="FF0000"/>
              </a:solidFill>
              <a:latin typeface="Times New Roman" pitchFamily="18" charset="0"/>
              <a:cs typeface="Times New Roman" pitchFamily="18" charset="0"/>
            </a:endParaRPr>
          </a:p>
          <a:p>
            <a:r>
              <a:rPr lang="en-US" sz="1800" b="1" u="sng" dirty="0" smtClean="0">
                <a:solidFill>
                  <a:srgbClr val="FF0000"/>
                </a:solidFill>
                <a:latin typeface="Times New Roman" pitchFamily="18" charset="0"/>
                <a:cs typeface="Times New Roman" pitchFamily="18" charset="0"/>
              </a:rPr>
              <a:t>DISAVANTAGES:</a:t>
            </a:r>
          </a:p>
          <a:p>
            <a:r>
              <a:rPr lang="en-US" sz="1800" dirty="0" smtClean="0">
                <a:solidFill>
                  <a:srgbClr val="FF0000"/>
                </a:solidFill>
                <a:latin typeface="Times New Roman" pitchFamily="18" charset="0"/>
                <a:cs typeface="Times New Roman" pitchFamily="18" charset="0"/>
              </a:rPr>
              <a:t>The greater the exposure to the target gas, the shorter the life span.</a:t>
            </a:r>
          </a:p>
          <a:p>
            <a:r>
              <a:rPr lang="en-US" sz="1800" dirty="0" smtClean="0">
                <a:solidFill>
                  <a:srgbClr val="FF0000"/>
                </a:solidFill>
                <a:latin typeface="Times New Roman" pitchFamily="18" charset="0"/>
                <a:cs typeface="Times New Roman" pitchFamily="18" charset="0"/>
              </a:rPr>
              <a:t>Cross-sensitivity of other gases.</a:t>
            </a:r>
          </a:p>
          <a:p>
            <a:endParaRPr lang="en-US" sz="1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65063265"/>
      </p:ext>
    </p:extLst>
  </p:cSld>
  <p:clrMapOvr>
    <a:masterClrMapping/>
  </p:clrMapOvr>
  <mc:AlternateContent xmlns:mc="http://schemas.openxmlformats.org/markup-compatibility/2006">
    <mc:Choice xmlns:p14="http://schemas.microsoft.com/office/powerpoint/2010/main" xmlns="" Requires="p14">
      <p:transition p14:dur="0" advTm="76697"/>
    </mc:Choice>
    <mc:Fallback>
      <p:transition advTm="76697"/>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477</TotalTime>
  <Words>2584</Words>
  <Application>Microsoft Office PowerPoint</Application>
  <PresentationFormat>On-screen Show (4:3)</PresentationFormat>
  <Paragraphs>347</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Solstice</vt:lpstr>
      <vt:lpstr>AUTOMATIC GAS LEAKAGE DETECTOR WITH IOT  AND  MEASURING GAS LEVEL USING ESP8266.</vt:lpstr>
      <vt:lpstr>AIM</vt:lpstr>
      <vt:lpstr>ABSTRACT</vt:lpstr>
      <vt:lpstr>LITERATURE SURVEY</vt:lpstr>
      <vt:lpstr>LITERATURE SURVEY</vt:lpstr>
      <vt:lpstr>LITERATURE SURVEY</vt:lpstr>
      <vt:lpstr>LITERATURE SURVEY</vt:lpstr>
      <vt:lpstr>LITERATURE SURVEY</vt:lpstr>
      <vt:lpstr>LITERATURE SURVEY</vt:lpstr>
      <vt:lpstr>EXISTING SYSTEM</vt:lpstr>
      <vt:lpstr>DISADVANTAGES</vt:lpstr>
      <vt:lpstr>PROPOSED SYSTEM</vt:lpstr>
      <vt:lpstr>ADVANTAGES</vt:lpstr>
      <vt:lpstr>GAS SENSOR DESCRIPTION</vt:lpstr>
      <vt:lpstr>ARCHITECTURE DIAGRAM</vt:lpstr>
      <vt:lpstr>MODULES </vt:lpstr>
      <vt:lpstr>MODULE DESCRIPTION</vt:lpstr>
      <vt:lpstr>MODULE DESCRIPTION</vt:lpstr>
      <vt:lpstr>MODULE DESCRIPTION </vt:lpstr>
      <vt:lpstr>CIRCUIT DIAGRAM</vt:lpstr>
      <vt:lpstr>CIRCUIT DIAGRAM</vt:lpstr>
      <vt:lpstr>USE CASE DIAGRAM</vt:lpstr>
      <vt:lpstr>ACTIVITY DIAGRAM</vt:lpstr>
      <vt:lpstr>STATE DIAGRAM</vt:lpstr>
      <vt:lpstr>COMPONENT DIAGRAM</vt:lpstr>
      <vt:lpstr>DEPLOYMENT DIAGRAM</vt:lpstr>
      <vt:lpstr>SOFTWARE SCREENSHOTS</vt:lpstr>
      <vt:lpstr>SOFTWARE SCRENSHOTS</vt:lpstr>
      <vt:lpstr>PROGRAM-1</vt:lpstr>
      <vt:lpstr>HARDWARE SNAPSHOT</vt:lpstr>
      <vt:lpstr>PROGRAM-1</vt:lpstr>
      <vt:lpstr>PROGRAM-1</vt:lpstr>
      <vt:lpstr>PROGRAM-1</vt:lpstr>
      <vt:lpstr>PROGRAM-1</vt:lpstr>
      <vt:lpstr>PROGRAM-1</vt:lpstr>
      <vt:lpstr>PROGRAM-1</vt:lpstr>
      <vt:lpstr>PROGRAM-1</vt:lpstr>
      <vt:lpstr>PROGRAM-2</vt:lpstr>
      <vt:lpstr>PROGRAM-2</vt:lpstr>
      <vt:lpstr>PROGRAM-2</vt:lpstr>
      <vt:lpstr>PROGRAM - 3</vt:lpstr>
      <vt:lpstr>PROGRAM - 3</vt:lpstr>
      <vt:lpstr>CONCLUSION  AND FUTURE ENCHANCEMENT</vt:lpstr>
      <vt:lpstr>REFERENCE</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GAS LEAKAGE DETECTOR WITH IOT  AND  MEASURING GAS LEVEL USING ESP8266.</dc:title>
  <dc:creator>User</dc:creator>
  <cp:lastModifiedBy>Vinothkumar</cp:lastModifiedBy>
  <cp:revision>48</cp:revision>
  <dcterms:created xsi:type="dcterms:W3CDTF">2020-02-14T08:38:34Z</dcterms:created>
  <dcterms:modified xsi:type="dcterms:W3CDTF">2024-10-07T08:21:50Z</dcterms:modified>
</cp:coreProperties>
</file>