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6" r:id="rId10"/>
    <p:sldId id="265" r:id="rId11"/>
    <p:sldId id="267" r:id="rId12"/>
    <p:sldId id="268" r:id="rId13"/>
    <p:sldId id="269" r:id="rId14"/>
    <p:sldId id="270" r:id="rId15"/>
    <p:sldId id="278" r:id="rId16"/>
    <p:sldId id="279" r:id="rId17"/>
    <p:sldId id="280" r:id="rId18"/>
    <p:sldId id="281" r:id="rId19"/>
    <p:sldId id="282" r:id="rId20"/>
    <p:sldId id="271" r:id="rId21"/>
    <p:sldId id="272" r:id="rId22"/>
    <p:sldId id="277" r:id="rId23"/>
    <p:sldId id="273" r:id="rId24"/>
    <p:sldId id="276" r:id="rId25"/>
    <p:sldId id="274" r:id="rId26"/>
    <p:sldId id="275"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1"/>
            <a:ext cx="7772400" cy="533400"/>
          </a:xfrm>
        </p:spPr>
        <p:txBody>
          <a:bodyPr>
            <a:normAutofit fontScale="90000"/>
          </a:bodyPr>
          <a:lstStyle/>
          <a:p>
            <a:r>
              <a:rPr lang="en-US" dirty="0"/>
              <a:t>Trees</a:t>
            </a:r>
          </a:p>
        </p:txBody>
      </p:sp>
      <p:sp>
        <p:nvSpPr>
          <p:cNvPr id="3" name="Subtitle 2"/>
          <p:cNvSpPr>
            <a:spLocks noGrp="1"/>
          </p:cNvSpPr>
          <p:nvPr>
            <p:ph type="subTitle" idx="1"/>
          </p:nvPr>
        </p:nvSpPr>
        <p:spPr>
          <a:xfrm>
            <a:off x="457200" y="1219200"/>
            <a:ext cx="7924800" cy="4419600"/>
          </a:xfrm>
        </p:spPr>
        <p:txBody>
          <a:bodyPr/>
          <a:lstStyle/>
          <a:p>
            <a:pPr algn="l"/>
            <a:r>
              <a:rPr lang="en-US" dirty="0">
                <a:solidFill>
                  <a:schemeClr val="tx1"/>
                </a:solidFill>
              </a:rPr>
              <a:t>Definition: A tree is a finite set of one or more nodes such that there is a specially designated node called the root ,the remaining nodes are partitioned into disjoint sets t1,t2,t3….</a:t>
            </a:r>
            <a:r>
              <a:rPr lang="en-US" dirty="0" err="1">
                <a:solidFill>
                  <a:schemeClr val="tx1"/>
                </a:solidFill>
              </a:rPr>
              <a:t>tn</a:t>
            </a:r>
            <a:r>
              <a:rPr lang="en-US" dirty="0">
                <a:solidFill>
                  <a:schemeClr val="tx1"/>
                </a:solidFill>
              </a:rPr>
              <a:t> are called sub trees of the root.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binary tree</a:t>
            </a:r>
          </a:p>
        </p:txBody>
      </p:sp>
      <p:sp>
        <p:nvSpPr>
          <p:cNvPr id="3" name="Content Placeholder 2"/>
          <p:cNvSpPr>
            <a:spLocks noGrp="1"/>
          </p:cNvSpPr>
          <p:nvPr>
            <p:ph idx="1"/>
          </p:nvPr>
        </p:nvSpPr>
        <p:spPr/>
        <p:txBody>
          <a:bodyPr/>
          <a:lstStyle/>
          <a:p>
            <a:pPr>
              <a:buNone/>
            </a:pPr>
            <a:r>
              <a:rPr lang="en-US" dirty="0"/>
              <a:t>1 Full Binary Tree</a:t>
            </a:r>
          </a:p>
          <a:p>
            <a:pPr>
              <a:buNone/>
            </a:pPr>
            <a:r>
              <a:rPr lang="en-US" dirty="0"/>
              <a:t>2 Complete Binary Tree</a:t>
            </a:r>
          </a:p>
          <a:p>
            <a:pPr>
              <a:buNone/>
            </a:pPr>
            <a:endParaRPr lang="en-US" dirty="0"/>
          </a:p>
          <a:p>
            <a:pPr>
              <a:buNone/>
            </a:pPr>
            <a:r>
              <a:rPr lang="en-US" dirty="0"/>
              <a:t>Full Binary Tree: A binary tree is a full binary tree </a:t>
            </a:r>
          </a:p>
          <a:p>
            <a:pPr>
              <a:buNone/>
            </a:pPr>
            <a:r>
              <a:rPr lang="en-US" dirty="0"/>
              <a:t>	Where each node contains either zero or two </a:t>
            </a:r>
            <a:r>
              <a:rPr lang="en-US" dirty="0" err="1"/>
              <a:t>childrens</a:t>
            </a:r>
            <a:r>
              <a:rPr lang="en-US" dirty="0"/>
              <a:t>. or Each node contain exactly two children except leaf node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example</a:t>
            </a:r>
          </a:p>
        </p:txBody>
      </p:sp>
      <p:sp>
        <p:nvSpPr>
          <p:cNvPr id="3" name="Content Placeholder 2"/>
          <p:cNvSpPr>
            <a:spLocks noGrp="1"/>
          </p:cNvSpPr>
          <p:nvPr>
            <p:ph idx="1"/>
          </p:nvPr>
        </p:nvSpPr>
        <p:spPr>
          <a:xfrm>
            <a:off x="457200" y="990600"/>
            <a:ext cx="8229600" cy="5135563"/>
          </a:xfrm>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Full binary tree		not full binary tree</a:t>
            </a:r>
          </a:p>
          <a:p>
            <a:pPr>
              <a:buNone/>
            </a:pPr>
            <a:endParaRPr lang="en-US" dirty="0"/>
          </a:p>
        </p:txBody>
      </p:sp>
      <p:sp>
        <p:nvSpPr>
          <p:cNvPr id="4" name="Flowchart: Connector 3"/>
          <p:cNvSpPr/>
          <p:nvPr/>
        </p:nvSpPr>
        <p:spPr>
          <a:xfrm>
            <a:off x="762000" y="1905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1371600" y="1143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2590800" y="2743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1905000" y="1905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1447800" y="2743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endCxn id="4" idx="7"/>
          </p:cNvCxnSpPr>
          <p:nvPr/>
        </p:nvCxnSpPr>
        <p:spPr>
          <a:xfrm rot="5400000">
            <a:off x="1114146" y="1638300"/>
            <a:ext cx="371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5"/>
            <a:endCxn id="7" idx="1"/>
          </p:cNvCxnSpPr>
          <p:nvPr/>
        </p:nvCxnSpPr>
        <p:spPr>
          <a:xfrm rot="16200000" flipH="1">
            <a:off x="1647545" y="1647545"/>
            <a:ext cx="438710" cy="21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562100" y="24003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6" idx="1"/>
          </p:cNvCxnSpPr>
          <p:nvPr/>
        </p:nvCxnSpPr>
        <p:spPr>
          <a:xfrm rot="16200000" flipH="1">
            <a:off x="2247900" y="2400299"/>
            <a:ext cx="447955" cy="3717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Flowchart: Connector 16"/>
          <p:cNvSpPr/>
          <p:nvPr/>
        </p:nvSpPr>
        <p:spPr>
          <a:xfrm>
            <a:off x="5105400" y="1066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4648200" y="1828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5715000" y="1828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5410200" y="2819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6400800" y="2819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3886200" y="2895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7" idx="3"/>
            <a:endCxn id="18" idx="0"/>
          </p:cNvCxnSpPr>
          <p:nvPr/>
        </p:nvCxnSpPr>
        <p:spPr>
          <a:xfrm rot="5400000">
            <a:off x="4838701" y="1495145"/>
            <a:ext cx="371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9" idx="1"/>
          </p:cNvCxnSpPr>
          <p:nvPr/>
        </p:nvCxnSpPr>
        <p:spPr>
          <a:xfrm rot="16200000" flipH="1">
            <a:off x="5448300" y="1562099"/>
            <a:ext cx="371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3"/>
            <a:endCxn id="22" idx="0"/>
          </p:cNvCxnSpPr>
          <p:nvPr/>
        </p:nvCxnSpPr>
        <p:spPr>
          <a:xfrm rot="5400000">
            <a:off x="4076701" y="2257145"/>
            <a:ext cx="676555" cy="600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3"/>
            <a:endCxn id="20" idx="0"/>
          </p:cNvCxnSpPr>
          <p:nvPr/>
        </p:nvCxnSpPr>
        <p:spPr>
          <a:xfrm rot="5400000">
            <a:off x="5410201" y="2447645"/>
            <a:ext cx="600355" cy="1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9" idx="5"/>
            <a:endCxn id="21" idx="0"/>
          </p:cNvCxnSpPr>
          <p:nvPr/>
        </p:nvCxnSpPr>
        <p:spPr>
          <a:xfrm rot="16200000" flipH="1">
            <a:off x="6067145" y="2257144"/>
            <a:ext cx="600355" cy="5241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Complete Binary Tree: </a:t>
            </a:r>
          </a:p>
          <a:p>
            <a:pPr>
              <a:buNone/>
            </a:pPr>
            <a:r>
              <a:rPr lang="en-US" dirty="0"/>
              <a:t>	A binary tree is said to be complete binary tree if all its levels, except possibly the last level have the maximum no of nodes ,and all the nodes in the last level appear from left to right.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example</a:t>
            </a:r>
          </a:p>
        </p:txBody>
      </p:sp>
      <p:sp>
        <p:nvSpPr>
          <p:cNvPr id="3" name="Content Placeholder 2"/>
          <p:cNvSpPr>
            <a:spLocks noGrp="1"/>
          </p:cNvSpPr>
          <p:nvPr>
            <p:ph idx="1"/>
          </p:nvPr>
        </p:nvSpPr>
        <p:spPr>
          <a:xfrm>
            <a:off x="457200" y="1066800"/>
            <a:ext cx="8229600" cy="5059363"/>
          </a:xfrm>
        </p:spPr>
        <p:txBody>
          <a:bodyPr/>
          <a:lstStyle/>
          <a:p>
            <a:endParaRPr lang="en-US" dirty="0"/>
          </a:p>
          <a:p>
            <a:endParaRPr lang="en-US" dirty="0"/>
          </a:p>
          <a:p>
            <a:endParaRPr lang="en-US" dirty="0"/>
          </a:p>
          <a:p>
            <a:endParaRPr lang="en-US" dirty="0"/>
          </a:p>
          <a:p>
            <a:endParaRPr lang="en-US" dirty="0"/>
          </a:p>
          <a:p>
            <a:endParaRPr lang="en-US" dirty="0"/>
          </a:p>
          <a:p>
            <a:r>
              <a:rPr lang="en-US" dirty="0"/>
              <a:t>Not complete BT		Complete BT</a:t>
            </a:r>
          </a:p>
        </p:txBody>
      </p:sp>
      <p:sp>
        <p:nvSpPr>
          <p:cNvPr id="4" name="Flowchart: Connector 3"/>
          <p:cNvSpPr/>
          <p:nvPr/>
        </p:nvSpPr>
        <p:spPr>
          <a:xfrm>
            <a:off x="1905000" y="1295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1143000" y="2057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533400" y="2971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2590800" y="2133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362200" y="2971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1524000" y="2971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200400" y="2971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981200" y="3886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2895600" y="3886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4" idx="3"/>
            <a:endCxn id="5" idx="7"/>
          </p:cNvCxnSpPr>
          <p:nvPr/>
        </p:nvCxnSpPr>
        <p:spPr>
          <a:xfrm rot="5400000">
            <a:off x="1533245" y="1685645"/>
            <a:ext cx="438710" cy="438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5"/>
          </p:cNvCxnSpPr>
          <p:nvPr/>
        </p:nvCxnSpPr>
        <p:spPr>
          <a:xfrm rot="16200000" flipH="1">
            <a:off x="2257145" y="1723744"/>
            <a:ext cx="447955" cy="37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6" idx="0"/>
          </p:cNvCxnSpPr>
          <p:nvPr/>
        </p:nvCxnSpPr>
        <p:spPr>
          <a:xfrm rot="5400000">
            <a:off x="723901" y="2485745"/>
            <a:ext cx="524155"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5"/>
            <a:endCxn id="9" idx="0"/>
          </p:cNvCxnSpPr>
          <p:nvPr/>
        </p:nvCxnSpPr>
        <p:spPr>
          <a:xfrm rot="16200000" flipH="1">
            <a:off x="1380845" y="2600044"/>
            <a:ext cx="5241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4"/>
            <a:endCxn id="8" idx="0"/>
          </p:cNvCxnSpPr>
          <p:nvPr/>
        </p:nvCxnSpPr>
        <p:spPr>
          <a:xfrm rot="5400000">
            <a:off x="2514600" y="26670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0" idx="1"/>
          </p:cNvCxnSpPr>
          <p:nvPr/>
        </p:nvCxnSpPr>
        <p:spPr>
          <a:xfrm rot="16200000" flipH="1">
            <a:off x="2895600" y="2666999"/>
            <a:ext cx="4479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3"/>
            <a:endCxn id="11" idx="0"/>
          </p:cNvCxnSpPr>
          <p:nvPr/>
        </p:nvCxnSpPr>
        <p:spPr>
          <a:xfrm rot="5400000">
            <a:off x="2057401" y="3514445"/>
            <a:ext cx="5241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4"/>
            <a:endCxn id="12" idx="1"/>
          </p:cNvCxnSpPr>
          <p:nvPr/>
        </p:nvCxnSpPr>
        <p:spPr>
          <a:xfrm rot="16200000" flipH="1">
            <a:off x="2514600" y="3505199"/>
            <a:ext cx="524155" cy="371755"/>
          </a:xfrm>
          <a:prstGeom prst="line">
            <a:avLst/>
          </a:prstGeom>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6400800" y="1371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5715000" y="2133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7162800" y="2133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49530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p:cNvSpPr/>
          <p:nvPr/>
        </p:nvSpPr>
        <p:spPr>
          <a:xfrm>
            <a:off x="60960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69342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0" idx="3"/>
            <a:endCxn id="31" idx="7"/>
          </p:cNvCxnSpPr>
          <p:nvPr/>
        </p:nvCxnSpPr>
        <p:spPr>
          <a:xfrm rot="5400000">
            <a:off x="6067145" y="1799945"/>
            <a:ext cx="438710" cy="362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a:off x="6781800" y="1828800"/>
            <a:ext cx="447955" cy="37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3"/>
          </p:cNvCxnSpPr>
          <p:nvPr/>
        </p:nvCxnSpPr>
        <p:spPr>
          <a:xfrm rot="5400000">
            <a:off x="5295901" y="2638145"/>
            <a:ext cx="600355" cy="37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1" idx="4"/>
            <a:endCxn id="34" idx="1"/>
          </p:cNvCxnSpPr>
          <p:nvPr/>
        </p:nvCxnSpPr>
        <p:spPr>
          <a:xfrm rot="16200000" flipH="1">
            <a:off x="5791200" y="2743199"/>
            <a:ext cx="5241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5" idx="1"/>
          </p:cNvCxnSpPr>
          <p:nvPr/>
        </p:nvCxnSpPr>
        <p:spPr>
          <a:xfrm rot="5400000">
            <a:off x="6896101" y="2695855"/>
            <a:ext cx="524155" cy="314045"/>
          </a:xfrm>
          <a:prstGeom prst="line">
            <a:avLst/>
          </a:prstGeom>
        </p:spPr>
        <p:style>
          <a:lnRef idx="1">
            <a:schemeClr val="accent1"/>
          </a:lnRef>
          <a:fillRef idx="0">
            <a:schemeClr val="accent1"/>
          </a:fillRef>
          <a:effectRef idx="0">
            <a:schemeClr val="accent1"/>
          </a:effectRef>
          <a:fontRef idx="minor">
            <a:schemeClr val="tx1"/>
          </a:fontRef>
        </p:style>
      </p:cxnSp>
      <p:sp>
        <p:nvSpPr>
          <p:cNvPr id="46" name="Flowchart: Connector 45"/>
          <p:cNvSpPr/>
          <p:nvPr/>
        </p:nvSpPr>
        <p:spPr>
          <a:xfrm>
            <a:off x="78486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p:cNvSpPr/>
          <p:nvPr/>
        </p:nvSpPr>
        <p:spPr>
          <a:xfrm>
            <a:off x="4419600" y="3886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5486400" y="3962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32" idx="5"/>
            <a:endCxn id="46" idx="0"/>
          </p:cNvCxnSpPr>
          <p:nvPr/>
        </p:nvCxnSpPr>
        <p:spPr>
          <a:xfrm rot="16200000" flipH="1">
            <a:off x="7553045" y="2523844"/>
            <a:ext cx="524155" cy="5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3" idx="3"/>
          </p:cNvCxnSpPr>
          <p:nvPr/>
        </p:nvCxnSpPr>
        <p:spPr>
          <a:xfrm rot="5400000">
            <a:off x="4533901" y="3552545"/>
            <a:ext cx="600355" cy="37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3" idx="5"/>
            <a:endCxn id="48" idx="0"/>
          </p:cNvCxnSpPr>
          <p:nvPr/>
        </p:nvCxnSpPr>
        <p:spPr>
          <a:xfrm rot="16200000" flipH="1">
            <a:off x="5267045" y="3514444"/>
            <a:ext cx="524155" cy="3717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 of binary tree</a:t>
            </a:r>
          </a:p>
        </p:txBody>
      </p:sp>
      <p:sp>
        <p:nvSpPr>
          <p:cNvPr id="3" name="Content Placeholder 2"/>
          <p:cNvSpPr>
            <a:spLocks noGrp="1"/>
          </p:cNvSpPr>
          <p:nvPr>
            <p:ph idx="1"/>
          </p:nvPr>
        </p:nvSpPr>
        <p:spPr/>
        <p:txBody>
          <a:bodyPr/>
          <a:lstStyle/>
          <a:p>
            <a:pPr>
              <a:buNone/>
            </a:pPr>
            <a:r>
              <a:rPr lang="en-US" dirty="0"/>
              <a:t>1 Array Representation</a:t>
            </a:r>
          </a:p>
          <a:p>
            <a:pPr>
              <a:buNone/>
            </a:pPr>
            <a:r>
              <a:rPr lang="en-US" dirty="0"/>
              <a:t>2 Linked Representation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Binary search Tree</a:t>
            </a:r>
          </a:p>
        </p:txBody>
      </p:sp>
      <p:sp>
        <p:nvSpPr>
          <p:cNvPr id="3" name="Content Placeholder 2"/>
          <p:cNvSpPr>
            <a:spLocks noGrp="1"/>
          </p:cNvSpPr>
          <p:nvPr>
            <p:ph idx="1"/>
          </p:nvPr>
        </p:nvSpPr>
        <p:spPr>
          <a:xfrm>
            <a:off x="457200" y="1066800"/>
            <a:ext cx="8229600" cy="5059363"/>
          </a:xfrm>
        </p:spPr>
        <p:txBody>
          <a:bodyPr/>
          <a:lstStyle/>
          <a:p>
            <a:pPr>
              <a:buNone/>
            </a:pPr>
            <a:r>
              <a:rPr lang="en-US" dirty="0"/>
              <a:t>A binary tree T is termed as binary search tree if each node n of T satisfies the following property</a:t>
            </a:r>
          </a:p>
          <a:p>
            <a:pPr>
              <a:buNone/>
            </a:pPr>
            <a:r>
              <a:rPr lang="en-US" dirty="0"/>
              <a:t> </a:t>
            </a:r>
            <a:r>
              <a:rPr lang="en-US" dirty="0">
                <a:sym typeface="Wingdings" pitchFamily="2" charset="2"/>
              </a:rPr>
              <a:t> The value at n is greater than every value in the left sub tree and less than every value in the right sub tree.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lnSpcReduction="10000"/>
          </a:bodyPr>
          <a:lstStyle/>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r>
              <a:rPr lang="en-US" dirty="0"/>
              <a:t>				Binary Search Tree</a:t>
            </a:r>
          </a:p>
        </p:txBody>
      </p:sp>
      <p:sp>
        <p:nvSpPr>
          <p:cNvPr id="4" name="Flowchart: Connector 3"/>
          <p:cNvSpPr/>
          <p:nvPr/>
        </p:nvSpPr>
        <p:spPr>
          <a:xfrm>
            <a:off x="4114800" y="7620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a:t>
            </a:r>
          </a:p>
        </p:txBody>
      </p:sp>
      <p:sp>
        <p:nvSpPr>
          <p:cNvPr id="5" name="Flowchart: Connector 4"/>
          <p:cNvSpPr/>
          <p:nvPr/>
        </p:nvSpPr>
        <p:spPr>
          <a:xfrm>
            <a:off x="2971800" y="16002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a:t>
            </a:r>
          </a:p>
        </p:txBody>
      </p:sp>
      <p:sp>
        <p:nvSpPr>
          <p:cNvPr id="6" name="Flowchart: Connector 5"/>
          <p:cNvSpPr/>
          <p:nvPr/>
        </p:nvSpPr>
        <p:spPr>
          <a:xfrm>
            <a:off x="4876800" y="27432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69</a:t>
            </a:r>
          </a:p>
        </p:txBody>
      </p:sp>
      <p:sp>
        <p:nvSpPr>
          <p:cNvPr id="7" name="Flowchart: Connector 6"/>
          <p:cNvSpPr/>
          <p:nvPr/>
        </p:nvSpPr>
        <p:spPr>
          <a:xfrm>
            <a:off x="5410200" y="16002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74</a:t>
            </a:r>
          </a:p>
        </p:txBody>
      </p:sp>
      <p:sp>
        <p:nvSpPr>
          <p:cNvPr id="8" name="Flowchart: Connector 7"/>
          <p:cNvSpPr/>
          <p:nvPr/>
        </p:nvSpPr>
        <p:spPr>
          <a:xfrm>
            <a:off x="4191000" y="51054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sp>
        <p:nvSpPr>
          <p:cNvPr id="9" name="Flowchart: Connector 8"/>
          <p:cNvSpPr/>
          <p:nvPr/>
        </p:nvSpPr>
        <p:spPr>
          <a:xfrm>
            <a:off x="2133600" y="27432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0" name="Flowchart: Connector 9"/>
          <p:cNvSpPr/>
          <p:nvPr/>
        </p:nvSpPr>
        <p:spPr>
          <a:xfrm>
            <a:off x="3733800" y="27432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a:t>
            </a:r>
          </a:p>
        </p:txBody>
      </p:sp>
      <p:sp>
        <p:nvSpPr>
          <p:cNvPr id="11" name="Flowchart: Connector 10"/>
          <p:cNvSpPr/>
          <p:nvPr/>
        </p:nvSpPr>
        <p:spPr>
          <a:xfrm>
            <a:off x="3048000" y="39624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2" name="Flowchart: Connector 11"/>
          <p:cNvSpPr/>
          <p:nvPr/>
        </p:nvSpPr>
        <p:spPr>
          <a:xfrm>
            <a:off x="4724400" y="39624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p:txBody>
      </p:sp>
      <p:sp>
        <p:nvSpPr>
          <p:cNvPr id="13" name="Flowchart: Connector 12"/>
          <p:cNvSpPr/>
          <p:nvPr/>
        </p:nvSpPr>
        <p:spPr>
          <a:xfrm>
            <a:off x="6019800" y="26670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88</a:t>
            </a:r>
          </a:p>
        </p:txBody>
      </p:sp>
      <p:sp>
        <p:nvSpPr>
          <p:cNvPr id="14" name="Flowchart: Connector 13"/>
          <p:cNvSpPr/>
          <p:nvPr/>
        </p:nvSpPr>
        <p:spPr>
          <a:xfrm>
            <a:off x="5715000" y="38862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p:txBody>
      </p:sp>
      <p:cxnSp>
        <p:nvCxnSpPr>
          <p:cNvPr id="16" name="Straight Connector 15"/>
          <p:cNvCxnSpPr>
            <a:stCxn id="4" idx="3"/>
            <a:endCxn id="5" idx="7"/>
          </p:cNvCxnSpPr>
          <p:nvPr/>
        </p:nvCxnSpPr>
        <p:spPr>
          <a:xfrm rot="5400000">
            <a:off x="3590645" y="1053726"/>
            <a:ext cx="514910" cy="711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5"/>
            <a:endCxn id="7" idx="2"/>
          </p:cNvCxnSpPr>
          <p:nvPr/>
        </p:nvCxnSpPr>
        <p:spPr>
          <a:xfrm rot="16200000" flipH="1">
            <a:off x="4684386" y="1102985"/>
            <a:ext cx="676555" cy="7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9" idx="7"/>
          </p:cNvCxnSpPr>
          <p:nvPr/>
        </p:nvCxnSpPr>
        <p:spPr>
          <a:xfrm rot="5400000">
            <a:off x="2447645" y="2196726"/>
            <a:ext cx="819710" cy="40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5"/>
            <a:endCxn id="10" idx="1"/>
          </p:cNvCxnSpPr>
          <p:nvPr/>
        </p:nvCxnSpPr>
        <p:spPr>
          <a:xfrm rot="16200000" flipH="1">
            <a:off x="3253324" y="2229246"/>
            <a:ext cx="819710" cy="34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3"/>
            <a:endCxn id="6" idx="0"/>
          </p:cNvCxnSpPr>
          <p:nvPr/>
        </p:nvCxnSpPr>
        <p:spPr>
          <a:xfrm rot="5400000">
            <a:off x="4964160" y="2207885"/>
            <a:ext cx="752755"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5"/>
            <a:endCxn id="13" idx="0"/>
          </p:cNvCxnSpPr>
          <p:nvPr/>
        </p:nvCxnSpPr>
        <p:spPr>
          <a:xfrm rot="16200000" flipH="1">
            <a:off x="5789286" y="2131685"/>
            <a:ext cx="676555" cy="394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3"/>
            <a:endCxn id="11" idx="7"/>
          </p:cNvCxnSpPr>
          <p:nvPr/>
        </p:nvCxnSpPr>
        <p:spPr>
          <a:xfrm rot="5400000">
            <a:off x="3253325" y="3448447"/>
            <a:ext cx="895910" cy="26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5"/>
            <a:endCxn id="12" idx="1"/>
          </p:cNvCxnSpPr>
          <p:nvPr/>
        </p:nvCxnSpPr>
        <p:spPr>
          <a:xfrm rot="16200000" flipH="1">
            <a:off x="4118465" y="3334146"/>
            <a:ext cx="895910" cy="49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3"/>
            <a:endCxn id="8" idx="0"/>
          </p:cNvCxnSpPr>
          <p:nvPr/>
        </p:nvCxnSpPr>
        <p:spPr>
          <a:xfrm rot="5400000">
            <a:off x="4278360" y="4570085"/>
            <a:ext cx="752755"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3" idx="3"/>
            <a:endCxn id="14" idx="1"/>
          </p:cNvCxnSpPr>
          <p:nvPr/>
        </p:nvCxnSpPr>
        <p:spPr>
          <a:xfrm rot="5400000">
            <a:off x="5514299" y="3358380"/>
            <a:ext cx="895910" cy="29364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Binary search tree</a:t>
            </a:r>
          </a:p>
        </p:txBody>
      </p:sp>
      <p:sp>
        <p:nvSpPr>
          <p:cNvPr id="3" name="Content Placeholder 2"/>
          <p:cNvSpPr>
            <a:spLocks noGrp="1"/>
          </p:cNvSpPr>
          <p:nvPr>
            <p:ph idx="1"/>
          </p:nvPr>
        </p:nvSpPr>
        <p:spPr>
          <a:xfrm>
            <a:off x="457200" y="1371600"/>
            <a:ext cx="8229600" cy="4754563"/>
          </a:xfrm>
        </p:spPr>
        <p:txBody>
          <a:bodyPr/>
          <a:lstStyle/>
          <a:p>
            <a:pPr>
              <a:buNone/>
            </a:pPr>
            <a:r>
              <a:rPr lang="en-US" dirty="0"/>
              <a:t>1 Searching </a:t>
            </a:r>
          </a:p>
          <a:p>
            <a:pPr>
              <a:buNone/>
            </a:pPr>
            <a:r>
              <a:rPr lang="en-US" dirty="0"/>
              <a:t>2 Traversing</a:t>
            </a:r>
          </a:p>
          <a:p>
            <a:pPr>
              <a:buNone/>
            </a:pPr>
            <a:r>
              <a:rPr lang="en-US" dirty="0"/>
              <a:t>3 Insertion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Searching </a:t>
            </a:r>
          </a:p>
        </p:txBody>
      </p:sp>
      <p:sp>
        <p:nvSpPr>
          <p:cNvPr id="3" name="Content Placeholder 2"/>
          <p:cNvSpPr>
            <a:spLocks noGrp="1"/>
          </p:cNvSpPr>
          <p:nvPr>
            <p:ph idx="1"/>
          </p:nvPr>
        </p:nvSpPr>
        <p:spPr>
          <a:xfrm>
            <a:off x="457200" y="1143000"/>
            <a:ext cx="8229600" cy="4983163"/>
          </a:xfrm>
        </p:spPr>
        <p:txBody>
          <a:bodyPr/>
          <a:lstStyle/>
          <a:p>
            <a:pPr>
              <a:buNone/>
            </a:pPr>
            <a:r>
              <a:rPr lang="en-US" dirty="0"/>
              <a:t>1 Searching data in a binary search tree is much faster than searching data in arrays or linked list.</a:t>
            </a:r>
          </a:p>
          <a:p>
            <a:pPr>
              <a:buNone/>
            </a:pPr>
            <a:r>
              <a:rPr lang="en-US" dirty="0"/>
              <a:t>2 suppose in a binary search tree to search an item we start from root node</a:t>
            </a:r>
          </a:p>
          <a:p>
            <a:pPr>
              <a:buNone/>
            </a:pPr>
            <a:r>
              <a:rPr lang="en-US" dirty="0"/>
              <a:t>3 If item is less than root node then search in left sub tree.</a:t>
            </a:r>
          </a:p>
          <a:p>
            <a:pPr>
              <a:buNone/>
            </a:pPr>
            <a:r>
              <a:rPr lang="en-US" dirty="0"/>
              <a:t>4 If item is greater than root node then search in right sub tree.</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Algorithm </a:t>
            </a:r>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pPr>
              <a:buNone/>
            </a:pPr>
            <a:r>
              <a:rPr lang="en-US" dirty="0"/>
              <a:t>1 ptr=root, flag=false</a:t>
            </a:r>
          </a:p>
          <a:p>
            <a:pPr>
              <a:buNone/>
            </a:pPr>
            <a:r>
              <a:rPr lang="en-US" dirty="0"/>
              <a:t>2 while(ptr!=NULL) and (flag== false)</a:t>
            </a:r>
          </a:p>
          <a:p>
            <a:pPr>
              <a:buNone/>
            </a:pPr>
            <a:r>
              <a:rPr lang="en-US" dirty="0"/>
              <a:t>3 case: item &lt; ptr-&gt;data</a:t>
            </a:r>
          </a:p>
          <a:p>
            <a:pPr>
              <a:buNone/>
            </a:pPr>
            <a:r>
              <a:rPr lang="en-US" dirty="0"/>
              <a:t>		   ptr=ptr-&gt;LC</a:t>
            </a:r>
          </a:p>
          <a:p>
            <a:pPr>
              <a:buNone/>
            </a:pPr>
            <a:r>
              <a:rPr lang="en-US" dirty="0"/>
              <a:t>4 case: item==ptr-&gt;data</a:t>
            </a:r>
          </a:p>
          <a:p>
            <a:pPr>
              <a:buNone/>
            </a:pPr>
            <a:r>
              <a:rPr lang="en-US" dirty="0"/>
              <a:t>		    flag=true</a:t>
            </a:r>
          </a:p>
          <a:p>
            <a:pPr>
              <a:buNone/>
            </a:pPr>
            <a:r>
              <a:rPr lang="en-US" dirty="0"/>
              <a:t>5 case: item &gt; ptr-&gt;data</a:t>
            </a:r>
          </a:p>
          <a:p>
            <a:pPr>
              <a:buNone/>
            </a:pPr>
            <a:r>
              <a:rPr lang="en-US" dirty="0"/>
              <a:t>		    ptr=ptr-&gt;RC</a:t>
            </a:r>
          </a:p>
          <a:p>
            <a:pPr>
              <a:buNone/>
            </a:pPr>
            <a:r>
              <a:rPr lang="en-US" dirty="0"/>
              <a:t>6 end while</a:t>
            </a:r>
          </a:p>
          <a:p>
            <a:pPr>
              <a:buNone/>
            </a:pPr>
            <a:r>
              <a:rPr lang="en-US" dirty="0"/>
              <a:t>7 if(flag==true)</a:t>
            </a:r>
          </a:p>
          <a:p>
            <a:pPr>
              <a:buNone/>
            </a:pPr>
            <a:r>
              <a:rPr lang="en-US" dirty="0"/>
              <a:t>8 print “ item found”</a:t>
            </a:r>
          </a:p>
          <a:p>
            <a:pPr>
              <a:buNone/>
            </a:pPr>
            <a:r>
              <a:rPr lang="en-US" dirty="0"/>
              <a:t>9 else</a:t>
            </a:r>
          </a:p>
          <a:p>
            <a:pPr>
              <a:buNone/>
            </a:pPr>
            <a:r>
              <a:rPr lang="en-US" dirty="0"/>
              <a:t>10 print “ item not found”</a:t>
            </a:r>
          </a:p>
          <a:p>
            <a:pPr>
              <a:buNone/>
            </a:pPr>
            <a:r>
              <a:rPr lang="en-US" dirty="0"/>
              <a:t>11 end if</a:t>
            </a:r>
          </a:p>
          <a:p>
            <a:pPr>
              <a:buNone/>
            </a:pPr>
            <a:r>
              <a:rPr lang="en-US" dirty="0"/>
              <a:t>12 stop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example</a:t>
            </a:r>
          </a:p>
        </p:txBody>
      </p:sp>
      <p:sp>
        <p:nvSpPr>
          <p:cNvPr id="3" name="Content Placeholder 2"/>
          <p:cNvSpPr>
            <a:spLocks noGrp="1"/>
          </p:cNvSpPr>
          <p:nvPr>
            <p:ph idx="1"/>
          </p:nvPr>
        </p:nvSpPr>
        <p:spPr>
          <a:xfrm>
            <a:off x="457200" y="990600"/>
            <a:ext cx="8229600" cy="5135563"/>
          </a:xfrm>
        </p:spPr>
        <p:txBody>
          <a:bodyPr/>
          <a:lstStyle/>
          <a:p>
            <a:endParaRPr lang="en-US" dirty="0"/>
          </a:p>
        </p:txBody>
      </p:sp>
      <p:sp>
        <p:nvSpPr>
          <p:cNvPr id="4" name="Flowchart: Connector 3"/>
          <p:cNvSpPr/>
          <p:nvPr/>
        </p:nvSpPr>
        <p:spPr>
          <a:xfrm>
            <a:off x="3048000" y="2514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 name="Flowchart: Connector 4"/>
          <p:cNvSpPr/>
          <p:nvPr/>
        </p:nvSpPr>
        <p:spPr>
          <a:xfrm>
            <a:off x="4648200" y="1295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Flowchart: Connector 5"/>
          <p:cNvSpPr/>
          <p:nvPr/>
        </p:nvSpPr>
        <p:spPr>
          <a:xfrm>
            <a:off x="4419600" y="4953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7" name="Flowchart: Connector 6"/>
          <p:cNvSpPr/>
          <p:nvPr/>
        </p:nvSpPr>
        <p:spPr>
          <a:xfrm>
            <a:off x="3733800" y="3733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 name="Flowchart: Connector 7"/>
          <p:cNvSpPr/>
          <p:nvPr/>
        </p:nvSpPr>
        <p:spPr>
          <a:xfrm>
            <a:off x="4724400" y="3657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9" name="Flowchart: Connector 8"/>
          <p:cNvSpPr/>
          <p:nvPr/>
        </p:nvSpPr>
        <p:spPr>
          <a:xfrm>
            <a:off x="2057400" y="3733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0" name="Flowchart: Connector 9"/>
          <p:cNvSpPr/>
          <p:nvPr/>
        </p:nvSpPr>
        <p:spPr>
          <a:xfrm>
            <a:off x="4648200" y="2438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 name="Flowchart: Connector 10"/>
          <p:cNvSpPr/>
          <p:nvPr/>
        </p:nvSpPr>
        <p:spPr>
          <a:xfrm>
            <a:off x="3124200" y="4876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2" name="Flowchart: Connector 11"/>
          <p:cNvSpPr/>
          <p:nvPr/>
        </p:nvSpPr>
        <p:spPr>
          <a:xfrm>
            <a:off x="6400800" y="2438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3" name="Flowchart: Connector 12"/>
          <p:cNvSpPr/>
          <p:nvPr/>
        </p:nvSpPr>
        <p:spPr>
          <a:xfrm>
            <a:off x="5867400" y="3657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4" name="Flowchart: Connector 13"/>
          <p:cNvSpPr/>
          <p:nvPr/>
        </p:nvSpPr>
        <p:spPr>
          <a:xfrm>
            <a:off x="6934200" y="3657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5" name="Flowchart: Connector 14"/>
          <p:cNvSpPr/>
          <p:nvPr/>
        </p:nvSpPr>
        <p:spPr>
          <a:xfrm>
            <a:off x="7924800" y="3657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cxnSp>
        <p:nvCxnSpPr>
          <p:cNvPr id="17" name="Straight Connector 16"/>
          <p:cNvCxnSpPr>
            <a:stCxn id="5" idx="3"/>
            <a:endCxn id="4" idx="7"/>
          </p:cNvCxnSpPr>
          <p:nvPr/>
        </p:nvCxnSpPr>
        <p:spPr>
          <a:xfrm rot="5400000">
            <a:off x="3628745" y="1495145"/>
            <a:ext cx="895910" cy="1276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4"/>
            <a:endCxn id="10" idx="0"/>
          </p:cNvCxnSpPr>
          <p:nvPr/>
        </p:nvCxnSpPr>
        <p:spPr>
          <a:xfrm rot="5400000">
            <a:off x="4533900" y="2095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12" idx="2"/>
          </p:cNvCxnSpPr>
          <p:nvPr/>
        </p:nvCxnSpPr>
        <p:spPr>
          <a:xfrm rot="16200000" flipH="1">
            <a:off x="5228945" y="1495144"/>
            <a:ext cx="981355" cy="1362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3"/>
            <a:endCxn id="9" idx="0"/>
          </p:cNvCxnSpPr>
          <p:nvPr/>
        </p:nvCxnSpPr>
        <p:spPr>
          <a:xfrm rot="5400000">
            <a:off x="2286001" y="2904845"/>
            <a:ext cx="828955" cy="82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5"/>
            <a:endCxn id="7" idx="1"/>
          </p:cNvCxnSpPr>
          <p:nvPr/>
        </p:nvCxnSpPr>
        <p:spPr>
          <a:xfrm rot="16200000" flipH="1">
            <a:off x="3171545" y="3171545"/>
            <a:ext cx="895910" cy="362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3"/>
            <a:endCxn id="11" idx="0"/>
          </p:cNvCxnSpPr>
          <p:nvPr/>
        </p:nvCxnSpPr>
        <p:spPr>
          <a:xfrm rot="5400000">
            <a:off x="3200401" y="4276445"/>
            <a:ext cx="752755"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5"/>
            <a:endCxn id="6" idx="0"/>
          </p:cNvCxnSpPr>
          <p:nvPr/>
        </p:nvCxnSpPr>
        <p:spPr>
          <a:xfrm rot="16200000" flipH="1">
            <a:off x="3971645" y="4276444"/>
            <a:ext cx="828955" cy="5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4"/>
          </p:cNvCxnSpPr>
          <p:nvPr/>
        </p:nvCxnSpPr>
        <p:spPr>
          <a:xfrm rot="5400000">
            <a:off x="4419600" y="3352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13" idx="0"/>
          </p:cNvCxnSpPr>
          <p:nvPr/>
        </p:nvCxnSpPr>
        <p:spPr>
          <a:xfrm rot="5400000">
            <a:off x="5867401" y="3057245"/>
            <a:ext cx="828955" cy="37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5"/>
          </p:cNvCxnSpPr>
          <p:nvPr/>
        </p:nvCxnSpPr>
        <p:spPr>
          <a:xfrm rot="16200000" flipH="1">
            <a:off x="6448145" y="3171544"/>
            <a:ext cx="9813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6"/>
            <a:endCxn id="15" idx="0"/>
          </p:cNvCxnSpPr>
          <p:nvPr/>
        </p:nvCxnSpPr>
        <p:spPr>
          <a:xfrm>
            <a:off x="6858000" y="2667000"/>
            <a:ext cx="1295400" cy="990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Tree Traversal </a:t>
            </a:r>
          </a:p>
        </p:txBody>
      </p:sp>
      <p:sp>
        <p:nvSpPr>
          <p:cNvPr id="3" name="Content Placeholder 2"/>
          <p:cNvSpPr>
            <a:spLocks noGrp="1"/>
          </p:cNvSpPr>
          <p:nvPr>
            <p:ph idx="1"/>
          </p:nvPr>
        </p:nvSpPr>
        <p:spPr>
          <a:xfrm>
            <a:off x="457200" y="990600"/>
            <a:ext cx="8229600" cy="5135563"/>
          </a:xfrm>
        </p:spPr>
        <p:txBody>
          <a:bodyPr/>
          <a:lstStyle/>
          <a:p>
            <a:pPr>
              <a:buNone/>
            </a:pPr>
            <a:r>
              <a:rPr lang="en-US" dirty="0"/>
              <a:t>	There are three types of traversals</a:t>
            </a:r>
          </a:p>
          <a:p>
            <a:pPr>
              <a:buNone/>
            </a:pPr>
            <a:r>
              <a:rPr lang="en-US" dirty="0"/>
              <a:t> 1 pre order traversal  ( Root, Left, Right)</a:t>
            </a:r>
          </a:p>
          <a:p>
            <a:pPr>
              <a:buNone/>
            </a:pPr>
            <a:r>
              <a:rPr lang="en-US" dirty="0"/>
              <a:t> 2 in order traversal   ( left, Root, Right)</a:t>
            </a:r>
          </a:p>
          <a:p>
            <a:pPr>
              <a:buNone/>
            </a:pPr>
            <a:r>
              <a:rPr lang="en-US" dirty="0"/>
              <a:t> 3 post order traversal ( Left, Right, Root)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Pre order traversal  ( Root, Left, Right)</a:t>
            </a:r>
          </a:p>
        </p:txBody>
      </p:sp>
      <p:sp>
        <p:nvSpPr>
          <p:cNvPr id="3" name="Content Placeholder 2"/>
          <p:cNvSpPr>
            <a:spLocks noGrp="1"/>
          </p:cNvSpPr>
          <p:nvPr>
            <p:ph idx="1"/>
          </p:nvPr>
        </p:nvSpPr>
        <p:spPr>
          <a:xfrm>
            <a:off x="457200" y="1066800"/>
            <a:ext cx="8229600" cy="5059363"/>
          </a:xfrm>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Pre order: A,B,D,C,E,G,F,H,I</a:t>
            </a:r>
          </a:p>
        </p:txBody>
      </p:sp>
      <p:sp>
        <p:nvSpPr>
          <p:cNvPr id="5" name="Flowchart: Connector 4"/>
          <p:cNvSpPr/>
          <p:nvPr/>
        </p:nvSpPr>
        <p:spPr>
          <a:xfrm>
            <a:off x="4114800" y="1295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Flowchart: Connector 5"/>
          <p:cNvSpPr/>
          <p:nvPr/>
        </p:nvSpPr>
        <p:spPr>
          <a:xfrm>
            <a:off x="3200400" y="2057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Flowchart: Connector 7"/>
          <p:cNvSpPr/>
          <p:nvPr/>
        </p:nvSpPr>
        <p:spPr>
          <a:xfrm>
            <a:off x="4953000" y="2133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0" name="Flowchart: Connector 9"/>
          <p:cNvSpPr/>
          <p:nvPr/>
        </p:nvSpPr>
        <p:spPr>
          <a:xfrm>
            <a:off x="36576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Flowchart: Connector 10"/>
          <p:cNvSpPr/>
          <p:nvPr/>
        </p:nvSpPr>
        <p:spPr>
          <a:xfrm>
            <a:off x="56388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2" name="Flowchart: Connector 11"/>
          <p:cNvSpPr/>
          <p:nvPr/>
        </p:nvSpPr>
        <p:spPr>
          <a:xfrm>
            <a:off x="44958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3" name="Flowchart: Connector 12"/>
          <p:cNvSpPr/>
          <p:nvPr/>
        </p:nvSpPr>
        <p:spPr>
          <a:xfrm>
            <a:off x="4114800" y="4038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4" name="Flowchart: Connector 13"/>
          <p:cNvSpPr/>
          <p:nvPr/>
        </p:nvSpPr>
        <p:spPr>
          <a:xfrm>
            <a:off x="5334000" y="4038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5" name="Flowchart: Connector 14"/>
          <p:cNvSpPr/>
          <p:nvPr/>
        </p:nvSpPr>
        <p:spPr>
          <a:xfrm>
            <a:off x="6248400" y="4038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17" name="Straight Connector 16"/>
          <p:cNvCxnSpPr>
            <a:stCxn id="5" idx="3"/>
            <a:endCxn id="6" idx="7"/>
          </p:cNvCxnSpPr>
          <p:nvPr/>
        </p:nvCxnSpPr>
        <p:spPr>
          <a:xfrm rot="5400000">
            <a:off x="3666845" y="1609445"/>
            <a:ext cx="438710"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5"/>
            <a:endCxn id="8" idx="1"/>
          </p:cNvCxnSpPr>
          <p:nvPr/>
        </p:nvCxnSpPr>
        <p:spPr>
          <a:xfrm rot="16200000" flipH="1">
            <a:off x="4505045" y="1685645"/>
            <a:ext cx="514910" cy="514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5"/>
          </p:cNvCxnSpPr>
          <p:nvPr/>
        </p:nvCxnSpPr>
        <p:spPr>
          <a:xfrm rot="16200000" flipH="1">
            <a:off x="3362045" y="2676244"/>
            <a:ext cx="752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4"/>
            <a:endCxn id="12" idx="7"/>
          </p:cNvCxnSpPr>
          <p:nvPr/>
        </p:nvCxnSpPr>
        <p:spPr>
          <a:xfrm rot="5400000">
            <a:off x="4771746" y="2705100"/>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4"/>
            <a:endCxn id="11" idx="1"/>
          </p:cNvCxnSpPr>
          <p:nvPr/>
        </p:nvCxnSpPr>
        <p:spPr>
          <a:xfrm rot="16200000" flipH="1">
            <a:off x="5181600" y="2590799"/>
            <a:ext cx="524155" cy="5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3"/>
            <a:endCxn id="13" idx="0"/>
          </p:cNvCxnSpPr>
          <p:nvPr/>
        </p:nvCxnSpPr>
        <p:spPr>
          <a:xfrm rot="5400000">
            <a:off x="4152901" y="3628745"/>
            <a:ext cx="6003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3"/>
            <a:endCxn id="14" idx="0"/>
          </p:cNvCxnSpPr>
          <p:nvPr/>
        </p:nvCxnSpPr>
        <p:spPr>
          <a:xfrm rot="5400000">
            <a:off x="5334001" y="3666845"/>
            <a:ext cx="600355" cy="1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4"/>
            <a:endCxn id="15" idx="0"/>
          </p:cNvCxnSpPr>
          <p:nvPr/>
        </p:nvCxnSpPr>
        <p:spPr>
          <a:xfrm rot="16200000" flipH="1">
            <a:off x="5905500" y="3467100"/>
            <a:ext cx="533400"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a:xfrm>
            <a:off x="457200" y="1371600"/>
            <a:ext cx="8229600" cy="4754563"/>
          </a:xfrm>
        </p:spPr>
        <p:txBody>
          <a:bodyPr/>
          <a:lstStyle/>
          <a:p>
            <a:pPr>
              <a:buNone/>
            </a:pPr>
            <a:r>
              <a:rPr lang="en-US" dirty="0"/>
              <a:t>1 ptr=root</a:t>
            </a:r>
          </a:p>
          <a:p>
            <a:pPr>
              <a:buNone/>
            </a:pPr>
            <a:r>
              <a:rPr lang="en-US" dirty="0"/>
              <a:t>2 if(ptr!=NULL)</a:t>
            </a:r>
          </a:p>
          <a:p>
            <a:pPr>
              <a:buNone/>
            </a:pPr>
            <a:r>
              <a:rPr lang="en-US" dirty="0"/>
              <a:t>3 visit(ptr)</a:t>
            </a:r>
          </a:p>
          <a:p>
            <a:pPr>
              <a:buNone/>
            </a:pPr>
            <a:r>
              <a:rPr lang="en-US" dirty="0"/>
              <a:t>4 pre order(</a:t>
            </a:r>
            <a:r>
              <a:rPr lang="en-US" dirty="0" err="1"/>
              <a:t>ptr</a:t>
            </a:r>
            <a:r>
              <a:rPr lang="en-US" dirty="0"/>
              <a:t>-&gt;LC)</a:t>
            </a:r>
          </a:p>
          <a:p>
            <a:pPr>
              <a:buNone/>
            </a:pPr>
            <a:r>
              <a:rPr lang="en-US" dirty="0"/>
              <a:t>5 pre order(</a:t>
            </a:r>
            <a:r>
              <a:rPr lang="en-US" dirty="0" err="1"/>
              <a:t>ptr</a:t>
            </a:r>
            <a:r>
              <a:rPr lang="en-US" dirty="0"/>
              <a:t>-&gt;RC)</a:t>
            </a:r>
          </a:p>
          <a:p>
            <a:pPr>
              <a:buNone/>
            </a:pPr>
            <a:r>
              <a:rPr lang="en-US" dirty="0"/>
              <a:t>6 end if</a:t>
            </a:r>
          </a:p>
          <a:p>
            <a:pPr>
              <a:buNone/>
            </a:pPr>
            <a:r>
              <a:rPr lang="en-US" dirty="0"/>
              <a:t>7 stop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In order traversal  (Left, Root, Right)</a:t>
            </a:r>
          </a:p>
        </p:txBody>
      </p:sp>
      <p:sp>
        <p:nvSpPr>
          <p:cNvPr id="3" name="Content Placeholder 2"/>
          <p:cNvSpPr>
            <a:spLocks noGrp="1"/>
          </p:cNvSpPr>
          <p:nvPr>
            <p:ph idx="1"/>
          </p:nvPr>
        </p:nvSpPr>
        <p:spPr>
          <a:xfrm>
            <a:off x="457200" y="1066800"/>
            <a:ext cx="8229600" cy="5059363"/>
          </a:xfrm>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in order: B,D,A,G,E,C,H,F,I</a:t>
            </a:r>
          </a:p>
        </p:txBody>
      </p:sp>
      <p:sp>
        <p:nvSpPr>
          <p:cNvPr id="5" name="Flowchart: Connector 4"/>
          <p:cNvSpPr/>
          <p:nvPr/>
        </p:nvSpPr>
        <p:spPr>
          <a:xfrm>
            <a:off x="4114800" y="1295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Flowchart: Connector 5"/>
          <p:cNvSpPr/>
          <p:nvPr/>
        </p:nvSpPr>
        <p:spPr>
          <a:xfrm>
            <a:off x="3200400" y="2057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Flowchart: Connector 7"/>
          <p:cNvSpPr/>
          <p:nvPr/>
        </p:nvSpPr>
        <p:spPr>
          <a:xfrm>
            <a:off x="4953000" y="2133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0" name="Flowchart: Connector 9"/>
          <p:cNvSpPr/>
          <p:nvPr/>
        </p:nvSpPr>
        <p:spPr>
          <a:xfrm>
            <a:off x="36576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Flowchart: Connector 10"/>
          <p:cNvSpPr/>
          <p:nvPr/>
        </p:nvSpPr>
        <p:spPr>
          <a:xfrm>
            <a:off x="56388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2" name="Flowchart: Connector 11"/>
          <p:cNvSpPr/>
          <p:nvPr/>
        </p:nvSpPr>
        <p:spPr>
          <a:xfrm>
            <a:off x="44958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3" name="Flowchart: Connector 12"/>
          <p:cNvSpPr/>
          <p:nvPr/>
        </p:nvSpPr>
        <p:spPr>
          <a:xfrm>
            <a:off x="4114800" y="4038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4" name="Flowchart: Connector 13"/>
          <p:cNvSpPr/>
          <p:nvPr/>
        </p:nvSpPr>
        <p:spPr>
          <a:xfrm>
            <a:off x="5334000" y="4038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5" name="Flowchart: Connector 14"/>
          <p:cNvSpPr/>
          <p:nvPr/>
        </p:nvSpPr>
        <p:spPr>
          <a:xfrm>
            <a:off x="6248400" y="4038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17" name="Straight Connector 16"/>
          <p:cNvCxnSpPr>
            <a:stCxn id="5" idx="3"/>
            <a:endCxn id="6" idx="7"/>
          </p:cNvCxnSpPr>
          <p:nvPr/>
        </p:nvCxnSpPr>
        <p:spPr>
          <a:xfrm rot="5400000">
            <a:off x="3666845" y="1609445"/>
            <a:ext cx="438710"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5"/>
            <a:endCxn id="8" idx="1"/>
          </p:cNvCxnSpPr>
          <p:nvPr/>
        </p:nvCxnSpPr>
        <p:spPr>
          <a:xfrm rot="16200000" flipH="1">
            <a:off x="4505045" y="1685645"/>
            <a:ext cx="514910" cy="514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5"/>
          </p:cNvCxnSpPr>
          <p:nvPr/>
        </p:nvCxnSpPr>
        <p:spPr>
          <a:xfrm rot="16200000" flipH="1">
            <a:off x="3362045" y="2676244"/>
            <a:ext cx="752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4"/>
            <a:endCxn id="12" idx="7"/>
          </p:cNvCxnSpPr>
          <p:nvPr/>
        </p:nvCxnSpPr>
        <p:spPr>
          <a:xfrm rot="5400000">
            <a:off x="4771746" y="2705100"/>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4"/>
            <a:endCxn id="11" idx="1"/>
          </p:cNvCxnSpPr>
          <p:nvPr/>
        </p:nvCxnSpPr>
        <p:spPr>
          <a:xfrm rot="16200000" flipH="1">
            <a:off x="5181600" y="2590799"/>
            <a:ext cx="524155" cy="5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3"/>
            <a:endCxn id="13" idx="0"/>
          </p:cNvCxnSpPr>
          <p:nvPr/>
        </p:nvCxnSpPr>
        <p:spPr>
          <a:xfrm rot="5400000">
            <a:off x="4152901" y="3628745"/>
            <a:ext cx="6003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3"/>
            <a:endCxn id="14" idx="0"/>
          </p:cNvCxnSpPr>
          <p:nvPr/>
        </p:nvCxnSpPr>
        <p:spPr>
          <a:xfrm rot="5400000">
            <a:off x="5334001" y="3666845"/>
            <a:ext cx="600355" cy="1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4"/>
            <a:endCxn id="15" idx="0"/>
          </p:cNvCxnSpPr>
          <p:nvPr/>
        </p:nvCxnSpPr>
        <p:spPr>
          <a:xfrm rot="16200000" flipH="1">
            <a:off x="5905500" y="3467100"/>
            <a:ext cx="533400"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a:buNone/>
            </a:pPr>
            <a:r>
              <a:rPr lang="en-US" dirty="0"/>
              <a:t>1 ptr=root</a:t>
            </a:r>
          </a:p>
          <a:p>
            <a:pPr>
              <a:buNone/>
            </a:pPr>
            <a:r>
              <a:rPr lang="en-US" dirty="0"/>
              <a:t>2 if(ptr!=NULL)</a:t>
            </a:r>
          </a:p>
          <a:p>
            <a:pPr>
              <a:buNone/>
            </a:pPr>
            <a:r>
              <a:rPr lang="en-US" dirty="0"/>
              <a:t>3 in order(</a:t>
            </a:r>
            <a:r>
              <a:rPr lang="en-US" dirty="0" err="1"/>
              <a:t>ptr</a:t>
            </a:r>
            <a:r>
              <a:rPr lang="en-US" dirty="0"/>
              <a:t>-&gt;LC)</a:t>
            </a:r>
          </a:p>
          <a:p>
            <a:pPr>
              <a:buNone/>
            </a:pPr>
            <a:r>
              <a:rPr lang="en-US" dirty="0"/>
              <a:t>4 visit(ptr)</a:t>
            </a:r>
          </a:p>
          <a:p>
            <a:pPr>
              <a:buNone/>
            </a:pPr>
            <a:r>
              <a:rPr lang="en-US" dirty="0"/>
              <a:t>5 in order(</a:t>
            </a:r>
            <a:r>
              <a:rPr lang="en-US" dirty="0" err="1"/>
              <a:t>ptr</a:t>
            </a:r>
            <a:r>
              <a:rPr lang="en-US" dirty="0"/>
              <a:t>-&gt;RC)</a:t>
            </a:r>
          </a:p>
          <a:p>
            <a:pPr>
              <a:buNone/>
            </a:pPr>
            <a:r>
              <a:rPr lang="en-US" dirty="0"/>
              <a:t>6 end if</a:t>
            </a:r>
          </a:p>
          <a:p>
            <a:pPr>
              <a:buNone/>
            </a:pPr>
            <a:r>
              <a:rPr lang="en-US" dirty="0"/>
              <a:t>7 stop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POST order traversal (Left, Right, Root)</a:t>
            </a:r>
          </a:p>
        </p:txBody>
      </p:sp>
      <p:sp>
        <p:nvSpPr>
          <p:cNvPr id="3" name="Content Placeholder 2"/>
          <p:cNvSpPr>
            <a:spLocks noGrp="1"/>
          </p:cNvSpPr>
          <p:nvPr>
            <p:ph idx="1"/>
          </p:nvPr>
        </p:nvSpPr>
        <p:spPr>
          <a:xfrm>
            <a:off x="457200" y="1066800"/>
            <a:ext cx="8229600" cy="5059363"/>
          </a:xfrm>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post </a:t>
            </a:r>
            <a:r>
              <a:rPr lang="en-US" dirty="0" err="1"/>
              <a:t>order:D,B,G,E,H,I,F,C,A</a:t>
            </a:r>
            <a:endParaRPr lang="en-US" dirty="0"/>
          </a:p>
        </p:txBody>
      </p:sp>
      <p:sp>
        <p:nvSpPr>
          <p:cNvPr id="5" name="Flowchart: Connector 4"/>
          <p:cNvSpPr/>
          <p:nvPr/>
        </p:nvSpPr>
        <p:spPr>
          <a:xfrm>
            <a:off x="4114800" y="1295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Flowchart: Connector 5"/>
          <p:cNvSpPr/>
          <p:nvPr/>
        </p:nvSpPr>
        <p:spPr>
          <a:xfrm>
            <a:off x="3200400" y="2057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Flowchart: Connector 7"/>
          <p:cNvSpPr/>
          <p:nvPr/>
        </p:nvSpPr>
        <p:spPr>
          <a:xfrm>
            <a:off x="4953000" y="2133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0" name="Flowchart: Connector 9"/>
          <p:cNvSpPr/>
          <p:nvPr/>
        </p:nvSpPr>
        <p:spPr>
          <a:xfrm>
            <a:off x="36576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Flowchart: Connector 10"/>
          <p:cNvSpPr/>
          <p:nvPr/>
        </p:nvSpPr>
        <p:spPr>
          <a:xfrm>
            <a:off x="56388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2" name="Flowchart: Connector 11"/>
          <p:cNvSpPr/>
          <p:nvPr/>
        </p:nvSpPr>
        <p:spPr>
          <a:xfrm>
            <a:off x="4495800" y="3048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3" name="Flowchart: Connector 12"/>
          <p:cNvSpPr/>
          <p:nvPr/>
        </p:nvSpPr>
        <p:spPr>
          <a:xfrm>
            <a:off x="4114800" y="4038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4" name="Flowchart: Connector 13"/>
          <p:cNvSpPr/>
          <p:nvPr/>
        </p:nvSpPr>
        <p:spPr>
          <a:xfrm>
            <a:off x="5334000" y="4038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5" name="Flowchart: Connector 14"/>
          <p:cNvSpPr/>
          <p:nvPr/>
        </p:nvSpPr>
        <p:spPr>
          <a:xfrm>
            <a:off x="6248400" y="4038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17" name="Straight Connector 16"/>
          <p:cNvCxnSpPr>
            <a:stCxn id="5" idx="3"/>
            <a:endCxn id="6" idx="7"/>
          </p:cNvCxnSpPr>
          <p:nvPr/>
        </p:nvCxnSpPr>
        <p:spPr>
          <a:xfrm rot="5400000">
            <a:off x="3666845" y="1609445"/>
            <a:ext cx="438710"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5"/>
            <a:endCxn id="8" idx="1"/>
          </p:cNvCxnSpPr>
          <p:nvPr/>
        </p:nvCxnSpPr>
        <p:spPr>
          <a:xfrm rot="16200000" flipH="1">
            <a:off x="4505045" y="1685645"/>
            <a:ext cx="514910" cy="514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5"/>
          </p:cNvCxnSpPr>
          <p:nvPr/>
        </p:nvCxnSpPr>
        <p:spPr>
          <a:xfrm rot="16200000" flipH="1">
            <a:off x="3362045" y="2676244"/>
            <a:ext cx="752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4"/>
            <a:endCxn id="12" idx="7"/>
          </p:cNvCxnSpPr>
          <p:nvPr/>
        </p:nvCxnSpPr>
        <p:spPr>
          <a:xfrm rot="5400000">
            <a:off x="4771746" y="2705100"/>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4"/>
            <a:endCxn id="11" idx="1"/>
          </p:cNvCxnSpPr>
          <p:nvPr/>
        </p:nvCxnSpPr>
        <p:spPr>
          <a:xfrm rot="16200000" flipH="1">
            <a:off x="5181600" y="2590799"/>
            <a:ext cx="524155" cy="5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3"/>
            <a:endCxn id="13" idx="0"/>
          </p:cNvCxnSpPr>
          <p:nvPr/>
        </p:nvCxnSpPr>
        <p:spPr>
          <a:xfrm rot="5400000">
            <a:off x="4152901" y="3628745"/>
            <a:ext cx="600355"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3"/>
            <a:endCxn id="14" idx="0"/>
          </p:cNvCxnSpPr>
          <p:nvPr/>
        </p:nvCxnSpPr>
        <p:spPr>
          <a:xfrm rot="5400000">
            <a:off x="5334001" y="3666845"/>
            <a:ext cx="600355" cy="1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4"/>
            <a:endCxn id="15" idx="0"/>
          </p:cNvCxnSpPr>
          <p:nvPr/>
        </p:nvCxnSpPr>
        <p:spPr>
          <a:xfrm rot="16200000" flipH="1">
            <a:off x="5905500" y="3467100"/>
            <a:ext cx="533400"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a:xfrm>
            <a:off x="457200" y="1219200"/>
            <a:ext cx="8229600" cy="4906963"/>
          </a:xfrm>
        </p:spPr>
        <p:txBody>
          <a:bodyPr/>
          <a:lstStyle/>
          <a:p>
            <a:pPr>
              <a:buNone/>
            </a:pPr>
            <a:r>
              <a:rPr lang="en-US" dirty="0"/>
              <a:t>1 ptr=root</a:t>
            </a:r>
          </a:p>
          <a:p>
            <a:pPr>
              <a:buNone/>
            </a:pPr>
            <a:r>
              <a:rPr lang="en-US" dirty="0"/>
              <a:t>2 if(ptr!=NULL)</a:t>
            </a:r>
          </a:p>
          <a:p>
            <a:pPr>
              <a:buNone/>
            </a:pPr>
            <a:r>
              <a:rPr lang="en-US" dirty="0"/>
              <a:t>3 post order(</a:t>
            </a:r>
            <a:r>
              <a:rPr lang="en-US" dirty="0" err="1"/>
              <a:t>ptr</a:t>
            </a:r>
            <a:r>
              <a:rPr lang="en-US" dirty="0"/>
              <a:t>-&gt;LC)</a:t>
            </a:r>
          </a:p>
          <a:p>
            <a:pPr>
              <a:buNone/>
            </a:pPr>
            <a:r>
              <a:rPr lang="en-US" dirty="0"/>
              <a:t>4 post order(</a:t>
            </a:r>
            <a:r>
              <a:rPr lang="en-US" dirty="0" err="1"/>
              <a:t>ptr</a:t>
            </a:r>
            <a:r>
              <a:rPr lang="en-US" dirty="0"/>
              <a:t>-&gt;RC)</a:t>
            </a:r>
          </a:p>
          <a:p>
            <a:pPr>
              <a:buNone/>
            </a:pPr>
            <a:r>
              <a:rPr lang="en-US" dirty="0"/>
              <a:t>5 </a:t>
            </a:r>
            <a:r>
              <a:rPr lang="en-US" dirty="0" err="1"/>
              <a:t>vist</a:t>
            </a:r>
            <a:r>
              <a:rPr lang="en-US" dirty="0"/>
              <a:t>(ptr)</a:t>
            </a:r>
          </a:p>
          <a:p>
            <a:pPr>
              <a:buNone/>
            </a:pPr>
            <a:r>
              <a:rPr lang="en-US" dirty="0"/>
              <a:t>6 end if</a:t>
            </a:r>
          </a:p>
          <a:p>
            <a:pPr>
              <a:buNone/>
            </a:pPr>
            <a:r>
              <a:rPr lang="en-US" dirty="0"/>
              <a:t>7 stop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Insertion </a:t>
            </a:r>
          </a:p>
        </p:txBody>
      </p:sp>
      <p:sp>
        <p:nvSpPr>
          <p:cNvPr id="3" name="Content Placeholder 2"/>
          <p:cNvSpPr>
            <a:spLocks noGrp="1"/>
          </p:cNvSpPr>
          <p:nvPr>
            <p:ph idx="1"/>
          </p:nvPr>
        </p:nvSpPr>
        <p:spPr>
          <a:xfrm>
            <a:off x="457200" y="990600"/>
            <a:ext cx="8229600" cy="5638800"/>
          </a:xfrm>
        </p:spPr>
        <p:txBody>
          <a:bodyPr/>
          <a:lstStyle/>
          <a:p>
            <a:pPr>
              <a:buNone/>
            </a:pPr>
            <a:r>
              <a:rPr lang="en-US" dirty="0"/>
              <a:t>1 To insert a node with data say item into a tree the tree is required to be searched starting from the root node.</a:t>
            </a:r>
          </a:p>
          <a:p>
            <a:pPr>
              <a:buNone/>
            </a:pPr>
            <a:r>
              <a:rPr lang="en-US" dirty="0"/>
              <a:t>2 If item is found insertion is not possible , otherwise item is inserted .</a:t>
            </a:r>
          </a:p>
          <a:p>
            <a:pPr>
              <a:buNone/>
            </a:pPr>
            <a:endParaRPr lang="en-US" dirty="0"/>
          </a:p>
          <a:p>
            <a:pPr>
              <a:buNone/>
            </a:pPr>
            <a:endParaRPr lang="en-US" dirty="0"/>
          </a:p>
          <a:p>
            <a:pPr>
              <a:buNone/>
            </a:pPr>
            <a:endParaRPr lang="en-US" dirty="0"/>
          </a:p>
          <a:p>
            <a:pPr>
              <a:buNone/>
            </a:pPr>
            <a:endParaRPr lang="en-US" dirty="0"/>
          </a:p>
          <a:p>
            <a:pPr>
              <a:buNone/>
            </a:pPr>
            <a:r>
              <a:rPr lang="en-US" dirty="0"/>
              <a:t>Before insertion		After insertion node 7</a:t>
            </a:r>
          </a:p>
        </p:txBody>
      </p:sp>
      <p:sp>
        <p:nvSpPr>
          <p:cNvPr id="4" name="Flowchart: Connector 3"/>
          <p:cNvSpPr/>
          <p:nvPr/>
        </p:nvSpPr>
        <p:spPr>
          <a:xfrm>
            <a:off x="2514600" y="3733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 name="Flowchart: Connector 4"/>
          <p:cNvSpPr/>
          <p:nvPr/>
        </p:nvSpPr>
        <p:spPr>
          <a:xfrm>
            <a:off x="1905000" y="4648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Flowchart: Connector 5"/>
          <p:cNvSpPr/>
          <p:nvPr/>
        </p:nvSpPr>
        <p:spPr>
          <a:xfrm>
            <a:off x="1143000" y="5486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Flowchart: Connector 6"/>
          <p:cNvSpPr/>
          <p:nvPr/>
        </p:nvSpPr>
        <p:spPr>
          <a:xfrm>
            <a:off x="3200400" y="4648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8" name="Flowchart: Connector 7"/>
          <p:cNvSpPr/>
          <p:nvPr/>
        </p:nvSpPr>
        <p:spPr>
          <a:xfrm>
            <a:off x="2514600" y="5486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Connector 9"/>
          <p:cNvCxnSpPr>
            <a:stCxn id="4" idx="3"/>
            <a:endCxn id="5" idx="0"/>
          </p:cNvCxnSpPr>
          <p:nvPr/>
        </p:nvCxnSpPr>
        <p:spPr>
          <a:xfrm rot="5400000">
            <a:off x="2095501" y="4162145"/>
            <a:ext cx="524155"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7" idx="1"/>
          </p:cNvCxnSpPr>
          <p:nvPr/>
        </p:nvCxnSpPr>
        <p:spPr>
          <a:xfrm rot="16200000" flipH="1">
            <a:off x="2743200" y="4190999"/>
            <a:ext cx="524155" cy="5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6" idx="7"/>
          </p:cNvCxnSpPr>
          <p:nvPr/>
        </p:nvCxnSpPr>
        <p:spPr>
          <a:xfrm rot="5400000">
            <a:off x="1495145" y="5076545"/>
            <a:ext cx="514910" cy="438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5"/>
            <a:endCxn id="8" idx="2"/>
          </p:cNvCxnSpPr>
          <p:nvPr/>
        </p:nvCxnSpPr>
        <p:spPr>
          <a:xfrm rot="16200000" flipH="1">
            <a:off x="2066645" y="5267044"/>
            <a:ext cx="676555" cy="2193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Flowchart: Connector 16"/>
          <p:cNvSpPr/>
          <p:nvPr/>
        </p:nvSpPr>
        <p:spPr>
          <a:xfrm>
            <a:off x="6324600" y="3657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8" name="Flowchart: Connector 17"/>
          <p:cNvSpPr/>
          <p:nvPr/>
        </p:nvSpPr>
        <p:spPr>
          <a:xfrm>
            <a:off x="7315200" y="4419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9" name="Flowchart: Connector 18"/>
          <p:cNvSpPr/>
          <p:nvPr/>
        </p:nvSpPr>
        <p:spPr>
          <a:xfrm>
            <a:off x="5867400" y="5486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0" name="Flowchart: Connector 19"/>
          <p:cNvSpPr/>
          <p:nvPr/>
        </p:nvSpPr>
        <p:spPr>
          <a:xfrm>
            <a:off x="5257800" y="4419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Flowchart: Connector 20"/>
          <p:cNvSpPr/>
          <p:nvPr/>
        </p:nvSpPr>
        <p:spPr>
          <a:xfrm>
            <a:off x="4572000" y="5486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Flowchart: Connector 21"/>
          <p:cNvSpPr/>
          <p:nvPr/>
        </p:nvSpPr>
        <p:spPr>
          <a:xfrm>
            <a:off x="7010400" y="5410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4" name="Straight Connector 23"/>
          <p:cNvCxnSpPr>
            <a:stCxn id="17" idx="3"/>
            <a:endCxn id="20" idx="7"/>
          </p:cNvCxnSpPr>
          <p:nvPr/>
        </p:nvCxnSpPr>
        <p:spPr>
          <a:xfrm rot="5400000">
            <a:off x="5800445" y="3895445"/>
            <a:ext cx="438710" cy="743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5"/>
            <a:endCxn id="18" idx="1"/>
          </p:cNvCxnSpPr>
          <p:nvPr/>
        </p:nvCxnSpPr>
        <p:spPr>
          <a:xfrm rot="16200000" flipH="1">
            <a:off x="6829145" y="3933545"/>
            <a:ext cx="438710" cy="667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0" idx="3"/>
            <a:endCxn id="21" idx="0"/>
          </p:cNvCxnSpPr>
          <p:nvPr/>
        </p:nvCxnSpPr>
        <p:spPr>
          <a:xfrm rot="5400000">
            <a:off x="4724401" y="4886045"/>
            <a:ext cx="676555" cy="5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5"/>
            <a:endCxn id="19" idx="0"/>
          </p:cNvCxnSpPr>
          <p:nvPr/>
        </p:nvCxnSpPr>
        <p:spPr>
          <a:xfrm rot="16200000" flipH="1">
            <a:off x="5533745" y="4924144"/>
            <a:ext cx="676555"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8" idx="3"/>
          </p:cNvCxnSpPr>
          <p:nvPr/>
        </p:nvCxnSpPr>
        <p:spPr>
          <a:xfrm rot="5400000">
            <a:off x="6896101" y="5076545"/>
            <a:ext cx="752755" cy="2193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Algorithm </a:t>
            </a:r>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a:buNone/>
            </a:pPr>
            <a:r>
              <a:rPr lang="en-US" dirty="0"/>
              <a:t>1 ptr=root, flag=false</a:t>
            </a:r>
          </a:p>
          <a:p>
            <a:pPr>
              <a:buNone/>
            </a:pPr>
            <a:r>
              <a:rPr lang="en-US" dirty="0"/>
              <a:t>2 while(ptr!=NULL) and (flag==false)</a:t>
            </a:r>
          </a:p>
          <a:p>
            <a:pPr>
              <a:buNone/>
            </a:pPr>
            <a:r>
              <a:rPr lang="en-US" dirty="0"/>
              <a:t>3 case: item &lt; </a:t>
            </a:r>
            <a:r>
              <a:rPr lang="en-US" dirty="0" err="1"/>
              <a:t>ptr</a:t>
            </a:r>
            <a:r>
              <a:rPr lang="en-US" dirty="0"/>
              <a:t>-&gt;data</a:t>
            </a:r>
          </a:p>
          <a:p>
            <a:pPr>
              <a:buNone/>
            </a:pPr>
            <a:r>
              <a:rPr lang="en-US" dirty="0"/>
              <a:t>		    ptr1=ptr</a:t>
            </a:r>
          </a:p>
          <a:p>
            <a:pPr>
              <a:buNone/>
            </a:pPr>
            <a:r>
              <a:rPr lang="en-US" dirty="0"/>
              <a:t>		    ptr=ptr-&gt;LC</a:t>
            </a:r>
          </a:p>
          <a:p>
            <a:pPr>
              <a:buNone/>
            </a:pPr>
            <a:r>
              <a:rPr lang="en-US" dirty="0"/>
              <a:t>4 case:  item &gt; </a:t>
            </a:r>
            <a:r>
              <a:rPr lang="en-US" dirty="0" err="1"/>
              <a:t>ptr</a:t>
            </a:r>
            <a:r>
              <a:rPr lang="en-US" dirty="0"/>
              <a:t>-&gt;data</a:t>
            </a:r>
          </a:p>
          <a:p>
            <a:pPr>
              <a:buNone/>
            </a:pPr>
            <a:r>
              <a:rPr lang="en-US" dirty="0"/>
              <a:t>		     ptr1=ptr</a:t>
            </a:r>
          </a:p>
          <a:p>
            <a:pPr>
              <a:buNone/>
            </a:pPr>
            <a:r>
              <a:rPr lang="en-US" dirty="0"/>
              <a:t>		     ptr=ptr-&gt;RC</a:t>
            </a:r>
          </a:p>
          <a:p>
            <a:pPr>
              <a:buNone/>
            </a:pPr>
            <a:r>
              <a:rPr lang="en-US" dirty="0"/>
              <a:t>5 case: </a:t>
            </a:r>
            <a:r>
              <a:rPr lang="en-US" dirty="0" err="1"/>
              <a:t>ptr</a:t>
            </a:r>
            <a:r>
              <a:rPr lang="en-US" dirty="0"/>
              <a:t>-&gt;data==item</a:t>
            </a:r>
          </a:p>
          <a:p>
            <a:pPr>
              <a:buNone/>
            </a:pPr>
            <a:r>
              <a:rPr lang="en-US" dirty="0"/>
              <a:t>		   flag=true</a:t>
            </a:r>
          </a:p>
          <a:p>
            <a:pPr>
              <a:buNone/>
            </a:pPr>
            <a:r>
              <a:rPr lang="en-US" dirty="0"/>
              <a:t>	          print “ item exists no insertion”</a:t>
            </a:r>
          </a:p>
          <a:p>
            <a:pPr>
              <a:buNone/>
            </a:pPr>
            <a:r>
              <a:rPr lang="en-US" dirty="0"/>
              <a:t>		   exit</a:t>
            </a:r>
          </a:p>
          <a:p>
            <a:pPr>
              <a:buNone/>
            </a:pPr>
            <a:r>
              <a:rPr lang="en-US" dirty="0"/>
              <a:t>6 end while</a:t>
            </a:r>
          </a:p>
          <a:p>
            <a:pPr>
              <a:buNone/>
            </a:pPr>
            <a:endParaRPr lang="en-US" dirty="0"/>
          </a:p>
          <a:p>
            <a:pPr>
              <a:buNone/>
            </a:pPr>
            <a:endParaRPr lang="en-US" dirty="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Conti….</a:t>
            </a:r>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a:buNone/>
            </a:pPr>
            <a:r>
              <a:rPr lang="en-US" dirty="0"/>
              <a:t>7 if(ptr==NULL)</a:t>
            </a:r>
          </a:p>
          <a:p>
            <a:pPr>
              <a:buNone/>
            </a:pPr>
            <a:r>
              <a:rPr lang="en-US" dirty="0"/>
              <a:t>8 new=</a:t>
            </a:r>
            <a:r>
              <a:rPr lang="en-US" dirty="0" err="1"/>
              <a:t>getnode</a:t>
            </a:r>
            <a:r>
              <a:rPr lang="en-US" dirty="0"/>
              <a:t>(NODE)</a:t>
            </a:r>
          </a:p>
          <a:p>
            <a:pPr>
              <a:buNone/>
            </a:pPr>
            <a:r>
              <a:rPr lang="en-US" dirty="0"/>
              <a:t>9 new-&gt;data=item</a:t>
            </a:r>
          </a:p>
          <a:p>
            <a:pPr>
              <a:buNone/>
            </a:pPr>
            <a:r>
              <a:rPr lang="en-US" dirty="0"/>
              <a:t>10 new-&gt;LC=NULL</a:t>
            </a:r>
          </a:p>
          <a:p>
            <a:pPr>
              <a:buNone/>
            </a:pPr>
            <a:r>
              <a:rPr lang="en-US" dirty="0"/>
              <a:t>11 new-&gt;RC=NULL</a:t>
            </a:r>
          </a:p>
          <a:p>
            <a:pPr>
              <a:buNone/>
            </a:pPr>
            <a:r>
              <a:rPr lang="en-US" dirty="0"/>
              <a:t>12 if(ptr1-&gt;data &lt; item)</a:t>
            </a:r>
          </a:p>
          <a:p>
            <a:pPr>
              <a:buNone/>
            </a:pPr>
            <a:r>
              <a:rPr lang="en-US" dirty="0"/>
              <a:t>13 ptr1-&gt;RC=new</a:t>
            </a:r>
          </a:p>
          <a:p>
            <a:pPr>
              <a:buNone/>
            </a:pPr>
            <a:r>
              <a:rPr lang="en-US" dirty="0"/>
              <a:t>14 else</a:t>
            </a:r>
          </a:p>
          <a:p>
            <a:pPr>
              <a:buNone/>
            </a:pPr>
            <a:r>
              <a:rPr lang="en-US" dirty="0"/>
              <a:t>15 ptr1-&gt;LC=new</a:t>
            </a:r>
          </a:p>
          <a:p>
            <a:pPr>
              <a:buNone/>
            </a:pPr>
            <a:r>
              <a:rPr lang="en-US" dirty="0"/>
              <a:t>16 end if</a:t>
            </a:r>
          </a:p>
          <a:p>
            <a:pPr>
              <a:buNone/>
            </a:pPr>
            <a:r>
              <a:rPr lang="en-US" dirty="0"/>
              <a:t>17 end if</a:t>
            </a:r>
          </a:p>
          <a:p>
            <a:pPr>
              <a:buNone/>
            </a:pPr>
            <a:r>
              <a:rPr lang="en-US" dirty="0"/>
              <a:t>18 stop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latin typeface="Times New Roman" pitchFamily="18" charset="0"/>
                <a:cs typeface="Times New Roman" pitchFamily="18" charset="0"/>
              </a:rPr>
              <a:t>Tree Terminology </a:t>
            </a:r>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dirty="0"/>
              <a:t>1 Node: This is the main component of any tree structure. The concept of node is same as that used in a linked list</a:t>
            </a:r>
          </a:p>
          <a:p>
            <a:pPr>
              <a:buNone/>
            </a:pPr>
            <a:r>
              <a:rPr lang="en-US" dirty="0"/>
              <a:t>2 Parent: A parent of a node is the immediate predecessor of a node </a:t>
            </a:r>
          </a:p>
          <a:p>
            <a:pPr>
              <a:buNone/>
            </a:pPr>
            <a:r>
              <a:rPr lang="en-US" dirty="0"/>
              <a:t>3 Child: The immediate successors of a node are called children's </a:t>
            </a:r>
          </a:p>
          <a:p>
            <a:pPr>
              <a:buNone/>
            </a:pPr>
            <a:r>
              <a:rPr lang="en-US" dirty="0"/>
              <a:t>4 Link: This is a pointer to a node in a tree. Three are two links LL and RL</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AVL TREES</a:t>
            </a:r>
          </a:p>
        </p:txBody>
      </p:sp>
      <p:sp>
        <p:nvSpPr>
          <p:cNvPr id="3" name="Content Placeholder 2"/>
          <p:cNvSpPr>
            <a:spLocks noGrp="1"/>
          </p:cNvSpPr>
          <p:nvPr>
            <p:ph idx="1"/>
          </p:nvPr>
        </p:nvSpPr>
        <p:spPr>
          <a:xfrm>
            <a:off x="457200" y="990600"/>
            <a:ext cx="8458200" cy="5135563"/>
          </a:xfrm>
        </p:spPr>
        <p:txBody>
          <a:bodyPr/>
          <a:lstStyle/>
          <a:p>
            <a:pPr>
              <a:buNone/>
            </a:pPr>
            <a:r>
              <a:rPr lang="en-US" dirty="0"/>
              <a:t>1 AVL Stands for </a:t>
            </a:r>
            <a:r>
              <a:rPr lang="en-US" b="1" dirty="0" err="1"/>
              <a:t>Adelson</a:t>
            </a:r>
            <a:r>
              <a:rPr lang="en-US" dirty="0"/>
              <a:t>, </a:t>
            </a:r>
            <a:r>
              <a:rPr lang="en-US" b="1" dirty="0" err="1"/>
              <a:t>Velski</a:t>
            </a:r>
            <a:r>
              <a:rPr lang="en-US" dirty="0"/>
              <a:t> &amp; </a:t>
            </a:r>
            <a:r>
              <a:rPr lang="en-US" b="1" dirty="0"/>
              <a:t>Landis</a:t>
            </a:r>
          </a:p>
          <a:p>
            <a:pPr>
              <a:buNone/>
            </a:pPr>
            <a:r>
              <a:rPr lang="en-US" dirty="0"/>
              <a:t>2 </a:t>
            </a:r>
            <a:r>
              <a:rPr lang="en-US" b="1" dirty="0"/>
              <a:t>AVL trees</a:t>
            </a:r>
            <a:r>
              <a:rPr lang="en-US" dirty="0"/>
              <a:t> are height balancing binary search tree. </a:t>
            </a:r>
          </a:p>
          <a:p>
            <a:pPr>
              <a:buNone/>
            </a:pPr>
            <a:r>
              <a:rPr lang="en-US" dirty="0"/>
              <a:t>3 AVL tree checks the height of the left and the right sub-trees and assures that the difference is in between -1,0,1. </a:t>
            </a:r>
          </a:p>
          <a:p>
            <a:pPr>
              <a:buNone/>
            </a:pPr>
            <a:r>
              <a:rPr lang="en-US" dirty="0"/>
              <a:t>4 This difference is called the </a:t>
            </a:r>
            <a:r>
              <a:rPr lang="en-US" b="1" dirty="0"/>
              <a:t>Balance Factor</a:t>
            </a:r>
            <a:r>
              <a:rPr lang="en-US" dirty="0"/>
              <a:t>.</a:t>
            </a:r>
          </a:p>
          <a:p>
            <a:pPr>
              <a:buNone/>
            </a:pPr>
            <a:r>
              <a:rPr lang="en-US" dirty="0"/>
              <a:t>5 </a:t>
            </a:r>
            <a:r>
              <a:rPr lang="en-US" b="1" i="1" dirty="0"/>
              <a:t>Balance Factor</a:t>
            </a:r>
            <a:r>
              <a:rPr lang="en-US" dirty="0"/>
              <a:t> = height(left-subtree) − height(right-subtree)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Here we see that the first tree is balanced and the next two trees are not balanced </a:t>
            </a:r>
          </a:p>
          <a:p>
            <a:pPr>
              <a:buNone/>
            </a:pPr>
            <a:endParaRPr lang="en-US" dirty="0"/>
          </a:p>
          <a:p>
            <a:pPr>
              <a:buNone/>
            </a:pPr>
            <a:endParaRPr lang="en-US" dirty="0"/>
          </a:p>
        </p:txBody>
      </p:sp>
      <p:sp>
        <p:nvSpPr>
          <p:cNvPr id="4" name="Flowchart: Connector 3"/>
          <p:cNvSpPr/>
          <p:nvPr/>
        </p:nvSpPr>
        <p:spPr>
          <a:xfrm>
            <a:off x="1981200" y="1981200"/>
            <a:ext cx="5334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Flowchart: Connector 4"/>
          <p:cNvSpPr/>
          <p:nvPr/>
        </p:nvSpPr>
        <p:spPr>
          <a:xfrm>
            <a:off x="1143000" y="2971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Flowchart: Connector 5"/>
          <p:cNvSpPr/>
          <p:nvPr/>
        </p:nvSpPr>
        <p:spPr>
          <a:xfrm>
            <a:off x="5181600" y="1828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7" name="Flowchart: Connector 6"/>
          <p:cNvSpPr/>
          <p:nvPr/>
        </p:nvSpPr>
        <p:spPr>
          <a:xfrm>
            <a:off x="4267200" y="3505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 name="Flowchart: Connector 7"/>
          <p:cNvSpPr/>
          <p:nvPr/>
        </p:nvSpPr>
        <p:spPr>
          <a:xfrm>
            <a:off x="4724400" y="2743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 name="Flowchart: Connector 8"/>
          <p:cNvSpPr/>
          <p:nvPr/>
        </p:nvSpPr>
        <p:spPr>
          <a:xfrm>
            <a:off x="2667000" y="2971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Flowchart: Connector 9"/>
          <p:cNvSpPr/>
          <p:nvPr/>
        </p:nvSpPr>
        <p:spPr>
          <a:xfrm>
            <a:off x="7239000" y="2895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1" name="Flowchart: Connector 10"/>
          <p:cNvSpPr/>
          <p:nvPr/>
        </p:nvSpPr>
        <p:spPr>
          <a:xfrm>
            <a:off x="6781800" y="1905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3" name="Straight Connector 12"/>
          <p:cNvCxnSpPr>
            <a:stCxn id="4" idx="3"/>
            <a:endCxn id="5" idx="0"/>
          </p:cNvCxnSpPr>
          <p:nvPr/>
        </p:nvCxnSpPr>
        <p:spPr>
          <a:xfrm rot="5400000">
            <a:off x="1415281" y="2327765"/>
            <a:ext cx="600355" cy="687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5"/>
          </p:cNvCxnSpPr>
          <p:nvPr/>
        </p:nvCxnSpPr>
        <p:spPr>
          <a:xfrm rot="16200000" flipH="1">
            <a:off x="2289665" y="2518264"/>
            <a:ext cx="828955" cy="535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rot="5400000">
            <a:off x="4838701" y="2333345"/>
            <a:ext cx="5241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3"/>
            <a:endCxn id="7" idx="0"/>
          </p:cNvCxnSpPr>
          <p:nvPr/>
        </p:nvCxnSpPr>
        <p:spPr>
          <a:xfrm rot="5400000">
            <a:off x="4457701" y="3171545"/>
            <a:ext cx="371755" cy="295555"/>
          </a:xfrm>
          <a:prstGeom prst="line">
            <a:avLst/>
          </a:prstGeom>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7696200" y="3810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25" name="Straight Connector 24"/>
          <p:cNvCxnSpPr>
            <a:stCxn id="11" idx="4"/>
            <a:endCxn id="10" idx="1"/>
          </p:cNvCxnSpPr>
          <p:nvPr/>
        </p:nvCxnSpPr>
        <p:spPr>
          <a:xfrm rot="16200000" flipH="1">
            <a:off x="6858000" y="2514599"/>
            <a:ext cx="6003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5"/>
            <a:endCxn id="23" idx="0"/>
          </p:cNvCxnSpPr>
          <p:nvPr/>
        </p:nvCxnSpPr>
        <p:spPr>
          <a:xfrm rot="16200000" flipH="1">
            <a:off x="7514945" y="3400144"/>
            <a:ext cx="524155" cy="2955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AVL Rotations</a:t>
            </a:r>
            <a:br>
              <a:rPr lang="en-US" dirty="0"/>
            </a:br>
            <a:endParaRPr lang="en-US" dirty="0"/>
          </a:p>
        </p:txBody>
      </p:sp>
      <p:sp>
        <p:nvSpPr>
          <p:cNvPr id="3" name="Content Placeholder 2"/>
          <p:cNvSpPr>
            <a:spLocks noGrp="1"/>
          </p:cNvSpPr>
          <p:nvPr>
            <p:ph idx="1"/>
          </p:nvPr>
        </p:nvSpPr>
        <p:spPr>
          <a:xfrm>
            <a:off x="457200" y="685800"/>
            <a:ext cx="8229600" cy="5440363"/>
          </a:xfrm>
        </p:spPr>
        <p:txBody>
          <a:bodyPr/>
          <a:lstStyle/>
          <a:p>
            <a:r>
              <a:rPr lang="en-US" dirty="0"/>
              <a:t>To balance itself, an AVL tree may perform the following four kinds of rotations −</a:t>
            </a:r>
          </a:p>
          <a:p>
            <a:r>
              <a:rPr lang="en-US" dirty="0"/>
              <a:t>LL: Left rotation (single rotation)</a:t>
            </a:r>
          </a:p>
          <a:p>
            <a:r>
              <a:rPr lang="en-US" dirty="0"/>
              <a:t>RR: Right rotation (single rotation)</a:t>
            </a:r>
          </a:p>
          <a:p>
            <a:r>
              <a:rPr lang="en-US" dirty="0"/>
              <a:t>LR: Left-Right rotation (double rotation)</a:t>
            </a:r>
          </a:p>
          <a:p>
            <a:r>
              <a:rPr lang="en-US" dirty="0"/>
              <a:t>RL: Right-Left rotation (double rotation)</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LL: Left rotation (single rotation)</a:t>
            </a:r>
            <a:br>
              <a:rPr lang="en-US" dirty="0"/>
            </a:br>
            <a:endParaRPr lang="en-US" dirty="0"/>
          </a:p>
        </p:txBody>
      </p:sp>
      <p:sp>
        <p:nvSpPr>
          <p:cNvPr id="3" name="Content Placeholder 2"/>
          <p:cNvSpPr>
            <a:spLocks noGrp="1"/>
          </p:cNvSpPr>
          <p:nvPr>
            <p:ph idx="1"/>
          </p:nvPr>
        </p:nvSpPr>
        <p:spPr>
          <a:xfrm>
            <a:off x="457200" y="914400"/>
            <a:ext cx="8229600" cy="5211763"/>
          </a:xfrm>
        </p:spPr>
        <p:txBody>
          <a:bodyPr/>
          <a:lstStyle/>
          <a:p>
            <a:pPr>
              <a:buNone/>
            </a:pPr>
            <a:r>
              <a:rPr lang="en-US" dirty="0"/>
              <a:t>If a tree becomes unbalanced, when a node is inserted into the Left sub tree of the left sub tree, then we perform a single left rotation −</a:t>
            </a:r>
          </a:p>
          <a:p>
            <a:pPr>
              <a:buNone/>
            </a:pPr>
            <a:endParaRPr lang="en-US" dirty="0"/>
          </a:p>
        </p:txBody>
      </p:sp>
      <p:sp>
        <p:nvSpPr>
          <p:cNvPr id="4" name="Flowchart: Connector 3"/>
          <p:cNvSpPr/>
          <p:nvPr/>
        </p:nvSpPr>
        <p:spPr>
          <a:xfrm>
            <a:off x="1905000" y="28194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Flowchart: Connector 4"/>
          <p:cNvSpPr/>
          <p:nvPr/>
        </p:nvSpPr>
        <p:spPr>
          <a:xfrm>
            <a:off x="1439247" y="3915747"/>
            <a:ext cx="7620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6" name="Flowchart: Connector 5"/>
          <p:cNvSpPr/>
          <p:nvPr/>
        </p:nvSpPr>
        <p:spPr>
          <a:xfrm>
            <a:off x="990600" y="48768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 name="Flowchart: Connector 6"/>
          <p:cNvSpPr/>
          <p:nvPr/>
        </p:nvSpPr>
        <p:spPr>
          <a:xfrm>
            <a:off x="5715000" y="3200400"/>
            <a:ext cx="7620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8" name="Flowchart: Connector 7"/>
          <p:cNvSpPr/>
          <p:nvPr/>
        </p:nvSpPr>
        <p:spPr>
          <a:xfrm>
            <a:off x="4953000" y="4343400"/>
            <a:ext cx="7620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9" name="Flowchart: Connector 8"/>
          <p:cNvSpPr/>
          <p:nvPr/>
        </p:nvSpPr>
        <p:spPr>
          <a:xfrm>
            <a:off x="6553200" y="4419600"/>
            <a:ext cx="7620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2" name="Straight Connector 11"/>
          <p:cNvCxnSpPr>
            <a:stCxn id="4" idx="4"/>
            <a:endCxn id="5" idx="0"/>
          </p:cNvCxnSpPr>
          <p:nvPr/>
        </p:nvCxnSpPr>
        <p:spPr>
          <a:xfrm flipH="1">
            <a:off x="1820247" y="3276600"/>
            <a:ext cx="389553" cy="639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4"/>
          </p:cNvCxnSpPr>
          <p:nvPr/>
        </p:nvCxnSpPr>
        <p:spPr>
          <a:xfrm rot="5400000">
            <a:off x="1248747" y="4411047"/>
            <a:ext cx="609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3"/>
            <a:endCxn id="8" idx="0"/>
          </p:cNvCxnSpPr>
          <p:nvPr/>
        </p:nvCxnSpPr>
        <p:spPr>
          <a:xfrm flipH="1">
            <a:off x="5334000" y="3590645"/>
            <a:ext cx="492592" cy="7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9" idx="0"/>
          </p:cNvCxnSpPr>
          <p:nvPr/>
        </p:nvCxnSpPr>
        <p:spPr>
          <a:xfrm rot="16200000" flipH="1">
            <a:off x="6210300" y="3695700"/>
            <a:ext cx="838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3016898" y="4033156"/>
            <a:ext cx="1219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RR: Right rotation (single rotation)</a:t>
            </a:r>
            <a:br>
              <a:rPr lang="en-US" dirty="0"/>
            </a:br>
            <a:endParaRPr lang="en-US" dirty="0"/>
          </a:p>
        </p:txBody>
      </p:sp>
      <p:sp>
        <p:nvSpPr>
          <p:cNvPr id="3" name="Content Placeholder 2"/>
          <p:cNvSpPr>
            <a:spLocks noGrp="1"/>
          </p:cNvSpPr>
          <p:nvPr>
            <p:ph idx="1"/>
          </p:nvPr>
        </p:nvSpPr>
        <p:spPr>
          <a:xfrm>
            <a:off x="457200" y="838200"/>
            <a:ext cx="8229600" cy="5287963"/>
          </a:xfrm>
        </p:spPr>
        <p:txBody>
          <a:bodyPr/>
          <a:lstStyle/>
          <a:p>
            <a:pPr algn="just">
              <a:buNone/>
            </a:pPr>
            <a:r>
              <a:rPr lang="en-US" dirty="0"/>
              <a:t>If a tree becomes unbalanced, when a node is inserted into the right </a:t>
            </a:r>
            <a:r>
              <a:rPr lang="en-US" dirty="0" err="1"/>
              <a:t>subtree</a:t>
            </a:r>
            <a:r>
              <a:rPr lang="en-US" dirty="0"/>
              <a:t> of the right </a:t>
            </a:r>
            <a:r>
              <a:rPr lang="en-US" dirty="0" err="1"/>
              <a:t>subtree</a:t>
            </a:r>
            <a:r>
              <a:rPr lang="en-US" dirty="0"/>
              <a:t>, then we perform a single right rotation </a:t>
            </a:r>
          </a:p>
        </p:txBody>
      </p:sp>
      <p:sp>
        <p:nvSpPr>
          <p:cNvPr id="4" name="Flowchart: Connector 3"/>
          <p:cNvSpPr/>
          <p:nvPr/>
        </p:nvSpPr>
        <p:spPr>
          <a:xfrm>
            <a:off x="2209800" y="33528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Flowchart: Connector 4"/>
          <p:cNvSpPr/>
          <p:nvPr/>
        </p:nvSpPr>
        <p:spPr>
          <a:xfrm>
            <a:off x="2895600" y="44196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6" name="Flowchart: Connector 5"/>
          <p:cNvSpPr/>
          <p:nvPr/>
        </p:nvSpPr>
        <p:spPr>
          <a:xfrm>
            <a:off x="3581400" y="53340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Flowchart: Connector 6"/>
          <p:cNvSpPr/>
          <p:nvPr/>
        </p:nvSpPr>
        <p:spPr>
          <a:xfrm>
            <a:off x="5638800" y="41148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8" name="Flowchart: Connector 7"/>
          <p:cNvSpPr/>
          <p:nvPr/>
        </p:nvSpPr>
        <p:spPr>
          <a:xfrm>
            <a:off x="6553200" y="30480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9" name="Flowchart: Connector 8"/>
          <p:cNvSpPr/>
          <p:nvPr/>
        </p:nvSpPr>
        <p:spPr>
          <a:xfrm>
            <a:off x="7543800" y="41910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1" name="Straight Connector 10"/>
          <p:cNvCxnSpPr>
            <a:stCxn id="4" idx="5"/>
            <a:endCxn id="5" idx="0"/>
          </p:cNvCxnSpPr>
          <p:nvPr/>
        </p:nvCxnSpPr>
        <p:spPr>
          <a:xfrm rot="16200000" flipH="1">
            <a:off x="2646036" y="3827135"/>
            <a:ext cx="676555" cy="508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5"/>
            <a:endCxn id="6" idx="0"/>
          </p:cNvCxnSpPr>
          <p:nvPr/>
        </p:nvCxnSpPr>
        <p:spPr>
          <a:xfrm rot="16200000" flipH="1">
            <a:off x="3421506" y="4869305"/>
            <a:ext cx="524155"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7" idx="0"/>
          </p:cNvCxnSpPr>
          <p:nvPr/>
        </p:nvCxnSpPr>
        <p:spPr>
          <a:xfrm rot="5400000">
            <a:off x="5973810" y="3446135"/>
            <a:ext cx="676555" cy="660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9" idx="0"/>
          </p:cNvCxnSpPr>
          <p:nvPr/>
        </p:nvCxnSpPr>
        <p:spPr>
          <a:xfrm rot="16200000" flipH="1">
            <a:off x="7103736" y="3408035"/>
            <a:ext cx="752755" cy="813174"/>
          </a:xfrm>
          <a:prstGeom prst="line">
            <a:avLst/>
          </a:prstGeom>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4038600" y="39624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LR: Left-Right rotation (double rotation)</a:t>
            </a:r>
            <a:br>
              <a:rPr lang="en-US" dirty="0"/>
            </a:b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a:t> </a:t>
            </a:r>
          </a:p>
        </p:txBody>
      </p:sp>
      <p:sp>
        <p:nvSpPr>
          <p:cNvPr id="4" name="Flowchart: Connector 3"/>
          <p:cNvSpPr/>
          <p:nvPr/>
        </p:nvSpPr>
        <p:spPr>
          <a:xfrm>
            <a:off x="1600200" y="16764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Flowchart: Connector 4"/>
          <p:cNvSpPr/>
          <p:nvPr/>
        </p:nvSpPr>
        <p:spPr>
          <a:xfrm>
            <a:off x="914400" y="28956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 name="Flowchart: Connector 5"/>
          <p:cNvSpPr/>
          <p:nvPr/>
        </p:nvSpPr>
        <p:spPr>
          <a:xfrm>
            <a:off x="1828800" y="38862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7" name="Flowchart: Connector 6"/>
          <p:cNvSpPr/>
          <p:nvPr/>
        </p:nvSpPr>
        <p:spPr>
          <a:xfrm>
            <a:off x="3962400" y="28194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8" name="Flowchart: Connector 7"/>
          <p:cNvSpPr/>
          <p:nvPr/>
        </p:nvSpPr>
        <p:spPr>
          <a:xfrm>
            <a:off x="4495800" y="16764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0" name="Straight Connector 9"/>
          <p:cNvCxnSpPr>
            <a:stCxn id="4" idx="3"/>
          </p:cNvCxnSpPr>
          <p:nvPr/>
        </p:nvCxnSpPr>
        <p:spPr>
          <a:xfrm rot="5400000">
            <a:off x="1077960" y="2207885"/>
            <a:ext cx="752755" cy="470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5"/>
            <a:endCxn id="6" idx="1"/>
          </p:cNvCxnSpPr>
          <p:nvPr/>
        </p:nvCxnSpPr>
        <p:spPr>
          <a:xfrm rot="16200000" flipH="1">
            <a:off x="1348324" y="3372246"/>
            <a:ext cx="667310" cy="494507"/>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3733800" y="38862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4" name="Flowchart: Connector 13"/>
          <p:cNvSpPr/>
          <p:nvPr/>
        </p:nvSpPr>
        <p:spPr>
          <a:xfrm>
            <a:off x="7848600" y="32766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5" name="Flowchart: Connector 14"/>
          <p:cNvSpPr/>
          <p:nvPr/>
        </p:nvSpPr>
        <p:spPr>
          <a:xfrm>
            <a:off x="7010400" y="22098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6" name="Flowchart: Connector 15"/>
          <p:cNvSpPr/>
          <p:nvPr/>
        </p:nvSpPr>
        <p:spPr>
          <a:xfrm>
            <a:off x="6172200" y="3352800"/>
            <a:ext cx="6096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7" name="Right Arrow 16"/>
          <p:cNvSpPr/>
          <p:nvPr/>
        </p:nvSpPr>
        <p:spPr>
          <a:xfrm>
            <a:off x="2438400" y="28956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5410200" y="27432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5" idx="3"/>
            <a:endCxn id="16" idx="0"/>
          </p:cNvCxnSpPr>
          <p:nvPr/>
        </p:nvCxnSpPr>
        <p:spPr>
          <a:xfrm rot="5400000">
            <a:off x="6411960" y="2665085"/>
            <a:ext cx="752755" cy="622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4" idx="0"/>
          </p:cNvCxnSpPr>
          <p:nvPr/>
        </p:nvCxnSpPr>
        <p:spPr>
          <a:xfrm rot="16200000" flipH="1">
            <a:off x="7543800" y="2667000"/>
            <a:ext cx="685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4"/>
            <a:endCxn id="7" idx="0"/>
          </p:cNvCxnSpPr>
          <p:nvPr/>
        </p:nvCxnSpPr>
        <p:spPr>
          <a:xfrm rot="5400000">
            <a:off x="4210050" y="2228850"/>
            <a:ext cx="6858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4"/>
          </p:cNvCxnSpPr>
          <p:nvPr/>
        </p:nvCxnSpPr>
        <p:spPr>
          <a:xfrm rot="5400000">
            <a:off x="3790950" y="3448050"/>
            <a:ext cx="685800" cy="3429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dirty="0"/>
              <a:t>RL: Right-Left rotation (double rotation)</a:t>
            </a:r>
            <a:br>
              <a:rPr lang="en-US" dirty="0"/>
            </a:br>
            <a:endParaRPr lang="en-US" dirty="0"/>
          </a:p>
        </p:txBody>
      </p:sp>
      <p:sp>
        <p:nvSpPr>
          <p:cNvPr id="3" name="Content Placeholder 2"/>
          <p:cNvSpPr>
            <a:spLocks noGrp="1"/>
          </p:cNvSpPr>
          <p:nvPr>
            <p:ph idx="1"/>
          </p:nvPr>
        </p:nvSpPr>
        <p:spPr>
          <a:xfrm>
            <a:off x="457200" y="762000"/>
            <a:ext cx="8229600" cy="5364163"/>
          </a:xfrm>
        </p:spPr>
        <p:txBody>
          <a:bodyPr/>
          <a:lstStyle/>
          <a:p>
            <a:pPr>
              <a:buNone/>
            </a:pPr>
            <a:endParaRPr lang="en-US" dirty="0"/>
          </a:p>
        </p:txBody>
      </p:sp>
      <p:sp>
        <p:nvSpPr>
          <p:cNvPr id="4" name="Flowchart: Connector 3"/>
          <p:cNvSpPr/>
          <p:nvPr/>
        </p:nvSpPr>
        <p:spPr>
          <a:xfrm>
            <a:off x="1524000" y="18288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Flowchart: Connector 4"/>
          <p:cNvSpPr/>
          <p:nvPr/>
        </p:nvSpPr>
        <p:spPr>
          <a:xfrm>
            <a:off x="4038600" y="19050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 name="Flowchart: Connector 5"/>
          <p:cNvSpPr/>
          <p:nvPr/>
        </p:nvSpPr>
        <p:spPr>
          <a:xfrm>
            <a:off x="4724400" y="28956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7" name="Flowchart: Connector 6"/>
          <p:cNvSpPr/>
          <p:nvPr/>
        </p:nvSpPr>
        <p:spPr>
          <a:xfrm>
            <a:off x="2286000" y="29718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8" name="Flowchart: Connector 7"/>
          <p:cNvSpPr/>
          <p:nvPr/>
        </p:nvSpPr>
        <p:spPr>
          <a:xfrm>
            <a:off x="1676400" y="39624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9" name="Flowchart: Connector 8"/>
          <p:cNvSpPr/>
          <p:nvPr/>
        </p:nvSpPr>
        <p:spPr>
          <a:xfrm>
            <a:off x="7086600" y="2057400"/>
            <a:ext cx="7620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0" name="Flowchart: Connector 9"/>
          <p:cNvSpPr/>
          <p:nvPr/>
        </p:nvSpPr>
        <p:spPr>
          <a:xfrm>
            <a:off x="6477000" y="32766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1" name="Flowchart: Connector 10"/>
          <p:cNvSpPr/>
          <p:nvPr/>
        </p:nvSpPr>
        <p:spPr>
          <a:xfrm>
            <a:off x="8001000" y="32766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2" name="Flowchart: Connector 11"/>
          <p:cNvSpPr/>
          <p:nvPr/>
        </p:nvSpPr>
        <p:spPr>
          <a:xfrm>
            <a:off x="5257800" y="3962400"/>
            <a:ext cx="6858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4" name="Straight Connector 13"/>
          <p:cNvCxnSpPr>
            <a:endCxn id="7" idx="0"/>
          </p:cNvCxnSpPr>
          <p:nvPr/>
        </p:nvCxnSpPr>
        <p:spPr>
          <a:xfrm rot="16200000" flipH="1">
            <a:off x="2038350" y="2381250"/>
            <a:ext cx="6858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4"/>
            <a:endCxn id="8" idx="0"/>
          </p:cNvCxnSpPr>
          <p:nvPr/>
        </p:nvCxnSpPr>
        <p:spPr>
          <a:xfrm rot="5400000">
            <a:off x="2057400" y="3390900"/>
            <a:ext cx="5334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6" idx="0"/>
          </p:cNvCxnSpPr>
          <p:nvPr/>
        </p:nvCxnSpPr>
        <p:spPr>
          <a:xfrm rot="16200000" flipH="1">
            <a:off x="4545456" y="2373755"/>
            <a:ext cx="600355" cy="443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5181600" y="3505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4"/>
            <a:endCxn id="10" idx="0"/>
          </p:cNvCxnSpPr>
          <p:nvPr/>
        </p:nvCxnSpPr>
        <p:spPr>
          <a:xfrm rot="5400000">
            <a:off x="6762750" y="2571750"/>
            <a:ext cx="762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1" idx="0"/>
          </p:cNvCxnSpPr>
          <p:nvPr/>
        </p:nvCxnSpPr>
        <p:spPr>
          <a:xfrm>
            <a:off x="7467600" y="2514600"/>
            <a:ext cx="8763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3429000" y="30480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5715000" y="2971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example</a:t>
            </a:r>
          </a:p>
        </p:txBody>
      </p:sp>
      <p:sp>
        <p:nvSpPr>
          <p:cNvPr id="3" name="Content Placeholder 2"/>
          <p:cNvSpPr>
            <a:spLocks noGrp="1"/>
          </p:cNvSpPr>
          <p:nvPr>
            <p:ph idx="1"/>
          </p:nvPr>
        </p:nvSpPr>
        <p:spPr>
          <a:xfrm>
            <a:off x="457200" y="990600"/>
            <a:ext cx="8229600" cy="5135563"/>
          </a:xfrm>
        </p:spPr>
        <p:txBody>
          <a:bodyPr/>
          <a:lstStyle/>
          <a:p>
            <a:pPr>
              <a:buNone/>
            </a:pPr>
            <a:r>
              <a:rPr lang="en-US" dirty="0"/>
              <a:t>Keys = 40,20,10,25,30,22,50,45</a:t>
            </a:r>
          </a:p>
        </p:txBody>
      </p:sp>
      <p:sp>
        <p:nvSpPr>
          <p:cNvPr id="7" name="Oval 6">
            <a:extLst>
              <a:ext uri="{FF2B5EF4-FFF2-40B4-BE49-F238E27FC236}">
                <a16:creationId xmlns:a16="http://schemas.microsoft.com/office/drawing/2014/main" id="{1554F303-CCFC-454D-AB21-417A3000DCDF}"/>
              </a:ext>
            </a:extLst>
          </p:cNvPr>
          <p:cNvSpPr/>
          <p:nvPr/>
        </p:nvSpPr>
        <p:spPr>
          <a:xfrm>
            <a:off x="4038600" y="1753379"/>
            <a:ext cx="762000" cy="54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endParaRPr lang="en-IN" dirty="0"/>
          </a:p>
        </p:txBody>
      </p:sp>
      <p:sp>
        <p:nvSpPr>
          <p:cNvPr id="8" name="Oval 7">
            <a:extLst>
              <a:ext uri="{FF2B5EF4-FFF2-40B4-BE49-F238E27FC236}">
                <a16:creationId xmlns:a16="http://schemas.microsoft.com/office/drawing/2014/main" id="{CAE397F8-DBEE-408D-A303-EB5B43889000}"/>
              </a:ext>
            </a:extLst>
          </p:cNvPr>
          <p:cNvSpPr/>
          <p:nvPr/>
        </p:nvSpPr>
        <p:spPr>
          <a:xfrm>
            <a:off x="2971800" y="2679054"/>
            <a:ext cx="762000" cy="54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endParaRPr lang="en-IN" dirty="0"/>
          </a:p>
        </p:txBody>
      </p:sp>
      <p:sp>
        <p:nvSpPr>
          <p:cNvPr id="9" name="Oval 8">
            <a:extLst>
              <a:ext uri="{FF2B5EF4-FFF2-40B4-BE49-F238E27FC236}">
                <a16:creationId xmlns:a16="http://schemas.microsoft.com/office/drawing/2014/main" id="{94692543-710C-4B17-B3A7-3877A86DE09B}"/>
              </a:ext>
            </a:extLst>
          </p:cNvPr>
          <p:cNvSpPr/>
          <p:nvPr/>
        </p:nvSpPr>
        <p:spPr>
          <a:xfrm>
            <a:off x="5080518" y="2724460"/>
            <a:ext cx="762000" cy="54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endParaRPr lang="en-IN" dirty="0"/>
          </a:p>
        </p:txBody>
      </p:sp>
      <p:sp>
        <p:nvSpPr>
          <p:cNvPr id="10" name="Oval 9">
            <a:extLst>
              <a:ext uri="{FF2B5EF4-FFF2-40B4-BE49-F238E27FC236}">
                <a16:creationId xmlns:a16="http://schemas.microsoft.com/office/drawing/2014/main" id="{31623634-FF10-4745-A999-A11BD04735AC}"/>
              </a:ext>
            </a:extLst>
          </p:cNvPr>
          <p:cNvSpPr/>
          <p:nvPr/>
        </p:nvSpPr>
        <p:spPr>
          <a:xfrm>
            <a:off x="2057400" y="3515924"/>
            <a:ext cx="762000" cy="54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11" name="Oval 10">
            <a:extLst>
              <a:ext uri="{FF2B5EF4-FFF2-40B4-BE49-F238E27FC236}">
                <a16:creationId xmlns:a16="http://schemas.microsoft.com/office/drawing/2014/main" id="{9E28FC50-5ACA-4E02-AAFE-4475154A625A}"/>
              </a:ext>
            </a:extLst>
          </p:cNvPr>
          <p:cNvSpPr/>
          <p:nvPr/>
        </p:nvSpPr>
        <p:spPr>
          <a:xfrm>
            <a:off x="4556449" y="3607838"/>
            <a:ext cx="762000" cy="54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endParaRPr lang="en-IN" dirty="0"/>
          </a:p>
        </p:txBody>
      </p:sp>
      <p:sp>
        <p:nvSpPr>
          <p:cNvPr id="12" name="Oval 11">
            <a:extLst>
              <a:ext uri="{FF2B5EF4-FFF2-40B4-BE49-F238E27FC236}">
                <a16:creationId xmlns:a16="http://schemas.microsoft.com/office/drawing/2014/main" id="{0207567E-F2BB-49A2-8EA9-C3904ED13EEA}"/>
              </a:ext>
            </a:extLst>
          </p:cNvPr>
          <p:cNvSpPr/>
          <p:nvPr/>
        </p:nvSpPr>
        <p:spPr>
          <a:xfrm>
            <a:off x="1295400" y="4281423"/>
            <a:ext cx="762000" cy="54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13" name="Oval 12">
            <a:extLst>
              <a:ext uri="{FF2B5EF4-FFF2-40B4-BE49-F238E27FC236}">
                <a16:creationId xmlns:a16="http://schemas.microsoft.com/office/drawing/2014/main" id="{3225DADA-FBAE-48CA-A50C-3B270A0D612E}"/>
              </a:ext>
            </a:extLst>
          </p:cNvPr>
          <p:cNvSpPr/>
          <p:nvPr/>
        </p:nvSpPr>
        <p:spPr>
          <a:xfrm>
            <a:off x="6106108" y="3607838"/>
            <a:ext cx="762000" cy="54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endParaRPr lang="en-IN" dirty="0"/>
          </a:p>
        </p:txBody>
      </p:sp>
      <p:sp>
        <p:nvSpPr>
          <p:cNvPr id="14" name="Oval 13">
            <a:extLst>
              <a:ext uri="{FF2B5EF4-FFF2-40B4-BE49-F238E27FC236}">
                <a16:creationId xmlns:a16="http://schemas.microsoft.com/office/drawing/2014/main" id="{AE8E7DBD-4321-4416-9F53-6B7C60E33626}"/>
              </a:ext>
            </a:extLst>
          </p:cNvPr>
          <p:cNvSpPr/>
          <p:nvPr/>
        </p:nvSpPr>
        <p:spPr>
          <a:xfrm>
            <a:off x="3525416" y="3587478"/>
            <a:ext cx="762000" cy="54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endParaRPr lang="en-IN" dirty="0"/>
          </a:p>
        </p:txBody>
      </p:sp>
      <p:cxnSp>
        <p:nvCxnSpPr>
          <p:cNvPr id="16" name="Straight Connector 15">
            <a:extLst>
              <a:ext uri="{FF2B5EF4-FFF2-40B4-BE49-F238E27FC236}">
                <a16:creationId xmlns:a16="http://schemas.microsoft.com/office/drawing/2014/main" id="{52BCF35D-CFD9-4B02-8899-D0B24DBE72B7}"/>
              </a:ext>
            </a:extLst>
          </p:cNvPr>
          <p:cNvCxnSpPr>
            <a:cxnSpLocks/>
            <a:stCxn id="7" idx="5"/>
            <a:endCxn id="13" idx="1"/>
          </p:cNvCxnSpPr>
          <p:nvPr/>
        </p:nvCxnSpPr>
        <p:spPr>
          <a:xfrm>
            <a:off x="4689008" y="2219283"/>
            <a:ext cx="1528692" cy="1468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ED7B44-DB9B-4613-96EA-37EF2FEB0A41}"/>
              </a:ext>
            </a:extLst>
          </p:cNvPr>
          <p:cNvCxnSpPr>
            <a:cxnSpLocks/>
            <a:stCxn id="12" idx="7"/>
            <a:endCxn id="7" idx="3"/>
          </p:cNvCxnSpPr>
          <p:nvPr/>
        </p:nvCxnSpPr>
        <p:spPr>
          <a:xfrm flipV="1">
            <a:off x="1945808" y="2219283"/>
            <a:ext cx="2204384" cy="2142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747D937-9EB5-4D85-99DF-97560601EA8F}"/>
              </a:ext>
            </a:extLst>
          </p:cNvPr>
          <p:cNvCxnSpPr>
            <a:stCxn id="8" idx="5"/>
            <a:endCxn id="14" idx="0"/>
          </p:cNvCxnSpPr>
          <p:nvPr/>
        </p:nvCxnSpPr>
        <p:spPr>
          <a:xfrm>
            <a:off x="3622208" y="3144958"/>
            <a:ext cx="284208" cy="442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0D6696-49B3-464A-80C7-0D130DC59BAB}"/>
              </a:ext>
            </a:extLst>
          </p:cNvPr>
          <p:cNvCxnSpPr>
            <a:stCxn id="11" idx="0"/>
            <a:endCxn id="9" idx="3"/>
          </p:cNvCxnSpPr>
          <p:nvPr/>
        </p:nvCxnSpPr>
        <p:spPr>
          <a:xfrm flipV="1">
            <a:off x="4937449" y="3190364"/>
            <a:ext cx="254661" cy="417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style>
          <a:lnRef idx="0">
            <a:schemeClr val="accent5"/>
          </a:lnRef>
          <a:fillRef idx="3">
            <a:schemeClr val="accent5"/>
          </a:fillRef>
          <a:effectRef idx="3">
            <a:schemeClr val="accent5"/>
          </a:effectRef>
          <a:fontRef idx="minor">
            <a:schemeClr val="lt1"/>
          </a:fontRef>
        </p:style>
        <p:txBody>
          <a:bodyPr/>
          <a:lstStyle/>
          <a:p>
            <a:pPr algn="ctr">
              <a:buNone/>
            </a:pPr>
            <a:endParaRPr lang="en-US" i="1" dirty="0"/>
          </a:p>
          <a:p>
            <a:pPr algn="ctr">
              <a:buNone/>
            </a:pPr>
            <a:endParaRPr lang="en-US" i="1" dirty="0"/>
          </a:p>
          <a:p>
            <a:pPr algn="ctr">
              <a:buNone/>
            </a:pPr>
            <a:endParaRPr lang="en-US" i="1" dirty="0"/>
          </a:p>
          <a:p>
            <a:pPr algn="ctr">
              <a:buNone/>
            </a:pPr>
            <a:endParaRPr lang="en-US" i="1" dirty="0"/>
          </a:p>
          <a:p>
            <a:pPr algn="ctr">
              <a:buNone/>
            </a:pPr>
            <a:r>
              <a:rPr lang="en-US" sz="4000" b="1" i="1"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buNone/>
            </a:pPr>
            <a:r>
              <a:rPr lang="en-US" dirty="0"/>
              <a:t>5 Root: This is a Specially designated node which has no parent.</a:t>
            </a:r>
          </a:p>
          <a:p>
            <a:pPr>
              <a:buNone/>
            </a:pPr>
            <a:r>
              <a:rPr lang="en-US" dirty="0"/>
              <a:t>6 Leaf node: A node which doesn’t have child nodes such type of nodes are called leaf nodes</a:t>
            </a:r>
          </a:p>
          <a:p>
            <a:pPr>
              <a:buNone/>
            </a:pPr>
            <a:r>
              <a:rPr lang="en-US" dirty="0"/>
              <a:t>7 level: level is the rank in the hierarchy. The root node has level zero.</a:t>
            </a:r>
          </a:p>
          <a:p>
            <a:pPr>
              <a:buNone/>
            </a:pPr>
            <a:r>
              <a:rPr lang="en-US" dirty="0"/>
              <a:t>8 Height: The maximum no of nodes possible in a path starting from the root node to a leaf node is called height of a tree.</a:t>
            </a:r>
          </a:p>
          <a:p>
            <a:pPr>
              <a:buNone/>
            </a:pPr>
            <a:r>
              <a:rPr lang="en-US" dirty="0"/>
              <a:t>9 Degree: The maximum no of children's possible for a node is known as the degree of a node</a:t>
            </a:r>
          </a:p>
          <a:p>
            <a:pPr>
              <a:buNone/>
            </a:pPr>
            <a:r>
              <a:rPr lang="en-US" dirty="0"/>
              <a:t>10 Siblings: The nodes which have same parent are called siblings.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example</a:t>
            </a:r>
          </a:p>
        </p:txBody>
      </p:sp>
      <p:sp>
        <p:nvSpPr>
          <p:cNvPr id="3" name="Content Placeholder 2"/>
          <p:cNvSpPr>
            <a:spLocks noGrp="1"/>
          </p:cNvSpPr>
          <p:nvPr>
            <p:ph idx="1"/>
          </p:nvPr>
        </p:nvSpPr>
        <p:spPr>
          <a:xfrm>
            <a:off x="457200" y="990600"/>
            <a:ext cx="8229600" cy="5638800"/>
          </a:xfrm>
        </p:spPr>
        <p:txBody>
          <a:bodyPr/>
          <a:lstStyle/>
          <a:p>
            <a:pPr>
              <a:buNone/>
            </a:pPr>
            <a:r>
              <a:rPr lang="en-US" dirty="0"/>
              <a:t>Root=A</a:t>
            </a:r>
          </a:p>
          <a:p>
            <a:pPr>
              <a:buNone/>
            </a:pPr>
            <a:r>
              <a:rPr lang="en-US" dirty="0"/>
              <a:t>Level=3</a:t>
            </a:r>
          </a:p>
          <a:p>
            <a:pPr>
              <a:buNone/>
            </a:pPr>
            <a:r>
              <a:rPr lang="en-US" dirty="0"/>
              <a:t>Height=4</a:t>
            </a:r>
          </a:p>
          <a:p>
            <a:pPr>
              <a:buNone/>
            </a:pPr>
            <a:r>
              <a:rPr lang="en-US" dirty="0"/>
              <a:t>Degree=3</a:t>
            </a:r>
          </a:p>
          <a:p>
            <a:pPr>
              <a:buNone/>
            </a:pPr>
            <a:r>
              <a:rPr lang="en-US" dirty="0"/>
              <a:t>Leaf=</a:t>
            </a:r>
            <a:r>
              <a:rPr lang="en-US" dirty="0" err="1"/>
              <a:t>e,k,l</a:t>
            </a:r>
            <a:endParaRPr lang="en-US" dirty="0"/>
          </a:p>
          <a:p>
            <a:pPr>
              <a:buNone/>
            </a:pPr>
            <a:r>
              <a:rPr lang="en-US" dirty="0" err="1"/>
              <a:t>G,h,I,j</a:t>
            </a:r>
            <a:endParaRPr lang="en-US" dirty="0"/>
          </a:p>
        </p:txBody>
      </p:sp>
      <p:sp>
        <p:nvSpPr>
          <p:cNvPr id="4" name="Flowchart: Connector 3"/>
          <p:cNvSpPr/>
          <p:nvPr/>
        </p:nvSpPr>
        <p:spPr>
          <a:xfrm>
            <a:off x="3048000" y="2514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 name="Flowchart: Connector 4"/>
          <p:cNvSpPr/>
          <p:nvPr/>
        </p:nvSpPr>
        <p:spPr>
          <a:xfrm>
            <a:off x="4648200" y="1295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Flowchart: Connector 5"/>
          <p:cNvSpPr/>
          <p:nvPr/>
        </p:nvSpPr>
        <p:spPr>
          <a:xfrm>
            <a:off x="4419600" y="4953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7" name="Flowchart: Connector 6"/>
          <p:cNvSpPr/>
          <p:nvPr/>
        </p:nvSpPr>
        <p:spPr>
          <a:xfrm>
            <a:off x="3733800" y="3733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 name="Flowchart: Connector 7"/>
          <p:cNvSpPr/>
          <p:nvPr/>
        </p:nvSpPr>
        <p:spPr>
          <a:xfrm>
            <a:off x="4724400" y="3657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9" name="Flowchart: Connector 8"/>
          <p:cNvSpPr/>
          <p:nvPr/>
        </p:nvSpPr>
        <p:spPr>
          <a:xfrm>
            <a:off x="2057400" y="3733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0" name="Flowchart: Connector 9"/>
          <p:cNvSpPr/>
          <p:nvPr/>
        </p:nvSpPr>
        <p:spPr>
          <a:xfrm>
            <a:off x="4648200" y="2438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 name="Flowchart: Connector 10"/>
          <p:cNvSpPr/>
          <p:nvPr/>
        </p:nvSpPr>
        <p:spPr>
          <a:xfrm>
            <a:off x="3124200" y="4876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2" name="Flowchart: Connector 11"/>
          <p:cNvSpPr/>
          <p:nvPr/>
        </p:nvSpPr>
        <p:spPr>
          <a:xfrm>
            <a:off x="6400800" y="2438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3" name="Flowchart: Connector 12"/>
          <p:cNvSpPr/>
          <p:nvPr/>
        </p:nvSpPr>
        <p:spPr>
          <a:xfrm>
            <a:off x="5867400" y="3657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4" name="Flowchart: Connector 13"/>
          <p:cNvSpPr/>
          <p:nvPr/>
        </p:nvSpPr>
        <p:spPr>
          <a:xfrm>
            <a:off x="6934200" y="3657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5" name="Flowchart: Connector 14"/>
          <p:cNvSpPr/>
          <p:nvPr/>
        </p:nvSpPr>
        <p:spPr>
          <a:xfrm>
            <a:off x="7924800" y="3657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cxnSp>
        <p:nvCxnSpPr>
          <p:cNvPr id="17" name="Straight Connector 16"/>
          <p:cNvCxnSpPr>
            <a:stCxn id="5" idx="3"/>
            <a:endCxn id="4" idx="7"/>
          </p:cNvCxnSpPr>
          <p:nvPr/>
        </p:nvCxnSpPr>
        <p:spPr>
          <a:xfrm rot="5400000">
            <a:off x="3628745" y="1495145"/>
            <a:ext cx="895910" cy="1276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4"/>
            <a:endCxn id="10" idx="0"/>
          </p:cNvCxnSpPr>
          <p:nvPr/>
        </p:nvCxnSpPr>
        <p:spPr>
          <a:xfrm rot="5400000">
            <a:off x="4533900" y="2095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12" idx="2"/>
          </p:cNvCxnSpPr>
          <p:nvPr/>
        </p:nvCxnSpPr>
        <p:spPr>
          <a:xfrm rot="16200000" flipH="1">
            <a:off x="5228945" y="1495144"/>
            <a:ext cx="981355" cy="1362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3"/>
            <a:endCxn id="9" idx="0"/>
          </p:cNvCxnSpPr>
          <p:nvPr/>
        </p:nvCxnSpPr>
        <p:spPr>
          <a:xfrm rot="5400000">
            <a:off x="2286001" y="2904845"/>
            <a:ext cx="828955" cy="82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5"/>
            <a:endCxn id="7" idx="1"/>
          </p:cNvCxnSpPr>
          <p:nvPr/>
        </p:nvCxnSpPr>
        <p:spPr>
          <a:xfrm rot="16200000" flipH="1">
            <a:off x="3171545" y="3171545"/>
            <a:ext cx="895910" cy="362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3"/>
            <a:endCxn id="11" idx="0"/>
          </p:cNvCxnSpPr>
          <p:nvPr/>
        </p:nvCxnSpPr>
        <p:spPr>
          <a:xfrm rot="5400000">
            <a:off x="3200401" y="4276445"/>
            <a:ext cx="752755"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5"/>
            <a:endCxn id="6" idx="0"/>
          </p:cNvCxnSpPr>
          <p:nvPr/>
        </p:nvCxnSpPr>
        <p:spPr>
          <a:xfrm rot="16200000" flipH="1">
            <a:off x="3971645" y="4276444"/>
            <a:ext cx="828955" cy="5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4"/>
          </p:cNvCxnSpPr>
          <p:nvPr/>
        </p:nvCxnSpPr>
        <p:spPr>
          <a:xfrm rot="5400000">
            <a:off x="4419600" y="3352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13" idx="0"/>
          </p:cNvCxnSpPr>
          <p:nvPr/>
        </p:nvCxnSpPr>
        <p:spPr>
          <a:xfrm rot="5400000">
            <a:off x="5867401" y="3057245"/>
            <a:ext cx="828955" cy="371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5"/>
          </p:cNvCxnSpPr>
          <p:nvPr/>
        </p:nvCxnSpPr>
        <p:spPr>
          <a:xfrm rot="16200000" flipH="1">
            <a:off x="6448145" y="3171544"/>
            <a:ext cx="9813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6"/>
            <a:endCxn id="15" idx="0"/>
          </p:cNvCxnSpPr>
          <p:nvPr/>
        </p:nvCxnSpPr>
        <p:spPr>
          <a:xfrm>
            <a:off x="6858000" y="2667000"/>
            <a:ext cx="1295400" cy="990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Binary Tree</a:t>
            </a:r>
          </a:p>
        </p:txBody>
      </p:sp>
      <p:sp>
        <p:nvSpPr>
          <p:cNvPr id="3" name="Content Placeholder 2"/>
          <p:cNvSpPr>
            <a:spLocks noGrp="1"/>
          </p:cNvSpPr>
          <p:nvPr>
            <p:ph idx="1"/>
          </p:nvPr>
        </p:nvSpPr>
        <p:spPr>
          <a:xfrm>
            <a:off x="457200" y="1295400"/>
            <a:ext cx="8229600" cy="4830763"/>
          </a:xfrm>
        </p:spPr>
        <p:txBody>
          <a:bodyPr/>
          <a:lstStyle/>
          <a:p>
            <a:r>
              <a:rPr lang="en-US" dirty="0">
                <a:latin typeface="Times New Roman" pitchFamily="18" charset="0"/>
                <a:cs typeface="Times New Roman" pitchFamily="18" charset="0"/>
              </a:rPr>
              <a:t>Tree nodes can have any number of children. In a binary tree, each node can have at most two children. </a:t>
            </a:r>
          </a:p>
          <a:p>
            <a:r>
              <a:rPr lang="en-US" dirty="0">
                <a:latin typeface="Times New Roman" pitchFamily="18" charset="0"/>
                <a:cs typeface="Times New Roman" pitchFamily="18" charset="0"/>
              </a:rPr>
              <a:t>A binary tree is either </a:t>
            </a:r>
            <a:r>
              <a:rPr lang="en-US" b="1" dirty="0">
                <a:latin typeface="Times New Roman" pitchFamily="18" charset="0"/>
                <a:cs typeface="Times New Roman" pitchFamily="18" charset="0"/>
              </a:rPr>
              <a:t>empty </a:t>
            </a:r>
            <a:r>
              <a:rPr lang="en-US" dirty="0">
                <a:latin typeface="Times New Roman" pitchFamily="18" charset="0"/>
                <a:cs typeface="Times New Roman" pitchFamily="18" charset="0"/>
              </a:rPr>
              <a:t>or consists of a node called the </a:t>
            </a:r>
            <a:r>
              <a:rPr lang="en-US" b="1" dirty="0">
                <a:latin typeface="Times New Roman" pitchFamily="18" charset="0"/>
                <a:cs typeface="Times New Roman" pitchFamily="18" charset="0"/>
              </a:rPr>
              <a:t>root </a:t>
            </a:r>
            <a:r>
              <a:rPr lang="en-US" dirty="0">
                <a:latin typeface="Times New Roman" pitchFamily="18" charset="0"/>
                <a:cs typeface="Times New Roman" pitchFamily="18" charset="0"/>
              </a:rPr>
              <a:t>together with two binary trees called the</a:t>
            </a:r>
            <a:r>
              <a:rPr lang="en-US" b="1" dirty="0">
                <a:latin typeface="Times New Roman" pitchFamily="18" charset="0"/>
                <a:cs typeface="Times New Roman" pitchFamily="18" charset="0"/>
              </a:rPr>
              <a:t> left subtree </a:t>
            </a:r>
            <a:r>
              <a:rPr lang="en-US" dirty="0">
                <a:latin typeface="Times New Roman" pitchFamily="18" charset="0"/>
                <a:cs typeface="Times New Roman" pitchFamily="18" charset="0"/>
              </a:rPr>
              <a:t>and the </a:t>
            </a:r>
            <a:r>
              <a:rPr lang="en-US" b="1" dirty="0">
                <a:latin typeface="Times New Roman" pitchFamily="18" charset="0"/>
                <a:cs typeface="Times New Roman" pitchFamily="18" charset="0"/>
              </a:rPr>
              <a:t>right subtree.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Misbah\Desktop\222.png"/>
          <p:cNvPicPr>
            <a:picLocks noGrp="1" noChangeAspect="1" noChangeArrowheads="1"/>
          </p:cNvPicPr>
          <p:nvPr>
            <p:ph idx="1"/>
          </p:nvPr>
        </p:nvPicPr>
        <p:blipFill>
          <a:blip r:embed="rId2"/>
          <a:srcRect/>
          <a:stretch>
            <a:fillRect/>
          </a:stretch>
        </p:blipFill>
        <p:spPr bwMode="auto">
          <a:xfrm>
            <a:off x="1142520" y="685800"/>
            <a:ext cx="7163279" cy="5257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Misbah\Desktop\222.png"/>
          <p:cNvPicPr>
            <a:picLocks noGrp="1" noChangeAspect="1" noChangeArrowheads="1"/>
          </p:cNvPicPr>
          <p:nvPr>
            <p:ph idx="1"/>
          </p:nvPr>
        </p:nvPicPr>
        <p:blipFill>
          <a:blip r:embed="rId2"/>
          <a:srcRect/>
          <a:stretch>
            <a:fillRect/>
          </a:stretch>
        </p:blipFill>
        <p:spPr bwMode="auto">
          <a:xfrm>
            <a:off x="523309" y="609600"/>
            <a:ext cx="8097381" cy="5181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Binary tree		Binary tree   Binary tree</a:t>
            </a:r>
          </a:p>
          <a:p>
            <a:pPr>
              <a:buNone/>
            </a:pPr>
            <a:endParaRPr lang="en-US" dirty="0"/>
          </a:p>
          <a:p>
            <a:pPr>
              <a:buNone/>
            </a:pPr>
            <a:endParaRPr lang="en-US" dirty="0"/>
          </a:p>
          <a:p>
            <a:pPr>
              <a:buNone/>
            </a:pPr>
            <a:endParaRPr lang="en-US" dirty="0"/>
          </a:p>
          <a:p>
            <a:pPr>
              <a:buNone/>
            </a:pPr>
            <a:r>
              <a:rPr lang="en-US" dirty="0"/>
              <a:t>			Not Binary Tree</a:t>
            </a:r>
          </a:p>
        </p:txBody>
      </p:sp>
      <p:sp>
        <p:nvSpPr>
          <p:cNvPr id="4" name="Flowchart: Connector 3"/>
          <p:cNvSpPr/>
          <p:nvPr/>
        </p:nvSpPr>
        <p:spPr>
          <a:xfrm>
            <a:off x="1447800" y="914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Flowchart: Connector 4"/>
          <p:cNvSpPr/>
          <p:nvPr/>
        </p:nvSpPr>
        <p:spPr>
          <a:xfrm>
            <a:off x="685800" y="1676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Flowchart: Connector 5"/>
          <p:cNvSpPr/>
          <p:nvPr/>
        </p:nvSpPr>
        <p:spPr>
          <a:xfrm>
            <a:off x="2057400" y="1676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8" name="Straight Connector 7"/>
          <p:cNvCxnSpPr>
            <a:stCxn id="4" idx="3"/>
          </p:cNvCxnSpPr>
          <p:nvPr/>
        </p:nvCxnSpPr>
        <p:spPr>
          <a:xfrm rot="5400000">
            <a:off x="990601" y="1304645"/>
            <a:ext cx="524155" cy="5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6" idx="1"/>
          </p:cNvCxnSpPr>
          <p:nvPr/>
        </p:nvCxnSpPr>
        <p:spPr>
          <a:xfrm rot="16200000" flipH="1">
            <a:off x="1761845" y="1380845"/>
            <a:ext cx="438710" cy="28631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3886200" y="914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Flowchart: Connector 11"/>
          <p:cNvSpPr/>
          <p:nvPr/>
        </p:nvSpPr>
        <p:spPr>
          <a:xfrm>
            <a:off x="6248400" y="838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 name="Flowchart: Connector 12"/>
          <p:cNvSpPr/>
          <p:nvPr/>
        </p:nvSpPr>
        <p:spPr>
          <a:xfrm>
            <a:off x="5791200" y="1600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 name="Flowchart: Connector 13"/>
          <p:cNvSpPr/>
          <p:nvPr/>
        </p:nvSpPr>
        <p:spPr>
          <a:xfrm>
            <a:off x="5257800" y="2362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7" name="Straight Connector 16"/>
          <p:cNvCxnSpPr/>
          <p:nvPr/>
        </p:nvCxnSpPr>
        <p:spPr>
          <a:xfrm rot="5400000">
            <a:off x="6134100" y="1257300"/>
            <a:ext cx="371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4" idx="7"/>
          </p:cNvCxnSpPr>
          <p:nvPr/>
        </p:nvCxnSpPr>
        <p:spPr>
          <a:xfrm rot="5400000">
            <a:off x="5571846" y="2133600"/>
            <a:ext cx="371755" cy="219355"/>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Connector 20"/>
          <p:cNvSpPr/>
          <p:nvPr/>
        </p:nvSpPr>
        <p:spPr>
          <a:xfrm>
            <a:off x="3048000" y="35814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2" name="Flowchart: Connector 21"/>
          <p:cNvSpPr/>
          <p:nvPr/>
        </p:nvSpPr>
        <p:spPr>
          <a:xfrm>
            <a:off x="4038600" y="4419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Flowchart: Connector 22"/>
          <p:cNvSpPr/>
          <p:nvPr/>
        </p:nvSpPr>
        <p:spPr>
          <a:xfrm>
            <a:off x="2057400" y="4419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4" name="Flowchart: Connector 23"/>
          <p:cNvSpPr/>
          <p:nvPr/>
        </p:nvSpPr>
        <p:spPr>
          <a:xfrm>
            <a:off x="3124200" y="4495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6" name="Straight Connector 25"/>
          <p:cNvCxnSpPr>
            <a:stCxn id="21" idx="3"/>
            <a:endCxn id="23" idx="7"/>
          </p:cNvCxnSpPr>
          <p:nvPr/>
        </p:nvCxnSpPr>
        <p:spPr>
          <a:xfrm rot="5400000">
            <a:off x="2523845" y="3895445"/>
            <a:ext cx="514910" cy="667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4"/>
            <a:endCxn id="24" idx="0"/>
          </p:cNvCxnSpPr>
          <p:nvPr/>
        </p:nvCxnSpPr>
        <p:spPr>
          <a:xfrm rot="16200000" flipH="1">
            <a:off x="3086100" y="42291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1" idx="5"/>
            <a:endCxn id="22" idx="2"/>
          </p:cNvCxnSpPr>
          <p:nvPr/>
        </p:nvCxnSpPr>
        <p:spPr>
          <a:xfrm rot="16200000" flipH="1">
            <a:off x="3400145" y="4009744"/>
            <a:ext cx="676555" cy="6003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1514</Words>
  <Application>Microsoft Office PowerPoint</Application>
  <PresentationFormat>On-screen Show (4:3)</PresentationFormat>
  <Paragraphs>347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Times New Roman</vt:lpstr>
      <vt:lpstr>Office Theme</vt:lpstr>
      <vt:lpstr>Trees</vt:lpstr>
      <vt:lpstr>example</vt:lpstr>
      <vt:lpstr>Tree Terminology </vt:lpstr>
      <vt:lpstr>PowerPoint Presentation</vt:lpstr>
      <vt:lpstr>example</vt:lpstr>
      <vt:lpstr>Binary Tree</vt:lpstr>
      <vt:lpstr>PowerPoint Presentation</vt:lpstr>
      <vt:lpstr>PowerPoint Presentation</vt:lpstr>
      <vt:lpstr>PowerPoint Presentation</vt:lpstr>
      <vt:lpstr>Types of binary tree</vt:lpstr>
      <vt:lpstr>example</vt:lpstr>
      <vt:lpstr>PowerPoint Presentation</vt:lpstr>
      <vt:lpstr>example</vt:lpstr>
      <vt:lpstr>Representations of binary tree</vt:lpstr>
      <vt:lpstr>Binary search Tree</vt:lpstr>
      <vt:lpstr>PowerPoint Presentation</vt:lpstr>
      <vt:lpstr>Operations on Binary search tree</vt:lpstr>
      <vt:lpstr>Searching </vt:lpstr>
      <vt:lpstr>Algorithm </vt:lpstr>
      <vt:lpstr>Tree Traversal </vt:lpstr>
      <vt:lpstr>Pre order traversal  ( Root, Left, Right)</vt:lpstr>
      <vt:lpstr>Algorithm</vt:lpstr>
      <vt:lpstr>In order traversal  (Left, Root, Right)</vt:lpstr>
      <vt:lpstr>Algorithm</vt:lpstr>
      <vt:lpstr>POST order traversal (Left, Right, Root)</vt:lpstr>
      <vt:lpstr>ALGORITHM</vt:lpstr>
      <vt:lpstr>Insertion </vt:lpstr>
      <vt:lpstr>Algorithm </vt:lpstr>
      <vt:lpstr>Conti….</vt:lpstr>
      <vt:lpstr>AVL TREES</vt:lpstr>
      <vt:lpstr>PowerPoint Presentation</vt:lpstr>
      <vt:lpstr>AVL Rotations </vt:lpstr>
      <vt:lpstr>LL: Left rotation (single rotation) </vt:lpstr>
      <vt:lpstr>RR: Right rotation (single rotation) </vt:lpstr>
      <vt:lpstr>LR: Left-Right rotation (double rotation) </vt:lpstr>
      <vt:lpstr>RL: Right-Left rotation (double rotation) </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Acer</dc:creator>
  <cp:lastModifiedBy>Somanaidu Boya</cp:lastModifiedBy>
  <cp:revision>46</cp:revision>
  <dcterms:created xsi:type="dcterms:W3CDTF">2006-08-16T00:00:00Z</dcterms:created>
  <dcterms:modified xsi:type="dcterms:W3CDTF">2020-11-22T11:26:59Z</dcterms:modified>
</cp:coreProperties>
</file>