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715000" cx="1016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7055"/>
            <a:ext cx="10159999" cy="5722056"/>
            <a:chOff x="0" y="-8466"/>
            <a:chExt cx="12192000" cy="6866467"/>
          </a:xfrm>
        </p:grpSpPr>
        <p:sp>
          <p:nvSpPr>
            <p:cNvPr id="24" name="Shape 24"/>
            <p:cNvSpPr/>
            <p:nvPr/>
          </p:nvSpPr>
          <p:spPr>
            <a:xfrm>
              <a:off x="0" y="-7862"/>
              <a:ext cx="863599" cy="5698066"/>
            </a:xfrm>
            <a:custGeom>
              <a:pathLst>
                <a:path extrusionOk="0" h="120000" w="12000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Shape 25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" name="Shape 27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255888" y="2003778"/>
            <a:ext cx="6472447" cy="13719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5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255888" y="3375694"/>
            <a:ext cx="6472447" cy="9140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685" lvl="1" marL="380985" marR="0" rtl="0" algn="ctr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33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670" lvl="2" marL="761970" marR="0" rtl="0" algn="ctr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653" lvl="3" marL="1142954" marR="0" rtl="0" algn="ctr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638" lvl="4" marL="1523939" marR="0" rtl="0" algn="ctr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624" lvl="5" marL="1904924" marR="0" rtl="0" algn="ctr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608" lvl="6" marL="2285909" marR="0" rtl="0" algn="ctr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593" lvl="7" marL="2666893" marR="0" rtl="0" algn="ctr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577" lvl="8" marL="3047878" marR="0" rtl="0" algn="ctr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6004278" y="5034469"/>
            <a:ext cx="759949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564445" y="5034469"/>
            <a:ext cx="5248010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7158885" y="5034469"/>
            <a:ext cx="569448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5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64445" y="4000500"/>
            <a:ext cx="7163889" cy="4722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564445" y="508000"/>
            <a:ext cx="7163889" cy="32047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685" lvl="1" marL="380985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670" lvl="2" marL="76197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653" lvl="3" marL="1142954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638" lvl="4" marL="152393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624" lvl="5" marL="1904924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608" lvl="6" marL="228590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593" lvl="7" marL="2666893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577" lvl="8" marL="3047878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564445" y="4472782"/>
            <a:ext cx="7163889" cy="5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685" lvl="1" marL="380985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670" lvl="2" marL="76197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653" lvl="3" marL="1142954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638" lvl="4" marL="152393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624" lvl="5" marL="1904924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608" lvl="6" marL="228590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593" lvl="7" marL="2666893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577" lvl="8" marL="3047878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564445" y="5034469"/>
            <a:ext cx="5248010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7158885" y="5034469"/>
            <a:ext cx="569448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5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004278" y="5034469"/>
            <a:ext cx="759949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564445" y="508000"/>
            <a:ext cx="7163889" cy="2836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66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564445" y="3725332"/>
            <a:ext cx="7163889" cy="130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685" lvl="1" marL="380985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670" lvl="2" marL="76197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33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653" lvl="3" marL="1142954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638" lvl="4" marL="152393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624" lvl="5" marL="1904924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608" lvl="6" marL="228590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593" lvl="7" marL="2666893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577" lvl="8" marL="3047878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6004278" y="5034469"/>
            <a:ext cx="759949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564445" y="5034469"/>
            <a:ext cx="5248010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7158885" y="5034469"/>
            <a:ext cx="569448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5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776112" y="508000"/>
            <a:ext cx="6745111" cy="2518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66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138449" y="3026833"/>
            <a:ext cx="6020437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33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685" lvl="1" marL="380985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670" lvl="2" marL="76197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653" lvl="3" marL="1142954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638" lvl="4" marL="152393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52316" lvl="5" marL="2095416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52300" lvl="6" marL="2476401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52286" lvl="7" marL="2857386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52269" lvl="8" marL="323837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564445" y="3725332"/>
            <a:ext cx="7163889" cy="130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685" lvl="1" marL="380985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670" lvl="2" marL="76197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33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653" lvl="3" marL="1142954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638" lvl="4" marL="152393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624" lvl="5" marL="1904924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608" lvl="6" marL="228590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593" lvl="7" marL="2666893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577" lvl="8" marL="3047878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004278" y="5034469"/>
            <a:ext cx="759949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564445" y="5034469"/>
            <a:ext cx="5248010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7158885" y="5034469"/>
            <a:ext cx="569448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5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7" name="Shape 107"/>
          <p:cNvSpPr txBox="1"/>
          <p:nvPr/>
        </p:nvSpPr>
        <p:spPr>
          <a:xfrm>
            <a:off x="451558" y="658649"/>
            <a:ext cx="508000" cy="48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76200" rIns="762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6666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7410842" y="2405464"/>
            <a:ext cx="508000" cy="48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76200" rIns="762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6666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564445" y="1609990"/>
            <a:ext cx="7163889" cy="21628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66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564445" y="3772873"/>
            <a:ext cx="7163889" cy="12615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685" lvl="1" marL="380985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670" lvl="2" marL="76197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33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653" lvl="3" marL="1142954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638" lvl="4" marL="152393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624" lvl="5" marL="1904924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608" lvl="6" marL="228590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593" lvl="7" marL="2666893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577" lvl="8" marL="3047878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6004278" y="5034469"/>
            <a:ext cx="759949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564445" y="5034469"/>
            <a:ext cx="5248010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7158885" y="5034469"/>
            <a:ext cx="569448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5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76112" y="508000"/>
            <a:ext cx="6745111" cy="2518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66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564443" y="3344332"/>
            <a:ext cx="7163891" cy="4285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685" lvl="1" marL="380985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670" lvl="2" marL="76197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653" lvl="3" marL="1142954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638" lvl="4" marL="152393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52316" lvl="5" marL="2095416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52300" lvl="6" marL="2476401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52286" lvl="7" marL="2857386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52269" lvl="8" marL="323837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564445" y="3772873"/>
            <a:ext cx="7163889" cy="12615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685" lvl="1" marL="380985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670" lvl="2" marL="76197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33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653" lvl="3" marL="1142954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638" lvl="4" marL="152393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624" lvl="5" marL="1904924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608" lvl="6" marL="228590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593" lvl="7" marL="2666893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577" lvl="8" marL="3047878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6004278" y="5034469"/>
            <a:ext cx="759949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564445" y="5034469"/>
            <a:ext cx="5248010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7158885" y="5034469"/>
            <a:ext cx="569448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5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22" name="Shape 122"/>
          <p:cNvSpPr txBox="1"/>
          <p:nvPr/>
        </p:nvSpPr>
        <p:spPr>
          <a:xfrm>
            <a:off x="451558" y="658649"/>
            <a:ext cx="508000" cy="48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76200" rIns="762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6666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7410842" y="2405464"/>
            <a:ext cx="508000" cy="48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76200" rIns="762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6666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571500" y="508000"/>
            <a:ext cx="7156836" cy="2518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66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564443" y="3344332"/>
            <a:ext cx="7163891" cy="4285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685" lvl="1" marL="380985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670" lvl="2" marL="76197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653" lvl="3" marL="1142954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638" lvl="4" marL="152393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52316" lvl="5" marL="2095416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52300" lvl="6" marL="2476401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52286" lvl="7" marL="2857386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52269" lvl="8" marL="323837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564445" y="3772873"/>
            <a:ext cx="7163889" cy="12615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685" lvl="1" marL="380985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670" lvl="2" marL="76197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33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653" lvl="3" marL="1142954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638" lvl="4" marL="152393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624" lvl="5" marL="1904924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608" lvl="6" marL="228590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593" lvl="7" marL="2666893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577" lvl="8" marL="3047878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6004278" y="5034469"/>
            <a:ext cx="759949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564445" y="5034469"/>
            <a:ext cx="5248010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7158885" y="5034469"/>
            <a:ext cx="569448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5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564445" y="508000"/>
            <a:ext cx="7163889" cy="1100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2529401" y="-164464"/>
            <a:ext cx="3233978" cy="7163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39" lvl="0" marL="28573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3083" lvl="1" marL="61910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2030"/>
              <a:buFont typeface="Noto Sans Symbols"/>
              <a:buChar char="▶"/>
              <a:defRPr b="0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43878" lvl="2" marL="952462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77800"/>
              <a:buFont typeface="Noto Sans Symbols"/>
              <a:buChar char="▶"/>
              <a:defRPr b="0" i="0" sz="1167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52347" lvl="3" marL="1333447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52331" lvl="4" marL="1714431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52316" lvl="5" marL="2095416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52300" lvl="6" marL="2476401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52286" lvl="7" marL="2857386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52269" lvl="8" marL="323837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6004278" y="5034469"/>
            <a:ext cx="759949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564445" y="5034469"/>
            <a:ext cx="5248010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7158885" y="5034469"/>
            <a:ext cx="569448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5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4995266" y="2152461"/>
            <a:ext cx="4376208" cy="108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318070" y="-245625"/>
            <a:ext cx="4376207" cy="58834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39" lvl="0" marL="28573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3083" lvl="1" marL="61910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2030"/>
              <a:buFont typeface="Noto Sans Symbols"/>
              <a:buChar char="▶"/>
              <a:defRPr b="0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43878" lvl="2" marL="952462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77800"/>
              <a:buFont typeface="Noto Sans Symbols"/>
              <a:buChar char="▶"/>
              <a:defRPr b="0" i="0" sz="1167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52347" lvl="3" marL="1333447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52331" lvl="4" marL="1714431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52316" lvl="5" marL="2095416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52300" lvl="6" marL="2476401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52286" lvl="7" marL="2857386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52269" lvl="8" marL="323837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6004278" y="5034469"/>
            <a:ext cx="759949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564445" y="5034469"/>
            <a:ext cx="5248010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7158885" y="5034469"/>
            <a:ext cx="569448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5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564445" y="508000"/>
            <a:ext cx="7163889" cy="1100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564445" y="1800491"/>
            <a:ext cx="7163889" cy="32339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39" lvl="0" marL="28573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3083" lvl="1" marL="61910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2030"/>
              <a:buFont typeface="Noto Sans Symbols"/>
              <a:buChar char="▶"/>
              <a:defRPr b="0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43878" lvl="2" marL="952462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77800"/>
              <a:buFont typeface="Noto Sans Symbols"/>
              <a:buChar char="▶"/>
              <a:defRPr b="0" i="0" sz="1167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52347" lvl="3" marL="1333447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52331" lvl="4" marL="1714431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52316" lvl="5" marL="2095416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52300" lvl="6" marL="2476401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52286" lvl="7" marL="2857386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52269" lvl="8" marL="323837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004278" y="5034469"/>
            <a:ext cx="759949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564445" y="5034469"/>
            <a:ext cx="5248010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158885" y="5034469"/>
            <a:ext cx="569448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5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46334" y="494472"/>
            <a:ext cx="9467333" cy="636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46334" y="1280528"/>
            <a:ext cx="9467333" cy="379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39" lvl="0" marL="285739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3083" lvl="1" marL="619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2030"/>
              <a:buFont typeface="Noto Sans Symbols"/>
              <a:buChar char="▶"/>
              <a:defRPr b="0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43878" lvl="2" marL="952462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800"/>
              <a:buFont typeface="Noto Sans Symbols"/>
              <a:buChar char="▶"/>
              <a:defRPr b="0" i="0" sz="1167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52347" lvl="3" marL="1333447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52331" lvl="4" marL="171443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52316" lvl="5" marL="2095416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52300" lvl="6" marL="247640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52286" lvl="7" marL="2857386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52269" lvl="8" marL="323837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9413875" y="5180012"/>
            <a:ext cx="610305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564445" y="2250723"/>
            <a:ext cx="7163889" cy="1522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33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564445" y="3772873"/>
            <a:ext cx="7163889" cy="71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67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685" lvl="1" marL="380985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670" lvl="2" marL="76197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33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653" lvl="3" marL="1142954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638" lvl="4" marL="152393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624" lvl="5" marL="1904924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608" lvl="6" marL="228590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593" lvl="7" marL="2666893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577" lvl="8" marL="3047878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6004278" y="5034469"/>
            <a:ext cx="759949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564445" y="5034469"/>
            <a:ext cx="5248010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7158885" y="5034469"/>
            <a:ext cx="569448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5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564445" y="508000"/>
            <a:ext cx="7163889" cy="1100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564445" y="1800491"/>
            <a:ext cx="3486696" cy="32339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39" lvl="0" marL="28573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3083" lvl="1" marL="61910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2030"/>
              <a:buFont typeface="Noto Sans Symbols"/>
              <a:buChar char="▶"/>
              <a:defRPr b="0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43878" lvl="2" marL="952462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77800"/>
              <a:buFont typeface="Noto Sans Symbols"/>
              <a:buChar char="▶"/>
              <a:defRPr b="0" i="0" sz="1167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52347" lvl="3" marL="1333447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52331" lvl="4" marL="1714431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52316" lvl="5" marL="2095416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52300" lvl="6" marL="2476401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52286" lvl="7" marL="2857386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52269" lvl="8" marL="323837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241642" y="1800491"/>
            <a:ext cx="3486695" cy="32339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39" lvl="0" marL="28573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3083" lvl="1" marL="61910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2030"/>
              <a:buFont typeface="Noto Sans Symbols"/>
              <a:buChar char="▶"/>
              <a:defRPr b="0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43878" lvl="2" marL="952462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77800"/>
              <a:buFont typeface="Noto Sans Symbols"/>
              <a:buChar char="▶"/>
              <a:defRPr b="0" i="0" sz="1167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52347" lvl="3" marL="1333447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52331" lvl="4" marL="1714431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52316" lvl="5" marL="2095416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52300" lvl="6" marL="2476401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52286" lvl="7" marL="2857386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52269" lvl="8" marL="323837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004278" y="5034469"/>
            <a:ext cx="759949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564445" y="5034469"/>
            <a:ext cx="5248010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7158885" y="5034469"/>
            <a:ext cx="569448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5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564445" y="508000"/>
            <a:ext cx="7163889" cy="1100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563120" y="1800818"/>
            <a:ext cx="3488018" cy="4802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685" lvl="1" marL="380985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67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670" lvl="2" marL="76197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653" lvl="3" marL="1142954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638" lvl="4" marL="152393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624" lvl="5" marL="1904924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608" lvl="6" marL="228590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593" lvl="7" marL="2666893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577" lvl="8" marL="3047878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563120" y="2281038"/>
            <a:ext cx="3488018" cy="27534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39" lvl="0" marL="28573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3083" lvl="1" marL="61910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2030"/>
              <a:buFont typeface="Noto Sans Symbols"/>
              <a:buChar char="▶"/>
              <a:defRPr b="0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43878" lvl="2" marL="952462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77800"/>
              <a:buFont typeface="Noto Sans Symbols"/>
              <a:buChar char="▶"/>
              <a:defRPr b="0" i="0" sz="1167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52347" lvl="3" marL="1333447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52331" lvl="4" marL="1714431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52316" lvl="5" marL="2095416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52300" lvl="6" marL="2476401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52286" lvl="7" marL="2857386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52269" lvl="8" marL="323837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4240319" y="1800818"/>
            <a:ext cx="3488015" cy="4802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685" lvl="1" marL="380985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67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670" lvl="2" marL="76197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653" lvl="3" marL="1142954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638" lvl="4" marL="152393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624" lvl="5" marL="1904924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608" lvl="6" marL="228590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593" lvl="7" marL="2666893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577" lvl="8" marL="3047878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4240321" y="2281038"/>
            <a:ext cx="3488013" cy="27534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39" lvl="0" marL="28573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3083" lvl="1" marL="61910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2030"/>
              <a:buFont typeface="Noto Sans Symbols"/>
              <a:buChar char="▶"/>
              <a:defRPr b="0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43878" lvl="2" marL="952462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77800"/>
              <a:buFont typeface="Noto Sans Symbols"/>
              <a:buChar char="▶"/>
              <a:defRPr b="0" i="0" sz="1167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52347" lvl="3" marL="1333447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52331" lvl="4" marL="1714431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52316" lvl="5" marL="2095416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52300" lvl="6" marL="2476401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52286" lvl="7" marL="2857386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52269" lvl="8" marL="323837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6004278" y="5034469"/>
            <a:ext cx="759949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564445" y="5034469"/>
            <a:ext cx="5248010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7158885" y="5034469"/>
            <a:ext cx="569448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5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564445" y="508000"/>
            <a:ext cx="7163889" cy="1100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6004278" y="5034469"/>
            <a:ext cx="759949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564445" y="5034469"/>
            <a:ext cx="5248010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7158885" y="5034469"/>
            <a:ext cx="569448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5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x="6004278" y="5034469"/>
            <a:ext cx="759949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564445" y="5034469"/>
            <a:ext cx="5248010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158885" y="5034469"/>
            <a:ext cx="569448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5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564445" y="1248837"/>
            <a:ext cx="3212106" cy="1065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1667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967051" y="429104"/>
            <a:ext cx="3761283" cy="46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39" lvl="0" marL="28573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3083" lvl="1" marL="61910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2030"/>
              <a:buFont typeface="Noto Sans Symbols"/>
              <a:buChar char="▶"/>
              <a:defRPr b="0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43878" lvl="2" marL="952462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77800"/>
              <a:buFont typeface="Noto Sans Symbols"/>
              <a:buChar char="▶"/>
              <a:defRPr b="0" i="0" sz="1167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52347" lvl="3" marL="1333447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52331" lvl="4" marL="1714431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52316" lvl="5" marL="2095416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52300" lvl="6" marL="2476401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52286" lvl="7" marL="2857386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52269" lvl="8" marL="323837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564445" y="2314224"/>
            <a:ext cx="3212106" cy="21537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71" lvl="1" marL="380871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67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41" lvl="2" marL="761741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312" lvl="3" marL="1142612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82" lvl="4" marL="1523482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51" lvl="5" marL="1904352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922" lvl="6" marL="2285223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93" lvl="7" marL="2666093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64" lvl="8" marL="3046964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6004278" y="5034469"/>
            <a:ext cx="759949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564445" y="5034469"/>
            <a:ext cx="5248010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7158885" y="5034469"/>
            <a:ext cx="569448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5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7055"/>
            <a:ext cx="10159999" cy="5722056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564445" y="508000"/>
            <a:ext cx="7163889" cy="1100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564445" y="1800491"/>
            <a:ext cx="7163889" cy="32339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39" lvl="0" marL="285739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3083" lvl="1" marL="61910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2030"/>
              <a:buFont typeface="Noto Sans Symbols"/>
              <a:buChar char="▶"/>
              <a:defRPr b="0" i="0" sz="133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43878" lvl="2" marL="952462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77800"/>
              <a:buFont typeface="Noto Sans Symbols"/>
              <a:buChar char="▶"/>
              <a:defRPr b="0" i="0" sz="1167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52347" lvl="3" marL="1333447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52331" lvl="4" marL="1714431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52316" lvl="5" marL="2095416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52300" lvl="6" marL="2476401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52286" lvl="7" marL="2857386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52269" lvl="8" marL="3238370" marR="0" rtl="0" algn="l"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6004278" y="5034469"/>
            <a:ext cx="759949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564445" y="5034469"/>
            <a:ext cx="5248010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158885" y="5034469"/>
            <a:ext cx="569448" cy="30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5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localhost:8000/dashboard/api/reports/" TargetMode="External"/><Relationship Id="rId4" Type="http://schemas.openxmlformats.org/officeDocument/2006/relationships/hyperlink" Target="http://localhost:8000/dashboard/api/reports/5/" TargetMode="External"/><Relationship Id="rId5" Type="http://schemas.openxmlformats.org/officeDocument/2006/relationships/hyperlink" Target="http://localhost:8000/dashboard/api/reports/" TargetMode="External"/><Relationship Id="rId6" Type="http://schemas.openxmlformats.org/officeDocument/2006/relationships/hyperlink" Target="http://localhost:8000/dashboard/api/reports?severity=1" TargetMode="External"/><Relationship Id="rId7" Type="http://schemas.openxmlformats.org/officeDocument/2006/relationships/hyperlink" Target="http://localhost:8000/dashboard/api/reports?module=alas&amp;status=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2441833" y="778083"/>
            <a:ext cx="5276332" cy="1743333"/>
          </a:xfrm>
          <a:prstGeom prst="rect">
            <a:avLst/>
          </a:prstGeom>
          <a:noFill/>
          <a:ln>
            <a:noFill/>
          </a:ln>
        </p:spPr>
        <p:txBody>
          <a:bodyPr anchorCtr="0" anchor="b" bIns="101575" lIns="101575" rIns="101575" tIns="101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45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Contextual Security Dashboard</a:t>
            </a:r>
          </a:p>
          <a:p>
            <a:pPr indent="0" lvl="0" marL="0" marR="0" rtl="0" algn="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222" u="none" cap="none" strike="noStrik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Team 3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1255945" y="3375735"/>
            <a:ext cx="6472332" cy="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575" lIns="101575" rIns="101575" tIns="101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500" u="none" cap="none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Blake Lassiter</a:t>
            </a: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500" u="none" cap="none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Veronica Alban</a:t>
            </a: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500" u="none" cap="none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Joe Kuttickal</a:t>
            </a: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500" u="none" cap="none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Wes Toler</a:t>
            </a: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912" y="1951524"/>
            <a:ext cx="3377887" cy="3450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46334" y="494472"/>
            <a:ext cx="9467333" cy="636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Sample Report Post Body</a:t>
            </a: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2943" y="1130805"/>
            <a:ext cx="4994112" cy="4596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016000" y="508000"/>
            <a:ext cx="6446838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Front End Layout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1016000" y="1219200"/>
            <a:ext cx="6446838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39" lvl="0" marL="28573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8222"/>
              <a:buFont typeface="Noto Sans Symbols"/>
              <a:buChar char="▶"/>
            </a:pPr>
            <a:r>
              <a:rPr b="0" i="0" lang="en" sz="1785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Home</a:t>
            </a:r>
            <a:r>
              <a:rPr b="0" i="0" lang="en" sz="221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" sz="1785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Page</a:t>
            </a:r>
          </a:p>
          <a:p>
            <a:pPr indent="-250800" lvl="1" marL="619100" marR="0" rtl="0" algn="l">
              <a:lnSpc>
                <a:spcPct val="14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750"/>
              <a:buFont typeface="Noto Sans Symbols"/>
              <a:buChar char="▶"/>
            </a:pPr>
            <a:r>
              <a:rPr b="0" i="0" lang="en" sz="1615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Lists all the most recent reports in the dashboard</a:t>
            </a:r>
          </a:p>
          <a:p>
            <a:pPr indent="-285739" lvl="0" marL="285739" marR="0" rtl="0" algn="l">
              <a:lnSpc>
                <a:spcPct val="14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79333"/>
              <a:buFont typeface="Noto Sans Symbols"/>
              <a:buChar char="▶"/>
            </a:pPr>
            <a:r>
              <a:rPr b="0" i="0" lang="en" sz="1785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Notices Page</a:t>
            </a:r>
          </a:p>
          <a:p>
            <a:pPr indent="-250800" lvl="1" marL="619100" marR="0" rtl="0" algn="l">
              <a:lnSpc>
                <a:spcPct val="14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750"/>
              <a:buFont typeface="Noto Sans Symbols"/>
              <a:buChar char="▶"/>
            </a:pPr>
            <a:r>
              <a:rPr b="0" i="0" lang="en" sz="1615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Lists all the most important reports (severity=1) in the dashboard</a:t>
            </a:r>
          </a:p>
          <a:p>
            <a:pPr indent="-285739" lvl="0" marL="285739" marR="0" rtl="0" algn="l">
              <a:lnSpc>
                <a:spcPct val="14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79333"/>
              <a:buFont typeface="Noto Sans Symbols"/>
              <a:buChar char="▶"/>
            </a:pPr>
            <a:r>
              <a:rPr b="0" i="0" lang="en" sz="1785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Module View</a:t>
            </a:r>
          </a:p>
          <a:p>
            <a:pPr indent="-250800" lvl="1" marL="619100" marR="0" rtl="0" algn="l">
              <a:lnSpc>
                <a:spcPct val="14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750"/>
              <a:buFont typeface="Noto Sans Symbols"/>
              <a:buChar char="▶"/>
            </a:pPr>
            <a:r>
              <a:rPr b="0" i="0" lang="en" sz="1615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Sidebar gives access to view reports from specific modules</a:t>
            </a:r>
          </a:p>
          <a:p>
            <a:pPr indent="-285739" lvl="0" marL="285739" marR="0" rtl="0" algn="l">
              <a:lnSpc>
                <a:spcPct val="14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79333"/>
              <a:buFont typeface="Noto Sans Symbols"/>
              <a:buChar char="▶"/>
            </a:pPr>
            <a:r>
              <a:rPr b="0" i="0" lang="en" sz="1785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Report View</a:t>
            </a:r>
          </a:p>
          <a:p>
            <a:pPr indent="-250800" lvl="1" marL="619100" marR="0" rtl="0" algn="l">
              <a:lnSpc>
                <a:spcPct val="14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750"/>
              <a:buFont typeface="Noto Sans Symbols"/>
              <a:buChar char="▶"/>
            </a:pPr>
            <a:r>
              <a:rPr b="0" i="0" lang="en" sz="1615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Displays detailed data for a particular report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564445" y="508000"/>
            <a:ext cx="7163889" cy="1100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List View</a:t>
            </a: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1608138"/>
            <a:ext cx="7585309" cy="3551663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564445" y="508000"/>
            <a:ext cx="7163889" cy="1100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Report View</a:t>
            </a: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1608138"/>
            <a:ext cx="7763063" cy="3610633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564445" y="508000"/>
            <a:ext cx="7163889" cy="1100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564445" y="1800491"/>
            <a:ext cx="7163889" cy="3233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6538" lvl="0" marL="285738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▶"/>
            </a:pPr>
            <a:r>
              <a:rPr lang="en" sz="2000">
                <a:solidFill>
                  <a:schemeClr val="accent2"/>
                </a:solidFill>
              </a:rPr>
              <a:t>Django APITestCase</a:t>
            </a:r>
          </a:p>
          <a:p>
            <a:pPr lvl="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>
                <a:solidFill>
                  <a:schemeClr val="accent4"/>
                </a:solidFill>
              </a:rPr>
              <a:t>Run through the test calls using mock data in a virtual database</a:t>
            </a:r>
          </a:p>
          <a:p>
            <a:pPr lvl="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>
                <a:solidFill>
                  <a:schemeClr val="accent4"/>
                </a:solidFill>
              </a:rPr>
              <a:t>Statement coverage</a:t>
            </a:r>
            <a:r>
              <a:rPr lang="en" sz="1600"/>
              <a:t> </a:t>
            </a:r>
          </a:p>
          <a:p>
            <a:pPr lv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▶"/>
            </a:pPr>
            <a:r>
              <a:rPr lang="en" sz="2000">
                <a:solidFill>
                  <a:schemeClr val="accent2"/>
                </a:solidFill>
              </a:rPr>
              <a:t>Selenium</a:t>
            </a:r>
          </a:p>
          <a:p>
            <a:pPr lvl="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>
                <a:solidFill>
                  <a:schemeClr val="accent4"/>
                </a:solidFill>
              </a:rPr>
              <a:t>Selenium standalone IDE was used for testing front end</a:t>
            </a:r>
          </a:p>
          <a:p>
            <a:pPr lvl="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>
                <a:solidFill>
                  <a:schemeClr val="accent4"/>
                </a:solidFill>
              </a:rPr>
              <a:t>Covered blackbox testing as well as a few extras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564445" y="508000"/>
            <a:ext cx="7163889" cy="1100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Recap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922970" y="1608666"/>
            <a:ext cx="6446838" cy="3233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39" lvl="0" marL="2857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Interactive Intelligence needs a way to effectively monitor security data on the Purecloud Platform</a:t>
            </a:r>
          </a:p>
          <a:p>
            <a:pPr indent="-285739" lvl="0" marL="285739" marR="0" rtl="0" algn="l">
              <a:lnSpc>
                <a:spcPct val="15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This means:</a:t>
            </a:r>
          </a:p>
          <a:p>
            <a:pPr indent="-250800" lvl="1" marL="619100" marR="0" rtl="0" algn="l">
              <a:lnSpc>
                <a:spcPct val="15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" sz="18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Having all the data in the same place</a:t>
            </a:r>
          </a:p>
          <a:p>
            <a:pPr indent="-250800" lvl="1" marL="619100" marR="0" rtl="0" algn="l">
              <a:lnSpc>
                <a:spcPct val="15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" sz="18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Presenting it in a way that is easily human readable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9050" y="665162"/>
            <a:ext cx="85216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PureCloud Security Data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862" y="1206500"/>
            <a:ext cx="1758949" cy="175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1341437" y="2732088"/>
            <a:ext cx="1955799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Unencrypted S3 Buckets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878138" y="4478337"/>
            <a:ext cx="2106611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Amazon Linux Security Advisories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4984750" y="2732088"/>
            <a:ext cx="25161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Overly Permissive Security Groups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8813" y="3378200"/>
            <a:ext cx="1465261" cy="1100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4075" y="1524000"/>
            <a:ext cx="22479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564445" y="508000"/>
            <a:ext cx="7163889" cy="1100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Our Solution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016000" y="1319275"/>
            <a:ext cx="6446838" cy="3233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39" lvl="0" marL="2857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a dashboard application to act as:</a:t>
            </a:r>
          </a:p>
          <a:p>
            <a:pPr indent="-250800" lvl="1" marL="619100" marR="0" rtl="0" algn="l">
              <a:lnSpc>
                <a:spcPct val="15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" sz="18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A central location to store PureCloud’s security data</a:t>
            </a:r>
          </a:p>
          <a:p>
            <a:pPr indent="-250800" lvl="1" marL="619100" marR="0" rtl="0" algn="l">
              <a:lnSpc>
                <a:spcPct val="15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" sz="18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A framework for viewing data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7927" y="3048000"/>
            <a:ext cx="3482982" cy="266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819150" y="285750"/>
            <a:ext cx="8521699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High-Level Design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989512" y="3921125"/>
            <a:ext cx="990599" cy="312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1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Front End UI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989512" y="2279650"/>
            <a:ext cx="990599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1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Back End API</a:t>
            </a:r>
          </a:p>
        </p:txBody>
      </p:sp>
      <p:sp>
        <p:nvSpPr>
          <p:cNvPr id="181" name="Shape 181"/>
          <p:cNvSpPr/>
          <p:nvPr/>
        </p:nvSpPr>
        <p:spPr>
          <a:xfrm>
            <a:off x="4989512" y="2312989"/>
            <a:ext cx="990599" cy="1063624"/>
          </a:xfrm>
          <a:prstGeom prst="rect">
            <a:avLst/>
          </a:prstGeom>
          <a:noFill/>
          <a:ln cap="rnd" cmpd="sng" w="9525">
            <a:solidFill>
              <a:srgbClr val="00B0F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5160962" y="3035300"/>
            <a:ext cx="620711" cy="312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1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Django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377950" y="2216150"/>
            <a:ext cx="1220788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SQL Database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1484312" y="3070225"/>
            <a:ext cx="1085850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PostgreSQL</a:t>
            </a:r>
          </a:p>
        </p:txBody>
      </p:sp>
      <p:sp>
        <p:nvSpPr>
          <p:cNvPr id="185" name="Shape 185"/>
          <p:cNvSpPr/>
          <p:nvPr/>
        </p:nvSpPr>
        <p:spPr>
          <a:xfrm>
            <a:off x="4989512" y="3976689"/>
            <a:ext cx="990599" cy="1063624"/>
          </a:xfrm>
          <a:prstGeom prst="rect">
            <a:avLst/>
          </a:prstGeom>
          <a:noFill/>
          <a:ln cap="rnd" cmpd="sng" w="19050">
            <a:solidFill>
              <a:srgbClr val="00B0F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4989512" y="4745039"/>
            <a:ext cx="990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1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AngularJS</a:t>
            </a:r>
          </a:p>
        </p:txBody>
      </p:sp>
      <p:sp>
        <p:nvSpPr>
          <p:cNvPr id="187" name="Shape 187"/>
          <p:cNvSpPr/>
          <p:nvPr/>
        </p:nvSpPr>
        <p:spPr>
          <a:xfrm>
            <a:off x="3683000" y="979488"/>
            <a:ext cx="3505200" cy="4321174"/>
          </a:xfrm>
          <a:prstGeom prst="rect">
            <a:avLst/>
          </a:prstGeom>
          <a:noFill/>
          <a:ln cap="rnd" cmpd="sng" w="19050">
            <a:solidFill>
              <a:srgbClr val="00B0F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5729287" y="1493838"/>
            <a:ext cx="1212850" cy="307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Amazon EC2</a:t>
            </a: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4901" y="1219200"/>
            <a:ext cx="854074" cy="85407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3940176" y="1336675"/>
            <a:ext cx="1273174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Cloud Computing Platform</a:t>
            </a:r>
          </a:p>
        </p:txBody>
      </p:sp>
      <p:cxnSp>
        <p:nvCxnSpPr>
          <p:cNvPr id="191" name="Shape 191"/>
          <p:cNvCxnSpPr/>
          <p:nvPr/>
        </p:nvCxnSpPr>
        <p:spPr>
          <a:xfrm>
            <a:off x="5470525" y="3395664"/>
            <a:ext cx="14288" cy="574674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92" name="Shape 192"/>
          <p:cNvSpPr/>
          <p:nvPr/>
        </p:nvSpPr>
        <p:spPr>
          <a:xfrm>
            <a:off x="822325" y="1293813"/>
            <a:ext cx="2309813" cy="2439986"/>
          </a:xfrm>
          <a:prstGeom prst="roundRect">
            <a:avLst>
              <a:gd fmla="val 16667" name="adj"/>
            </a:avLst>
          </a:prstGeom>
          <a:noFill/>
          <a:ln cap="rnd" cmpd="sng" w="19050">
            <a:solidFill>
              <a:srgbClr val="00B0F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8456614" y="2332039"/>
            <a:ext cx="1195386" cy="1042986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38100">
            <a:solidFill>
              <a:srgbClr val="00B0F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8528050" y="2462214"/>
            <a:ext cx="1052513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External Data Collector</a:t>
            </a:r>
          </a:p>
        </p:txBody>
      </p:sp>
      <p:cxnSp>
        <p:nvCxnSpPr>
          <p:cNvPr id="195" name="Shape 195"/>
          <p:cNvCxnSpPr>
            <a:endCxn id="181" idx="3"/>
          </p:cNvCxnSpPr>
          <p:nvPr/>
        </p:nvCxnSpPr>
        <p:spPr>
          <a:xfrm rot="10800000">
            <a:off x="5980112" y="2844801"/>
            <a:ext cx="2455800" cy="17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196" name="Shape 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4937" y="2563813"/>
            <a:ext cx="546099" cy="54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7207250" y="2544764"/>
            <a:ext cx="1595438" cy="338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6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Post {JSON}</a:t>
            </a:r>
          </a:p>
        </p:txBody>
      </p:sp>
      <p:sp>
        <p:nvSpPr>
          <p:cNvPr id="198" name="Shape 198"/>
          <p:cNvSpPr/>
          <p:nvPr/>
        </p:nvSpPr>
        <p:spPr>
          <a:xfrm>
            <a:off x="1377950" y="2249489"/>
            <a:ext cx="1220788" cy="1163637"/>
          </a:xfrm>
          <a:prstGeom prst="rect">
            <a:avLst/>
          </a:prstGeom>
          <a:noFill/>
          <a:ln cap="rnd" cmpd="sng" w="9525">
            <a:solidFill>
              <a:srgbClr val="00B0F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7663" y="1301750"/>
            <a:ext cx="860425" cy="85883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984250" y="1500188"/>
            <a:ext cx="817562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 Server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2335213" y="1500188"/>
            <a:ext cx="817561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Amazon RDS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47825" y="2484438"/>
            <a:ext cx="749299" cy="749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Shape 203"/>
          <p:cNvCxnSpPr>
            <a:stCxn id="198" idx="3"/>
            <a:endCxn id="181" idx="1"/>
          </p:cNvCxnSpPr>
          <p:nvPr/>
        </p:nvCxnSpPr>
        <p:spPr>
          <a:xfrm>
            <a:off x="2598738" y="2831307"/>
            <a:ext cx="2390700" cy="13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04" name="Shape 204"/>
          <p:cNvSpPr/>
          <p:nvPr/>
        </p:nvSpPr>
        <p:spPr>
          <a:xfrm>
            <a:off x="5484814" y="3498850"/>
            <a:ext cx="106997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8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API Calls</a:t>
            </a:r>
          </a:p>
        </p:txBody>
      </p:sp>
      <p:sp>
        <p:nvSpPr>
          <p:cNvPr id="205" name="Shape 205"/>
          <p:cNvSpPr/>
          <p:nvPr/>
        </p:nvSpPr>
        <p:spPr>
          <a:xfrm>
            <a:off x="4148139" y="2514600"/>
            <a:ext cx="638174" cy="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8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ORM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60962" y="4217989"/>
            <a:ext cx="647700" cy="649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46334" y="494472"/>
            <a:ext cx="9467333" cy="636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Structure of a Report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46334" y="1280528"/>
            <a:ext cx="9467333" cy="379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85739" lvl="0" marL="2857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Metadata</a:t>
            </a:r>
          </a:p>
          <a:p>
            <a:pPr indent="-250799" lvl="1" marL="6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" sz="16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Module – which module the report comes from</a:t>
            </a:r>
          </a:p>
          <a:p>
            <a:pPr indent="-250799" lvl="1" marL="6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" sz="16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Severity – how important the report is</a:t>
            </a:r>
          </a:p>
          <a:p>
            <a:pPr indent="-250799" lvl="1" marL="6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" sz="16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Status – this report’s progress</a:t>
            </a:r>
          </a:p>
          <a:p>
            <a:pPr indent="-250799" lvl="1" marL="6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" sz="16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Title – the title of the report</a:t>
            </a:r>
          </a:p>
          <a:p>
            <a:pPr indent="-250799" lvl="1" marL="6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" sz="16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Date – timestamp of when report was posted to the dashboard</a:t>
            </a:r>
          </a:p>
          <a:p>
            <a:pPr indent="-250800" lvl="1" marL="619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2030"/>
              <a:buFont typeface="Noto Sans Symbols"/>
              <a:buNone/>
            </a:pPr>
            <a:r>
              <a:t/>
            </a:r>
            <a:endParaRPr b="0" i="0" sz="1333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39" lvl="0" marL="2857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</a:p>
          <a:p>
            <a:pPr indent="-250799" lvl="1" marL="6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" sz="16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Could be anything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46334" y="494472"/>
            <a:ext cx="9467333" cy="636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Models.py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573" y="1512244"/>
            <a:ext cx="8268854" cy="3686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46334" y="494472"/>
            <a:ext cx="9467333" cy="636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API Design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46334" y="1280528"/>
            <a:ext cx="7670994" cy="379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85739" lvl="0" marL="2857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" sz="1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Includes calls to post, get, delete, and patch reports</a:t>
            </a:r>
          </a:p>
          <a:p>
            <a:pPr indent="-285739" lvl="0" marL="2857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" sz="1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Allows for filtering results based upon any of the fields they contain</a:t>
            </a:r>
          </a:p>
          <a:p>
            <a:pPr indent="-285739" lvl="0" marL="2857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" sz="1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Base URL: localhost:8000/dashboard/api/reports</a:t>
            </a:r>
          </a:p>
          <a:p>
            <a:pPr indent="-285739" lvl="0" marL="2857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" sz="1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Same functionality for list of modules added to dashboard (mostly used by front end to populate sidebar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46334" y="494472"/>
            <a:ext cx="9467333" cy="636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API URL Examples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46334" y="1280528"/>
            <a:ext cx="9467333" cy="443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85739" lvl="0" marL="2857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9999"/>
              <a:buFont typeface="Noto Sans Symbols"/>
              <a:buChar char="▶"/>
            </a:pPr>
            <a:r>
              <a:rPr b="0" i="0" lang="en" sz="1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Get all reports</a:t>
            </a:r>
          </a:p>
          <a:p>
            <a:pPr indent="-250799" lvl="1" marL="6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" sz="16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GET</a:t>
            </a:r>
            <a:r>
              <a:rPr b="0" i="0" lang="en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" sz="16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http://localhost:8000/dashboard/api/reports/</a:t>
            </a:r>
          </a:p>
          <a:p>
            <a:pPr indent="-285739" lvl="0" marL="2857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9999"/>
              <a:buFont typeface="Noto Sans Symbols"/>
              <a:buChar char="▶"/>
            </a:pPr>
            <a:r>
              <a:rPr b="0" i="0" lang="en" sz="1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Get the report who’s id is ‘5’</a:t>
            </a:r>
          </a:p>
          <a:p>
            <a:pPr indent="-250799" lvl="1" marL="6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" sz="16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GET</a:t>
            </a:r>
            <a:r>
              <a:rPr b="0" i="0" lang="en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" sz="16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http://localhost:8000/dashboard/api/reports/5/</a:t>
            </a:r>
          </a:p>
          <a:p>
            <a:pPr indent="-285739" lvl="0" marL="2857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9999"/>
              <a:buFont typeface="Noto Sans Symbols"/>
              <a:buChar char="▶"/>
            </a:pPr>
            <a:r>
              <a:rPr b="0" i="0" lang="en" sz="1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Post report(s)</a:t>
            </a:r>
          </a:p>
          <a:p>
            <a:pPr indent="-250799" lvl="1" marL="6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" sz="16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POST</a:t>
            </a:r>
            <a:r>
              <a:rPr b="0" i="0" lang="en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" sz="16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http://localhost:8000/dashboard/api/reports/</a:t>
            </a:r>
          </a:p>
          <a:p>
            <a:pPr indent="-285739" lvl="0" marL="2857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9999"/>
              <a:buFont typeface="Noto Sans Symbols"/>
              <a:buChar char="▶"/>
            </a:pPr>
            <a:r>
              <a:rPr b="0" i="0" lang="en" sz="1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Get all reports who’s severity is ‘1’</a:t>
            </a:r>
          </a:p>
          <a:p>
            <a:pPr indent="-250799" lvl="1" marL="6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Noto Sans Symbols"/>
              <a:buChar char="▶"/>
            </a:pPr>
            <a:r>
              <a:rPr b="0" i="0" lang="en" sz="16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GET</a:t>
            </a:r>
            <a:r>
              <a:rPr b="0" i="0" lang="en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" sz="16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http://localhost:8000/dashboard/api/reports?severity=1</a:t>
            </a:r>
          </a:p>
          <a:p>
            <a:pPr indent="-285739" lvl="0" marL="2857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9999"/>
              <a:buFont typeface="Noto Sans Symbols"/>
              <a:buChar char="▶"/>
            </a:pPr>
            <a:r>
              <a:rPr b="0" i="0" lang="en" sz="1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Get all reports who’s module is ‘alas’ and status is ‘U’</a:t>
            </a:r>
          </a:p>
          <a:p>
            <a:pPr indent="-250799" lvl="1" marL="6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Noto Sans Symbols"/>
              <a:buChar char="▶"/>
            </a:pPr>
            <a:r>
              <a:rPr b="0" i="0" lang="en" sz="16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GET</a:t>
            </a:r>
            <a:r>
              <a:rPr b="0" i="0" lang="en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" sz="16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http://localhost:8000/dashboard/api/reports?module=alas&amp;status=U</a:t>
            </a:r>
          </a:p>
          <a:p>
            <a:pPr indent="-285739" lvl="0" marL="2857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0800" lvl="1" marL="619100" marR="0" rtl="0" algn="l">
              <a:spcBef>
                <a:spcPts val="0"/>
              </a:spcBef>
              <a:spcAft>
                <a:spcPts val="0"/>
              </a:spcAft>
              <a:buClr>
                <a:srgbClr val="5FCBEF"/>
              </a:buClr>
              <a:buSzPct val="82030"/>
              <a:buFont typeface="Noto Sans Symbols"/>
              <a:buNone/>
            </a:pPr>
            <a:r>
              <a:t/>
            </a:r>
            <a:endParaRPr b="0" i="0" sz="1333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