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4" r:id="rId6"/>
    <p:sldId id="260" r:id="rId7"/>
    <p:sldId id="261" r:id="rId8"/>
    <p:sldId id="262" r:id="rId9"/>
    <p:sldId id="265" r:id="rId10"/>
    <p:sldId id="263"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8360C3E-48B1-47D3-AA2F-B2412309AA85}" type="datetimeFigureOut">
              <a:rPr lang="en-IN" smtClean="0"/>
              <a:t>19-05-2021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209EEC2D-A23C-4E0A-94F1-EB78A3C71A3C}"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2664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360C3E-48B1-47D3-AA2F-B2412309AA85}" type="datetimeFigureOut">
              <a:rPr lang="en-IN" smtClean="0"/>
              <a:t>19-05-2021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9EEC2D-A23C-4E0A-94F1-EB78A3C71A3C}" type="slidenum">
              <a:rPr lang="en-IN" smtClean="0"/>
              <a:t>‹#›</a:t>
            </a:fld>
            <a:endParaRPr lang="en-IN"/>
          </a:p>
        </p:txBody>
      </p:sp>
    </p:spTree>
    <p:extLst>
      <p:ext uri="{BB962C8B-B14F-4D97-AF65-F5344CB8AC3E}">
        <p14:creationId xmlns:p14="http://schemas.microsoft.com/office/powerpoint/2010/main" val="1166622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360C3E-48B1-47D3-AA2F-B2412309AA85}"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9EEC2D-A23C-4E0A-94F1-EB78A3C71A3C}"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0344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360C3E-48B1-47D3-AA2F-B2412309AA85}"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9EEC2D-A23C-4E0A-94F1-EB78A3C71A3C}"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628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360C3E-48B1-47D3-AA2F-B2412309AA85}"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9EEC2D-A23C-4E0A-94F1-EB78A3C71A3C}" type="slidenum">
              <a:rPr lang="en-IN" smtClean="0"/>
              <a:t>‹#›</a:t>
            </a:fld>
            <a:endParaRPr lang="en-IN"/>
          </a:p>
        </p:txBody>
      </p:sp>
    </p:spTree>
    <p:extLst>
      <p:ext uri="{BB962C8B-B14F-4D97-AF65-F5344CB8AC3E}">
        <p14:creationId xmlns:p14="http://schemas.microsoft.com/office/powerpoint/2010/main" val="2002767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360C3E-48B1-47D3-AA2F-B2412309AA85}"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9EEC2D-A23C-4E0A-94F1-EB78A3C71A3C}"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5584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360C3E-48B1-47D3-AA2F-B2412309AA85}"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9EEC2D-A23C-4E0A-94F1-EB78A3C71A3C}"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67961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60C3E-48B1-47D3-AA2F-B2412309AA85}"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9EEC2D-A23C-4E0A-94F1-EB78A3C71A3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26120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60C3E-48B1-47D3-AA2F-B2412309AA85}"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9EEC2D-A23C-4E0A-94F1-EB78A3C71A3C}"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8537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60C3E-48B1-47D3-AA2F-B2412309AA85}"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9EEC2D-A23C-4E0A-94F1-EB78A3C71A3C}" type="slidenum">
              <a:rPr lang="en-IN" smtClean="0"/>
              <a:t>‹#›</a:t>
            </a:fld>
            <a:endParaRPr lang="en-IN"/>
          </a:p>
        </p:txBody>
      </p:sp>
    </p:spTree>
    <p:extLst>
      <p:ext uri="{BB962C8B-B14F-4D97-AF65-F5344CB8AC3E}">
        <p14:creationId xmlns:p14="http://schemas.microsoft.com/office/powerpoint/2010/main" val="3406838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360C3E-48B1-47D3-AA2F-B2412309AA85}"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9EEC2D-A23C-4E0A-94F1-EB78A3C71A3C}"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1369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360C3E-48B1-47D3-AA2F-B2412309AA85}" type="datetimeFigureOut">
              <a:rPr lang="en-IN" smtClean="0"/>
              <a:t>19-05-2021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9EEC2D-A23C-4E0A-94F1-EB78A3C71A3C}" type="slidenum">
              <a:rPr lang="en-IN" smtClean="0"/>
              <a:t>‹#›</a:t>
            </a:fld>
            <a:endParaRPr lang="en-IN"/>
          </a:p>
        </p:txBody>
      </p:sp>
    </p:spTree>
    <p:extLst>
      <p:ext uri="{BB962C8B-B14F-4D97-AF65-F5344CB8AC3E}">
        <p14:creationId xmlns:p14="http://schemas.microsoft.com/office/powerpoint/2010/main" val="2604267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360C3E-48B1-47D3-AA2F-B2412309AA85}" type="datetimeFigureOut">
              <a:rPr lang="en-IN" smtClean="0"/>
              <a:t>19-05-2021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9EEC2D-A23C-4E0A-94F1-EB78A3C71A3C}"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9694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360C3E-48B1-47D3-AA2F-B2412309AA85}" type="datetimeFigureOut">
              <a:rPr lang="en-IN" smtClean="0"/>
              <a:t>19-05-2021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9EEC2D-A23C-4E0A-94F1-EB78A3C71A3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9501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60C3E-48B1-47D3-AA2F-B2412309AA85}" type="datetimeFigureOut">
              <a:rPr lang="en-IN" smtClean="0"/>
              <a:t>19-05-2021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9EEC2D-A23C-4E0A-94F1-EB78A3C71A3C}" type="slidenum">
              <a:rPr lang="en-IN" smtClean="0"/>
              <a:t>‹#›</a:t>
            </a:fld>
            <a:endParaRPr lang="en-IN"/>
          </a:p>
        </p:txBody>
      </p:sp>
    </p:spTree>
    <p:extLst>
      <p:ext uri="{BB962C8B-B14F-4D97-AF65-F5344CB8AC3E}">
        <p14:creationId xmlns:p14="http://schemas.microsoft.com/office/powerpoint/2010/main" val="1945233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360C3E-48B1-47D3-AA2F-B2412309AA85}" type="datetimeFigureOut">
              <a:rPr lang="en-IN" smtClean="0"/>
              <a:t>19-05-2021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9EEC2D-A23C-4E0A-94F1-EB78A3C71A3C}"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6706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360C3E-48B1-47D3-AA2F-B2412309AA85}" type="datetimeFigureOut">
              <a:rPr lang="en-IN" smtClean="0"/>
              <a:t>19-05-2021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9EEC2D-A23C-4E0A-94F1-EB78A3C71A3C}" type="slidenum">
              <a:rPr lang="en-IN" smtClean="0"/>
              <a:t>‹#›</a:t>
            </a:fld>
            <a:endParaRPr lang="en-IN"/>
          </a:p>
        </p:txBody>
      </p:sp>
    </p:spTree>
    <p:extLst>
      <p:ext uri="{BB962C8B-B14F-4D97-AF65-F5344CB8AC3E}">
        <p14:creationId xmlns:p14="http://schemas.microsoft.com/office/powerpoint/2010/main" val="3480263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8360C3E-48B1-47D3-AA2F-B2412309AA85}" type="datetimeFigureOut">
              <a:rPr lang="en-IN" smtClean="0"/>
              <a:t>19-05-2021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09EEC2D-A23C-4E0A-94F1-EB78A3C71A3C}" type="slidenum">
              <a:rPr lang="en-IN" smtClean="0"/>
              <a:t>‹#›</a:t>
            </a:fld>
            <a:endParaRPr lang="en-IN"/>
          </a:p>
        </p:txBody>
      </p:sp>
    </p:spTree>
    <p:extLst>
      <p:ext uri="{BB962C8B-B14F-4D97-AF65-F5344CB8AC3E}">
        <p14:creationId xmlns:p14="http://schemas.microsoft.com/office/powerpoint/2010/main" val="11794981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7A922-A932-4840-A46D-5700B96A3C72}"/>
              </a:ext>
            </a:extLst>
          </p:cNvPr>
          <p:cNvSpPr>
            <a:spLocks noGrp="1"/>
          </p:cNvSpPr>
          <p:nvPr>
            <p:ph type="ctrTitle"/>
          </p:nvPr>
        </p:nvSpPr>
        <p:spPr/>
        <p:txBody>
          <a:bodyPr/>
          <a:lstStyle/>
          <a:p>
            <a:br>
              <a:rPr lang="en-IN" sz="1800" b="0" i="0" u="none" strike="noStrike" baseline="0" dirty="0">
                <a:solidFill>
                  <a:srgbClr val="000000"/>
                </a:solidFill>
                <a:latin typeface="Cambria" panose="02040503050406030204" pitchFamily="18" charset="0"/>
              </a:rPr>
            </a:br>
            <a:r>
              <a:rPr lang="en-US" sz="1800" b="0" i="0" u="none" strike="noStrike" baseline="0" dirty="0">
                <a:solidFill>
                  <a:srgbClr val="000000"/>
                </a:solidFill>
                <a:latin typeface="Cambria" panose="02040503050406030204" pitchFamily="18" charset="0"/>
              </a:rPr>
              <a:t> </a:t>
            </a:r>
            <a:r>
              <a:rPr lang="en-US" sz="3200" b="0" i="0" u="none" strike="noStrike" baseline="0" dirty="0">
                <a:solidFill>
                  <a:srgbClr val="000000"/>
                </a:solidFill>
                <a:latin typeface="Times New Roman" panose="02020603050405020304" pitchFamily="18" charset="0"/>
                <a:cs typeface="Times New Roman" panose="02020603050405020304" pitchFamily="18" charset="0"/>
              </a:rPr>
              <a:t>IBM DATA SCIENCE CAPSTONE PROJECT </a:t>
            </a: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12FB667-980B-4B08-B56F-D3992BC5D9D9}"/>
              </a:ext>
            </a:extLst>
          </p:cNvPr>
          <p:cNvSpPr>
            <a:spLocks noGrp="1"/>
          </p:cNvSpPr>
          <p:nvPr>
            <p:ph type="subTitle" idx="1"/>
          </p:nvPr>
        </p:nvSpPr>
        <p:spPr/>
        <p:txBody>
          <a:bodyPr/>
          <a:lstStyle/>
          <a:p>
            <a:r>
              <a:rPr lang="en-IN" sz="1800" b="0" i="0" u="sng" strike="noStrike" baseline="0" dirty="0">
                <a:solidFill>
                  <a:srgbClr val="000000"/>
                </a:solidFill>
                <a:effectLst>
                  <a:outerShdw blurRad="38100" dist="38100" dir="2700000" algn="tl">
                    <a:srgbClr val="000000">
                      <a:alpha val="43137"/>
                    </a:srgbClr>
                  </a:outerShdw>
                </a:effectLst>
                <a:latin typeface="Cambria" panose="02040503050406030204" pitchFamily="18" charset="0"/>
              </a:rPr>
              <a:t>Title</a:t>
            </a:r>
          </a:p>
          <a:p>
            <a:r>
              <a:rPr lang="en-US" sz="1800" b="0" i="0" u="none" strike="noStrike" baseline="0" dirty="0">
                <a:solidFill>
                  <a:srgbClr val="000000"/>
                </a:solidFill>
                <a:latin typeface="Cambria" panose="02040503050406030204" pitchFamily="18" charset="0"/>
              </a:rPr>
              <a:t> </a:t>
            </a:r>
            <a:r>
              <a:rPr lang="en-US" sz="2400" b="0" i="1" u="none" strike="noStrike" baseline="0" dirty="0">
                <a:solidFill>
                  <a:srgbClr val="000000"/>
                </a:solidFill>
                <a:latin typeface="Cambria" panose="02040503050406030204" pitchFamily="18" charset="0"/>
              </a:rPr>
              <a:t>OPENING NEW AUTOMOBILE WORKSHOP IN ATLANTA, GA, USA </a:t>
            </a:r>
            <a:endParaRPr lang="en-IN" sz="2400" dirty="0"/>
          </a:p>
        </p:txBody>
      </p:sp>
    </p:spTree>
    <p:extLst>
      <p:ext uri="{BB962C8B-B14F-4D97-AF65-F5344CB8AC3E}">
        <p14:creationId xmlns:p14="http://schemas.microsoft.com/office/powerpoint/2010/main" val="2272799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7AA16-F367-439D-8333-9625890D2568}"/>
              </a:ext>
            </a:extLst>
          </p:cNvPr>
          <p:cNvSpPr>
            <a:spLocks noGrp="1"/>
          </p:cNvSpPr>
          <p:nvPr>
            <p:ph type="title"/>
          </p:nvPr>
        </p:nvSpPr>
        <p:spPr>
          <a:xfrm>
            <a:off x="1295402" y="982133"/>
            <a:ext cx="9601196" cy="1056218"/>
          </a:xfrm>
        </p:spPr>
        <p:txBody>
          <a:bodyPr/>
          <a:lstStyle/>
          <a:p>
            <a:pPr algn="l"/>
            <a:r>
              <a:rPr lang="en-IN" dirty="0"/>
              <a:t>Average Customer rating of each group</a:t>
            </a:r>
          </a:p>
        </p:txBody>
      </p:sp>
      <p:sp>
        <p:nvSpPr>
          <p:cNvPr id="3" name="Content Placeholder 2">
            <a:extLst>
              <a:ext uri="{FF2B5EF4-FFF2-40B4-BE49-F238E27FC236}">
                <a16:creationId xmlns:a16="http://schemas.microsoft.com/office/drawing/2014/main" id="{82EE51A2-5A36-4E29-9034-8ECA43A72040}"/>
              </a:ext>
            </a:extLst>
          </p:cNvPr>
          <p:cNvSpPr>
            <a:spLocks noGrp="1"/>
          </p:cNvSpPr>
          <p:nvPr>
            <p:ph idx="1"/>
          </p:nvPr>
        </p:nvSpPr>
        <p:spPr/>
        <p:txBody>
          <a:bodyPr>
            <a:normAutofit/>
          </a:bodyPr>
          <a:lstStyle/>
          <a:p>
            <a:r>
              <a:rPr lang="en-IN" sz="3200" dirty="0"/>
              <a:t>The average rating of cluster 4 = 6.0</a:t>
            </a:r>
          </a:p>
          <a:p>
            <a:r>
              <a:rPr lang="en-IN" sz="3200" dirty="0"/>
              <a:t>The average rating of cluster 7 = 6.85</a:t>
            </a:r>
          </a:p>
        </p:txBody>
      </p:sp>
    </p:spTree>
    <p:extLst>
      <p:ext uri="{BB962C8B-B14F-4D97-AF65-F5344CB8AC3E}">
        <p14:creationId xmlns:p14="http://schemas.microsoft.com/office/powerpoint/2010/main" val="3330046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D5E12-6E7A-4BD5-9DCE-C1FD31447E25}"/>
              </a:ext>
            </a:extLst>
          </p:cNvPr>
          <p:cNvSpPr>
            <a:spLocks noGrp="1"/>
          </p:cNvSpPr>
          <p:nvPr>
            <p:ph type="title"/>
          </p:nvPr>
        </p:nvSpPr>
        <p:spPr>
          <a:xfrm>
            <a:off x="1295402" y="982132"/>
            <a:ext cx="9601196" cy="1027643"/>
          </a:xfrm>
        </p:spPr>
        <p:txBody>
          <a:bodyPr/>
          <a:lstStyle/>
          <a:p>
            <a:pPr algn="l"/>
            <a:r>
              <a:rPr lang="en-IN" dirty="0"/>
              <a:t>Result</a:t>
            </a:r>
          </a:p>
        </p:txBody>
      </p:sp>
      <p:sp>
        <p:nvSpPr>
          <p:cNvPr id="3" name="Content Placeholder 2">
            <a:extLst>
              <a:ext uri="{FF2B5EF4-FFF2-40B4-BE49-F238E27FC236}">
                <a16:creationId xmlns:a16="http://schemas.microsoft.com/office/drawing/2014/main" id="{B9599AFA-7407-4EAE-9D78-807E3F23AD32}"/>
              </a:ext>
            </a:extLst>
          </p:cNvPr>
          <p:cNvSpPr>
            <a:spLocks noGrp="1"/>
          </p:cNvSpPr>
          <p:nvPr>
            <p:ph idx="1"/>
          </p:nvPr>
        </p:nvSpPr>
        <p:spPr/>
        <p:txBody>
          <a:bodyPr>
            <a:normAutofit/>
          </a:bodyPr>
          <a:lstStyle/>
          <a:p>
            <a:pPr marL="0" indent="0">
              <a:buNone/>
            </a:pPr>
            <a:r>
              <a:rPr lang="en-US" sz="2800" b="0" i="0" u="none" strike="noStrike" baseline="0" dirty="0">
                <a:solidFill>
                  <a:srgbClr val="000000"/>
                </a:solidFill>
                <a:latin typeface="Times New Roman" panose="02020603050405020304" pitchFamily="18" charset="0"/>
              </a:rPr>
              <a:t>After clustering the workshop into 7 clusters, it comes down that cluster 4 and 7 as the least. Among that while checking for customer reviews, it comes down that cluster 4 as the least average customer rating, which is 6.0. </a:t>
            </a:r>
            <a:endParaRPr lang="en-IN" sz="2800" dirty="0"/>
          </a:p>
        </p:txBody>
      </p:sp>
    </p:spTree>
    <p:extLst>
      <p:ext uri="{BB962C8B-B14F-4D97-AF65-F5344CB8AC3E}">
        <p14:creationId xmlns:p14="http://schemas.microsoft.com/office/powerpoint/2010/main" val="2972577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4775-32D1-4E22-9266-D8FBEEB63EA7}"/>
              </a:ext>
            </a:extLst>
          </p:cNvPr>
          <p:cNvSpPr>
            <a:spLocks noGrp="1"/>
          </p:cNvSpPr>
          <p:nvPr>
            <p:ph type="title"/>
          </p:nvPr>
        </p:nvSpPr>
        <p:spPr/>
        <p:txBody>
          <a:bodyPr/>
          <a:lstStyle/>
          <a:p>
            <a:pPr algn="l"/>
            <a:r>
              <a:rPr lang="en-IN" dirty="0"/>
              <a:t>Discussion Section</a:t>
            </a:r>
          </a:p>
        </p:txBody>
      </p:sp>
      <p:sp>
        <p:nvSpPr>
          <p:cNvPr id="3" name="Content Placeholder 2">
            <a:extLst>
              <a:ext uri="{FF2B5EF4-FFF2-40B4-BE49-F238E27FC236}">
                <a16:creationId xmlns:a16="http://schemas.microsoft.com/office/drawing/2014/main" id="{B6F7CEA0-379D-4458-98DD-AFD651FEA8BB}"/>
              </a:ext>
            </a:extLst>
          </p:cNvPr>
          <p:cNvSpPr>
            <a:spLocks noGrp="1"/>
          </p:cNvSpPr>
          <p:nvPr>
            <p:ph idx="1"/>
          </p:nvPr>
        </p:nvSpPr>
        <p:spPr/>
        <p:txBody>
          <a:bodyPr>
            <a:normAutofit/>
          </a:bodyPr>
          <a:lstStyle/>
          <a:p>
            <a:pPr marL="0" indent="0">
              <a:buNone/>
            </a:pPr>
            <a:r>
              <a:rPr lang="en-US" sz="2800" b="0" i="0" u="none" strike="noStrike" baseline="0" dirty="0">
                <a:solidFill>
                  <a:srgbClr val="000000"/>
                </a:solidFill>
                <a:latin typeface="Times New Roman" panose="02020603050405020304" pitchFamily="18" charset="0"/>
              </a:rPr>
              <a:t>From the above result we can see that, the group 4 and 7 has the least shop, and from that the cluster 4 has the least rating, so I would recommend the Business owner to open the shop in that region, which will be that first step for his success. </a:t>
            </a:r>
            <a:endParaRPr lang="en-IN" sz="2800" dirty="0"/>
          </a:p>
        </p:txBody>
      </p:sp>
    </p:spTree>
    <p:extLst>
      <p:ext uri="{BB962C8B-B14F-4D97-AF65-F5344CB8AC3E}">
        <p14:creationId xmlns:p14="http://schemas.microsoft.com/office/powerpoint/2010/main" val="1759250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848AE-B3A8-405A-A2B3-7B9A65853D77}"/>
              </a:ext>
            </a:extLst>
          </p:cNvPr>
          <p:cNvSpPr>
            <a:spLocks noGrp="1"/>
          </p:cNvSpPr>
          <p:nvPr>
            <p:ph type="title"/>
          </p:nvPr>
        </p:nvSpPr>
        <p:spPr/>
        <p:txBody>
          <a:bodyPr/>
          <a:lstStyle/>
          <a:p>
            <a:pPr algn="l"/>
            <a:r>
              <a:rPr lang="en-IN" dirty="0"/>
              <a:t>Conclusion</a:t>
            </a:r>
          </a:p>
        </p:txBody>
      </p:sp>
      <p:sp>
        <p:nvSpPr>
          <p:cNvPr id="3" name="Content Placeholder 2">
            <a:extLst>
              <a:ext uri="{FF2B5EF4-FFF2-40B4-BE49-F238E27FC236}">
                <a16:creationId xmlns:a16="http://schemas.microsoft.com/office/drawing/2014/main" id="{1ADF9500-61BD-49EB-A3D0-B173AA1F06DF}"/>
              </a:ext>
            </a:extLst>
          </p:cNvPr>
          <p:cNvSpPr>
            <a:spLocks noGrp="1"/>
          </p:cNvSpPr>
          <p:nvPr>
            <p:ph idx="1"/>
          </p:nvPr>
        </p:nvSpPr>
        <p:spPr/>
        <p:txBody>
          <a:bodyPr/>
          <a:lstStyle/>
          <a:p>
            <a:pPr marL="0" indent="0">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The aim of this project is to find the best place to open the workshop in Atlanta. With the help of some Data scrapping, cleaning and analysing, and with the use of Machine learning technique we are able to find the best place to open the shop.</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07442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27E9B-4216-4D01-997C-DF30A7C4881E}"/>
              </a:ext>
            </a:extLst>
          </p:cNvPr>
          <p:cNvSpPr>
            <a:spLocks noGrp="1"/>
          </p:cNvSpPr>
          <p:nvPr>
            <p:ph type="title"/>
          </p:nvPr>
        </p:nvSpPr>
        <p:spPr>
          <a:xfrm>
            <a:off x="1219201" y="982132"/>
            <a:ext cx="9601196" cy="1103843"/>
          </a:xfrm>
        </p:spPr>
        <p:txBody>
          <a:bodyPr/>
          <a:lstStyle/>
          <a:p>
            <a:pPr algn="l"/>
            <a:r>
              <a:rPr lang="en-IN" u="sng" dirty="0"/>
              <a:t>Introduction</a:t>
            </a:r>
          </a:p>
        </p:txBody>
      </p:sp>
      <p:sp>
        <p:nvSpPr>
          <p:cNvPr id="3" name="Content Placeholder 2">
            <a:extLst>
              <a:ext uri="{FF2B5EF4-FFF2-40B4-BE49-F238E27FC236}">
                <a16:creationId xmlns:a16="http://schemas.microsoft.com/office/drawing/2014/main" id="{61ACE1A2-4B91-4F0F-B225-BF514E681844}"/>
              </a:ext>
            </a:extLst>
          </p:cNvPr>
          <p:cNvSpPr>
            <a:spLocks noGrp="1"/>
          </p:cNvSpPr>
          <p:nvPr>
            <p:ph idx="1"/>
          </p:nvPr>
        </p:nvSpPr>
        <p:spPr>
          <a:xfrm>
            <a:off x="1295401" y="2486025"/>
            <a:ext cx="9601196" cy="3389843"/>
          </a:xfrm>
        </p:spPr>
        <p:txBody>
          <a:bodyPr>
            <a:normAutofit/>
          </a:bodyPr>
          <a:lstStyle/>
          <a:p>
            <a:pPr marL="0" indent="0">
              <a:buNone/>
            </a:pPr>
            <a:r>
              <a:rPr lang="en-US" b="0" i="0" u="none" strike="noStrike" baseline="0" dirty="0">
                <a:solidFill>
                  <a:srgbClr val="000000"/>
                </a:solidFill>
                <a:latin typeface="Times New Roman" panose="02020603050405020304" pitchFamily="18" charset="0"/>
              </a:rPr>
              <a:t>For many vehicle owners, servicing the vehicle periodically and keeping it in good condition is a headache. Since the showroom services are costlier, people are in search of local mechanic, who will do the work in much cheaper way. So, if you are a good mechanic who got lot of experience in that field and can do in an affordable way, are much needed in the society. Establishing the workshop is not an easy go job, you have to do some exploration work and analysis. The location where the workshop located plays a major and the location partially defines the success of the workshop. </a:t>
            </a:r>
            <a:endParaRPr lang="en-IN" dirty="0"/>
          </a:p>
        </p:txBody>
      </p:sp>
    </p:spTree>
    <p:extLst>
      <p:ext uri="{BB962C8B-B14F-4D97-AF65-F5344CB8AC3E}">
        <p14:creationId xmlns:p14="http://schemas.microsoft.com/office/powerpoint/2010/main" val="2036800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4A436-F769-448D-9561-ED48D33C6A7A}"/>
              </a:ext>
            </a:extLst>
          </p:cNvPr>
          <p:cNvSpPr>
            <a:spLocks noGrp="1"/>
          </p:cNvSpPr>
          <p:nvPr>
            <p:ph type="title"/>
          </p:nvPr>
        </p:nvSpPr>
        <p:spPr/>
        <p:txBody>
          <a:bodyPr/>
          <a:lstStyle/>
          <a:p>
            <a:pPr algn="l"/>
            <a:r>
              <a:rPr lang="en-IN" dirty="0"/>
              <a:t>Source of Data</a:t>
            </a:r>
          </a:p>
        </p:txBody>
      </p:sp>
      <p:sp>
        <p:nvSpPr>
          <p:cNvPr id="3" name="Content Placeholder 2">
            <a:extLst>
              <a:ext uri="{FF2B5EF4-FFF2-40B4-BE49-F238E27FC236}">
                <a16:creationId xmlns:a16="http://schemas.microsoft.com/office/drawing/2014/main" id="{E56A9813-7F34-4F65-865D-418AB9E14ED8}"/>
              </a:ext>
            </a:extLst>
          </p:cNvPr>
          <p:cNvSpPr>
            <a:spLocks noGrp="1"/>
          </p:cNvSpPr>
          <p:nvPr>
            <p:ph idx="1"/>
          </p:nvPr>
        </p:nvSpPr>
        <p:spPr/>
        <p:txBody>
          <a:bodyPr>
            <a:normAutofit/>
          </a:bodyPr>
          <a:lstStyle/>
          <a:p>
            <a:r>
              <a:rPr lang="en-US" b="0" i="0" u="sng" strike="noStrike" baseline="0" dirty="0">
                <a:solidFill>
                  <a:srgbClr val="000000"/>
                </a:solidFill>
                <a:latin typeface="Times New Roman" panose="02020603050405020304" pitchFamily="18" charset="0"/>
              </a:rPr>
              <a:t>Foursquare: </a:t>
            </a:r>
            <a:r>
              <a:rPr lang="en-US" b="0" i="0" u="none" strike="noStrike" baseline="0" dirty="0">
                <a:solidFill>
                  <a:srgbClr val="000000"/>
                </a:solidFill>
                <a:latin typeface="Times New Roman" panose="02020603050405020304" pitchFamily="18" charset="0"/>
              </a:rPr>
              <a:t>The Foursquare Places API provides location-based experiences with diverse information about venues, users, photos, and check-ins. The API supports real time access to places, Snap-to-Place that assigns users to specific locations, and Geo-tag. Additionally, Foursquare allows developers to build audience segments for analysis and measurement </a:t>
            </a:r>
          </a:p>
          <a:p>
            <a:r>
              <a:rPr lang="en-US" b="0" i="0" u="none" strike="noStrike" baseline="0" dirty="0">
                <a:solidFill>
                  <a:srgbClr val="000000"/>
                </a:solidFill>
                <a:latin typeface="Times New Roman" panose="02020603050405020304" pitchFamily="18" charset="0"/>
              </a:rPr>
              <a:t>‘</a:t>
            </a:r>
            <a:r>
              <a:rPr lang="en-US" b="0" i="0" u="sng" strike="noStrike" baseline="0" dirty="0">
                <a:solidFill>
                  <a:srgbClr val="000000"/>
                </a:solidFill>
                <a:latin typeface="Times New Roman" panose="02020603050405020304" pitchFamily="18" charset="0"/>
              </a:rPr>
              <a:t>geopy.geocoders’ python library: </a:t>
            </a:r>
            <a:r>
              <a:rPr lang="en-US" b="0" i="0" u="none" strike="noStrike" baseline="0" dirty="0">
                <a:solidFill>
                  <a:srgbClr val="000000"/>
                </a:solidFill>
                <a:latin typeface="Times New Roman" panose="02020603050405020304" pitchFamily="18" charset="0"/>
              </a:rPr>
              <a:t>This library provides the latitude and longitude data, by just giving it the name of location. </a:t>
            </a:r>
            <a:endParaRPr lang="en-IN" dirty="0"/>
          </a:p>
        </p:txBody>
      </p:sp>
    </p:spTree>
    <p:extLst>
      <p:ext uri="{BB962C8B-B14F-4D97-AF65-F5344CB8AC3E}">
        <p14:creationId xmlns:p14="http://schemas.microsoft.com/office/powerpoint/2010/main" val="370842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EE0A0-EFC8-4B77-8912-B2D6C5056D5B}"/>
              </a:ext>
            </a:extLst>
          </p:cNvPr>
          <p:cNvSpPr>
            <a:spLocks noGrp="1"/>
          </p:cNvSpPr>
          <p:nvPr>
            <p:ph type="title"/>
          </p:nvPr>
        </p:nvSpPr>
        <p:spPr>
          <a:xfrm>
            <a:off x="1295402" y="982132"/>
            <a:ext cx="9601196" cy="1046693"/>
          </a:xfrm>
        </p:spPr>
        <p:txBody>
          <a:bodyPr>
            <a:normAutofit/>
          </a:bodyPr>
          <a:lstStyle/>
          <a:p>
            <a:pPr algn="l"/>
            <a:r>
              <a:rPr lang="en-IN" dirty="0"/>
              <a:t>Data Types needed</a:t>
            </a:r>
          </a:p>
        </p:txBody>
      </p:sp>
      <p:sp>
        <p:nvSpPr>
          <p:cNvPr id="3" name="Content Placeholder 2">
            <a:extLst>
              <a:ext uri="{FF2B5EF4-FFF2-40B4-BE49-F238E27FC236}">
                <a16:creationId xmlns:a16="http://schemas.microsoft.com/office/drawing/2014/main" id="{2DF72CC3-381F-48BC-B3DD-8E17555660E6}"/>
              </a:ext>
            </a:extLst>
          </p:cNvPr>
          <p:cNvSpPr>
            <a:spLocks noGrp="1"/>
          </p:cNvSpPr>
          <p:nvPr>
            <p:ph idx="1"/>
          </p:nvPr>
        </p:nvSpPr>
        <p:spPr/>
        <p:txBody>
          <a:bodyPr/>
          <a:lstStyle/>
          <a:p>
            <a:pPr marL="0" indent="0">
              <a:buNone/>
            </a:pPr>
            <a:r>
              <a:rPr lang="en-US" sz="2800" b="0" i="0" u="sng" strike="noStrike" baseline="0" dirty="0">
                <a:solidFill>
                  <a:srgbClr val="000000"/>
                </a:solidFill>
                <a:latin typeface="Times New Roman" panose="02020603050405020304" pitchFamily="18" charset="0"/>
              </a:rPr>
              <a:t>Types of Data needed to solve this problem: </a:t>
            </a:r>
          </a:p>
          <a:p>
            <a:pPr marL="0" indent="0">
              <a:buNone/>
            </a:pPr>
            <a:r>
              <a:rPr lang="en-US" sz="2800" b="0" i="0" u="none" strike="noStrike" baseline="0" dirty="0">
                <a:solidFill>
                  <a:srgbClr val="000000"/>
                </a:solidFill>
                <a:latin typeface="Times New Roman" panose="02020603050405020304" pitchFamily="18" charset="0"/>
              </a:rPr>
              <a:t>• The most important data are the location data of every workshop all over the city like latitude and longitude data </a:t>
            </a:r>
          </a:p>
          <a:p>
            <a:pPr marL="0" indent="0">
              <a:buNone/>
            </a:pPr>
            <a:r>
              <a:rPr lang="en-US" sz="2800" b="0" i="0" u="none" strike="noStrike" baseline="0" dirty="0">
                <a:solidFill>
                  <a:srgbClr val="000000"/>
                </a:solidFill>
                <a:latin typeface="Times New Roman" panose="02020603050405020304" pitchFamily="18" charset="0"/>
              </a:rPr>
              <a:t>• Another data which helps us to find the better location is the customer rating of those shops, which helps to find out the good and bad service. </a:t>
            </a:r>
          </a:p>
          <a:p>
            <a:endParaRPr lang="en-IN" dirty="0"/>
          </a:p>
        </p:txBody>
      </p:sp>
    </p:spTree>
    <p:extLst>
      <p:ext uri="{BB962C8B-B14F-4D97-AF65-F5344CB8AC3E}">
        <p14:creationId xmlns:p14="http://schemas.microsoft.com/office/powerpoint/2010/main" val="3104666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42E87-CEE9-4172-8086-A66439B96307}"/>
              </a:ext>
            </a:extLst>
          </p:cNvPr>
          <p:cNvSpPr>
            <a:spLocks noGrp="1"/>
          </p:cNvSpPr>
          <p:nvPr>
            <p:ph type="title"/>
          </p:nvPr>
        </p:nvSpPr>
        <p:spPr/>
        <p:txBody>
          <a:bodyPr/>
          <a:lstStyle/>
          <a:p>
            <a:pPr algn="l"/>
            <a:r>
              <a:rPr lang="en-IN" dirty="0"/>
              <a:t>Sample Data</a:t>
            </a:r>
          </a:p>
        </p:txBody>
      </p:sp>
      <p:pic>
        <p:nvPicPr>
          <p:cNvPr id="5" name="Content Placeholder 4">
            <a:extLst>
              <a:ext uri="{FF2B5EF4-FFF2-40B4-BE49-F238E27FC236}">
                <a16:creationId xmlns:a16="http://schemas.microsoft.com/office/drawing/2014/main" id="{FAD703A1-81DA-4EC7-ADBA-EE33A98B4930}"/>
              </a:ext>
            </a:extLst>
          </p:cNvPr>
          <p:cNvPicPr>
            <a:picLocks noGrp="1" noChangeAspect="1"/>
          </p:cNvPicPr>
          <p:nvPr>
            <p:ph idx="1"/>
          </p:nvPr>
        </p:nvPicPr>
        <p:blipFill>
          <a:blip r:embed="rId2"/>
          <a:stretch>
            <a:fillRect/>
          </a:stretch>
        </p:blipFill>
        <p:spPr>
          <a:xfrm>
            <a:off x="3218634" y="2557463"/>
            <a:ext cx="5754731" cy="3317875"/>
          </a:xfrm>
        </p:spPr>
      </p:pic>
    </p:spTree>
    <p:extLst>
      <p:ext uri="{BB962C8B-B14F-4D97-AF65-F5344CB8AC3E}">
        <p14:creationId xmlns:p14="http://schemas.microsoft.com/office/powerpoint/2010/main" val="1749331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52AA2-165C-4A5E-93E8-07A560F1A0B3}"/>
              </a:ext>
            </a:extLst>
          </p:cNvPr>
          <p:cNvSpPr>
            <a:spLocks noGrp="1"/>
          </p:cNvSpPr>
          <p:nvPr>
            <p:ph type="title"/>
          </p:nvPr>
        </p:nvSpPr>
        <p:spPr>
          <a:xfrm>
            <a:off x="1295402" y="982132"/>
            <a:ext cx="9601196" cy="1103843"/>
          </a:xfrm>
        </p:spPr>
        <p:txBody>
          <a:bodyPr/>
          <a:lstStyle/>
          <a:p>
            <a:pPr algn="l"/>
            <a:r>
              <a:rPr lang="en-IN" dirty="0"/>
              <a:t>Methodology</a:t>
            </a:r>
          </a:p>
        </p:txBody>
      </p:sp>
      <p:sp>
        <p:nvSpPr>
          <p:cNvPr id="3" name="Content Placeholder 2">
            <a:extLst>
              <a:ext uri="{FF2B5EF4-FFF2-40B4-BE49-F238E27FC236}">
                <a16:creationId xmlns:a16="http://schemas.microsoft.com/office/drawing/2014/main" id="{A1E7CEBD-05C3-46EE-91E0-7F4C0C29F357}"/>
              </a:ext>
            </a:extLst>
          </p:cNvPr>
          <p:cNvSpPr>
            <a:spLocks noGrp="1"/>
          </p:cNvSpPr>
          <p:nvPr>
            <p:ph idx="1"/>
          </p:nvPr>
        </p:nvSpPr>
        <p:spPr/>
        <p:txBody>
          <a:bodyPr>
            <a:normAutofit/>
          </a:bodyPr>
          <a:lstStyle/>
          <a:p>
            <a:r>
              <a:rPr lang="en-US" b="0" i="0" u="none" strike="noStrike" baseline="0" dirty="0">
                <a:solidFill>
                  <a:srgbClr val="000000"/>
                </a:solidFill>
                <a:latin typeface="Times New Roman" panose="02020603050405020304" pitchFamily="18" charset="0"/>
              </a:rPr>
              <a:t>The Machine learning algorithm we used to solve in this project is ‘K-Means Clustering’, which is used to cluster the workshop over the region of area. This algorithm makes the data into clusters based on the location where the data points are available, it uses Euclidian distance formula to calculate the distance between the data points. </a:t>
            </a:r>
          </a:p>
          <a:p>
            <a:r>
              <a:rPr lang="en-US" b="0" i="0" u="none" strike="noStrike" baseline="0" dirty="0">
                <a:solidFill>
                  <a:srgbClr val="000000"/>
                </a:solidFill>
                <a:latin typeface="Times New Roman" panose="02020603050405020304" pitchFamily="18" charset="0"/>
              </a:rPr>
              <a:t>After grouping the workshop into clusters, we used mean formula to find the average customer ratings of the shop for each cluster. </a:t>
            </a:r>
            <a:endParaRPr lang="en-IN" dirty="0"/>
          </a:p>
        </p:txBody>
      </p:sp>
    </p:spTree>
    <p:extLst>
      <p:ext uri="{BB962C8B-B14F-4D97-AF65-F5344CB8AC3E}">
        <p14:creationId xmlns:p14="http://schemas.microsoft.com/office/powerpoint/2010/main" val="4131948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3BEC6-FEAD-4EBF-AB96-56C584AEE568}"/>
              </a:ext>
            </a:extLst>
          </p:cNvPr>
          <p:cNvSpPr>
            <a:spLocks noGrp="1"/>
          </p:cNvSpPr>
          <p:nvPr>
            <p:ph type="title"/>
          </p:nvPr>
        </p:nvSpPr>
        <p:spPr>
          <a:xfrm>
            <a:off x="1295402" y="982132"/>
            <a:ext cx="9601196" cy="856193"/>
          </a:xfrm>
        </p:spPr>
        <p:txBody>
          <a:bodyPr/>
          <a:lstStyle/>
          <a:p>
            <a:pPr algn="l"/>
            <a:r>
              <a:rPr lang="en-IN" dirty="0"/>
              <a:t>Atlanta Workshop location Map</a:t>
            </a:r>
          </a:p>
        </p:txBody>
      </p:sp>
      <p:pic>
        <p:nvPicPr>
          <p:cNvPr id="5" name="Content Placeholder 4">
            <a:extLst>
              <a:ext uri="{FF2B5EF4-FFF2-40B4-BE49-F238E27FC236}">
                <a16:creationId xmlns:a16="http://schemas.microsoft.com/office/drawing/2014/main" id="{CA29EA9A-5A7C-45C4-819A-F438BB05CDE9}"/>
              </a:ext>
            </a:extLst>
          </p:cNvPr>
          <p:cNvPicPr>
            <a:picLocks noGrp="1" noChangeAspect="1"/>
          </p:cNvPicPr>
          <p:nvPr>
            <p:ph idx="1"/>
          </p:nvPr>
        </p:nvPicPr>
        <p:blipFill>
          <a:blip r:embed="rId2"/>
          <a:stretch>
            <a:fillRect/>
          </a:stretch>
        </p:blipFill>
        <p:spPr>
          <a:xfrm>
            <a:off x="3300966" y="2643188"/>
            <a:ext cx="5590068" cy="3317875"/>
          </a:xfrm>
        </p:spPr>
      </p:pic>
    </p:spTree>
    <p:extLst>
      <p:ext uri="{BB962C8B-B14F-4D97-AF65-F5344CB8AC3E}">
        <p14:creationId xmlns:p14="http://schemas.microsoft.com/office/powerpoint/2010/main" val="754102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9A889-45BA-4C93-A373-DD4229224756}"/>
              </a:ext>
            </a:extLst>
          </p:cNvPr>
          <p:cNvSpPr>
            <a:spLocks noGrp="1"/>
          </p:cNvSpPr>
          <p:nvPr>
            <p:ph type="title"/>
          </p:nvPr>
        </p:nvSpPr>
        <p:spPr>
          <a:xfrm>
            <a:off x="1295402" y="982133"/>
            <a:ext cx="9601196" cy="1113368"/>
          </a:xfrm>
        </p:spPr>
        <p:txBody>
          <a:bodyPr/>
          <a:lstStyle/>
          <a:p>
            <a:pPr algn="l"/>
            <a:r>
              <a:rPr lang="en-IN" dirty="0"/>
              <a:t>Clustered Map</a:t>
            </a:r>
          </a:p>
        </p:txBody>
      </p:sp>
      <p:pic>
        <p:nvPicPr>
          <p:cNvPr id="5" name="Content Placeholder 4">
            <a:extLst>
              <a:ext uri="{FF2B5EF4-FFF2-40B4-BE49-F238E27FC236}">
                <a16:creationId xmlns:a16="http://schemas.microsoft.com/office/drawing/2014/main" id="{E1814E18-7F65-4716-B69D-9D98700552E9}"/>
              </a:ext>
            </a:extLst>
          </p:cNvPr>
          <p:cNvPicPr>
            <a:picLocks noGrp="1" noChangeAspect="1"/>
          </p:cNvPicPr>
          <p:nvPr>
            <p:ph idx="1"/>
          </p:nvPr>
        </p:nvPicPr>
        <p:blipFill>
          <a:blip r:embed="rId2"/>
          <a:stretch>
            <a:fillRect/>
          </a:stretch>
        </p:blipFill>
        <p:spPr>
          <a:xfrm>
            <a:off x="3300531" y="2557463"/>
            <a:ext cx="5590938" cy="3317875"/>
          </a:xfrm>
        </p:spPr>
      </p:pic>
    </p:spTree>
    <p:extLst>
      <p:ext uri="{BB962C8B-B14F-4D97-AF65-F5344CB8AC3E}">
        <p14:creationId xmlns:p14="http://schemas.microsoft.com/office/powerpoint/2010/main" val="3144700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E72A6-6571-4ADF-951E-86E33C3FFDAC}"/>
              </a:ext>
            </a:extLst>
          </p:cNvPr>
          <p:cNvSpPr>
            <a:spLocks noGrp="1"/>
          </p:cNvSpPr>
          <p:nvPr>
            <p:ph type="title"/>
          </p:nvPr>
        </p:nvSpPr>
        <p:spPr>
          <a:xfrm>
            <a:off x="1295402" y="982133"/>
            <a:ext cx="9601196" cy="980018"/>
          </a:xfrm>
        </p:spPr>
        <p:txBody>
          <a:bodyPr/>
          <a:lstStyle/>
          <a:p>
            <a:pPr algn="l"/>
            <a:r>
              <a:rPr lang="en-IN" dirty="0"/>
              <a:t>Clusters with lowest Count</a:t>
            </a:r>
          </a:p>
        </p:txBody>
      </p:sp>
      <p:sp>
        <p:nvSpPr>
          <p:cNvPr id="3" name="Text Placeholder 2">
            <a:extLst>
              <a:ext uri="{FF2B5EF4-FFF2-40B4-BE49-F238E27FC236}">
                <a16:creationId xmlns:a16="http://schemas.microsoft.com/office/drawing/2014/main" id="{8257B4C8-DC68-42AA-9633-CF589EDE2037}"/>
              </a:ext>
            </a:extLst>
          </p:cNvPr>
          <p:cNvSpPr>
            <a:spLocks noGrp="1"/>
          </p:cNvSpPr>
          <p:nvPr>
            <p:ph type="body" idx="1"/>
          </p:nvPr>
        </p:nvSpPr>
        <p:spPr/>
        <p:txBody>
          <a:bodyPr/>
          <a:lstStyle/>
          <a:p>
            <a:r>
              <a:rPr lang="en-IN" dirty="0"/>
              <a:t>Cluster 4</a:t>
            </a:r>
          </a:p>
        </p:txBody>
      </p:sp>
      <p:pic>
        <p:nvPicPr>
          <p:cNvPr id="8" name="Content Placeholder 7">
            <a:extLst>
              <a:ext uri="{FF2B5EF4-FFF2-40B4-BE49-F238E27FC236}">
                <a16:creationId xmlns:a16="http://schemas.microsoft.com/office/drawing/2014/main" id="{5DF7C6B9-665F-4F40-B910-2B8325A5FB0E}"/>
              </a:ext>
            </a:extLst>
          </p:cNvPr>
          <p:cNvPicPr>
            <a:picLocks noGrp="1" noChangeAspect="1"/>
          </p:cNvPicPr>
          <p:nvPr>
            <p:ph sz="half" idx="2"/>
          </p:nvPr>
        </p:nvPicPr>
        <p:blipFill>
          <a:blip r:embed="rId2"/>
          <a:stretch>
            <a:fillRect/>
          </a:stretch>
        </p:blipFill>
        <p:spPr>
          <a:xfrm>
            <a:off x="1895476" y="4010025"/>
            <a:ext cx="3340320" cy="1076399"/>
          </a:xfrm>
        </p:spPr>
      </p:pic>
      <p:sp>
        <p:nvSpPr>
          <p:cNvPr id="5" name="Text Placeholder 4">
            <a:extLst>
              <a:ext uri="{FF2B5EF4-FFF2-40B4-BE49-F238E27FC236}">
                <a16:creationId xmlns:a16="http://schemas.microsoft.com/office/drawing/2014/main" id="{91B40E61-A69C-4C4A-9BBB-EB591F121160}"/>
              </a:ext>
            </a:extLst>
          </p:cNvPr>
          <p:cNvSpPr>
            <a:spLocks noGrp="1"/>
          </p:cNvSpPr>
          <p:nvPr>
            <p:ph type="body" sz="quarter" idx="3"/>
          </p:nvPr>
        </p:nvSpPr>
        <p:spPr/>
        <p:txBody>
          <a:bodyPr/>
          <a:lstStyle/>
          <a:p>
            <a:r>
              <a:rPr lang="en-IN" dirty="0"/>
              <a:t>Cluster 7</a:t>
            </a:r>
          </a:p>
        </p:txBody>
      </p:sp>
      <p:pic>
        <p:nvPicPr>
          <p:cNvPr id="10" name="Content Placeholder 9">
            <a:extLst>
              <a:ext uri="{FF2B5EF4-FFF2-40B4-BE49-F238E27FC236}">
                <a16:creationId xmlns:a16="http://schemas.microsoft.com/office/drawing/2014/main" id="{9691B290-79D9-420A-BC9B-CA02A7BDBB79}"/>
              </a:ext>
            </a:extLst>
          </p:cNvPr>
          <p:cNvPicPr>
            <a:picLocks noGrp="1" noChangeAspect="1"/>
          </p:cNvPicPr>
          <p:nvPr>
            <p:ph sz="quarter" idx="4"/>
          </p:nvPr>
        </p:nvPicPr>
        <p:blipFill>
          <a:blip r:embed="rId3"/>
          <a:stretch>
            <a:fillRect/>
          </a:stretch>
        </p:blipFill>
        <p:spPr>
          <a:xfrm>
            <a:off x="6410271" y="4010025"/>
            <a:ext cx="3762651" cy="770045"/>
          </a:xfrm>
        </p:spPr>
      </p:pic>
    </p:spTree>
    <p:extLst>
      <p:ext uri="{BB962C8B-B14F-4D97-AF65-F5344CB8AC3E}">
        <p14:creationId xmlns:p14="http://schemas.microsoft.com/office/powerpoint/2010/main" val="205075714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20</TotalTime>
  <Words>561</Words>
  <Application>Microsoft Office PowerPoint</Application>
  <PresentationFormat>Widescreen</PresentationFormat>
  <Paragraphs>30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Cambria</vt:lpstr>
      <vt:lpstr>Garamond</vt:lpstr>
      <vt:lpstr>Times New Roman</vt:lpstr>
      <vt:lpstr>Organic</vt:lpstr>
      <vt:lpstr>  IBM DATA SCIENCE CAPSTONE PROJECT </vt:lpstr>
      <vt:lpstr>Introduction</vt:lpstr>
      <vt:lpstr>Source of Data</vt:lpstr>
      <vt:lpstr>Data Types needed</vt:lpstr>
      <vt:lpstr>Sample Data</vt:lpstr>
      <vt:lpstr>Methodology</vt:lpstr>
      <vt:lpstr>Atlanta Workshop location Map</vt:lpstr>
      <vt:lpstr>Clustered Map</vt:lpstr>
      <vt:lpstr>Clusters with lowest Count</vt:lpstr>
      <vt:lpstr>Average Customer rating of each group</vt:lpstr>
      <vt:lpstr>Result</vt:lpstr>
      <vt:lpstr>Discussion Section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 CAPSTONE PROJECT</dc:title>
  <dc:creator>BALASUBRAMANIAN SENDILCOUMAR</dc:creator>
  <cp:lastModifiedBy>BALASUBRAMANIAN SENDILCOUMAR</cp:lastModifiedBy>
  <cp:revision>3</cp:revision>
  <dcterms:created xsi:type="dcterms:W3CDTF">2021-05-19T06:36:38Z</dcterms:created>
  <dcterms:modified xsi:type="dcterms:W3CDTF">2021-05-19T06:57:24Z</dcterms:modified>
</cp:coreProperties>
</file>