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oboto"/>
      <p:regular r:id="rId36"/>
      <p:bold r:id="rId37"/>
      <p:italic r:id="rId38"/>
      <p:boldItalic r:id="rId39"/>
    </p:embeddedFont>
    <p:embeddedFont>
      <p:font typeface="Nunito"/>
      <p:regular r:id="rId40"/>
      <p:bold r:id="rId41"/>
      <p:italic r:id="rId42"/>
      <p:boldItalic r:id="rId43"/>
    </p:embeddedFont>
    <p:embeddedFont>
      <p:font typeface="Century Gothic"/>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8" roundtripDataSignature="AMtx7mjIe0lK0AnHT2I1wE/LkaNl5slv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E04B1D2-C6C6-44F3-88D6-85A99D585089}">
  <a:tblStyle styleId="{8E04B1D2-C6C6-44F3-88D6-85A99D58508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20" Type="http://schemas.openxmlformats.org/officeDocument/2006/relationships/slide" Target="slides/slide14.xml"/><Relationship Id="rId42" Type="http://schemas.openxmlformats.org/officeDocument/2006/relationships/font" Target="fonts/Nunito-italic.fntdata"/><Relationship Id="rId41" Type="http://schemas.openxmlformats.org/officeDocument/2006/relationships/font" Target="fonts/Nunito-bold.fntdata"/><Relationship Id="rId22" Type="http://schemas.openxmlformats.org/officeDocument/2006/relationships/slide" Target="slides/slide16.xml"/><Relationship Id="rId44" Type="http://schemas.openxmlformats.org/officeDocument/2006/relationships/font" Target="fonts/CenturyGothic-regular.fntdata"/><Relationship Id="rId21" Type="http://schemas.openxmlformats.org/officeDocument/2006/relationships/slide" Target="slides/slide15.xml"/><Relationship Id="rId43" Type="http://schemas.openxmlformats.org/officeDocument/2006/relationships/font" Target="fonts/Nunito-boldItalic.fntdata"/><Relationship Id="rId24" Type="http://schemas.openxmlformats.org/officeDocument/2006/relationships/slide" Target="slides/slide18.xml"/><Relationship Id="rId46" Type="http://schemas.openxmlformats.org/officeDocument/2006/relationships/font" Target="fonts/CenturyGothic-italic.fntdata"/><Relationship Id="rId23" Type="http://schemas.openxmlformats.org/officeDocument/2006/relationships/slide" Target="slides/slide17.xml"/><Relationship Id="rId45" Type="http://schemas.openxmlformats.org/officeDocument/2006/relationships/font" Target="fonts/CenturyGothi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customschemas.google.com/relationships/presentationmetadata" Target="metadata"/><Relationship Id="rId25" Type="http://schemas.openxmlformats.org/officeDocument/2006/relationships/slide" Target="slides/slide19.xml"/><Relationship Id="rId47" Type="http://schemas.openxmlformats.org/officeDocument/2006/relationships/font" Target="fonts/CenturyGothic-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c15951ef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6c15951ef6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150">
                <a:solidFill>
                  <a:srgbClr val="242729"/>
                </a:solidFill>
                <a:highlight>
                  <a:srgbClr val="FFFFFF"/>
                </a:highlight>
              </a:rPr>
              <a:t>The idea behind </a:t>
            </a:r>
            <a:r>
              <a:rPr lang="en" sz="1000">
                <a:solidFill>
                  <a:srgbClr val="242729"/>
                </a:solidFill>
                <a:highlight>
                  <a:srgbClr val="EFF0F1"/>
                </a:highlight>
                <a:latin typeface="Courier New"/>
                <a:ea typeface="Courier New"/>
                <a:cs typeface="Courier New"/>
                <a:sym typeface="Courier New"/>
              </a:rPr>
              <a:t>StandardScaler</a:t>
            </a:r>
            <a:r>
              <a:rPr lang="en" sz="1150">
                <a:solidFill>
                  <a:srgbClr val="242729"/>
                </a:solidFill>
                <a:highlight>
                  <a:srgbClr val="FFFFFF"/>
                </a:highlight>
              </a:rPr>
              <a:t> is that it will transform your data such that its distribution will have a mean value 0 and standard deviation of 1. Given the distribution of the data, each value in the dataset will have the sample mean value subtracted, and then divided by the standard deviation of the whole dataset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sz="1200">
                <a:highlight>
                  <a:srgbClr val="FFFFFF"/>
                </a:highlight>
                <a:latin typeface="Roboto"/>
                <a:ea typeface="Roboto"/>
                <a:cs typeface="Roboto"/>
                <a:sym typeface="Roboto"/>
              </a:rPr>
              <a:t>Folium </a:t>
            </a:r>
            <a:r>
              <a:rPr lang="en" sz="1200">
                <a:solidFill>
                  <a:schemeClr val="dk1"/>
                </a:solidFill>
                <a:highlight>
                  <a:srgbClr val="FFFFFF"/>
                </a:highlight>
                <a:latin typeface="Roboto"/>
                <a:ea typeface="Roboto"/>
                <a:cs typeface="Roboto"/>
                <a:sym typeface="Roboto"/>
              </a:rPr>
              <a:t>is built on the data wrangling strengths of the Python ecosystem and the mapping strengths of the </a:t>
            </a:r>
            <a:r>
              <a:rPr lang="en" sz="900">
                <a:solidFill>
                  <a:schemeClr val="dk1"/>
                </a:solidFill>
                <a:highlight>
                  <a:srgbClr val="FFFFFF"/>
                </a:highlight>
                <a:latin typeface="Courier New"/>
                <a:ea typeface="Courier New"/>
                <a:cs typeface="Courier New"/>
                <a:sym typeface="Courier New"/>
              </a:rPr>
              <a:t>Leaflet.js </a:t>
            </a:r>
            <a:r>
              <a:rPr lang="en" sz="1200">
                <a:solidFill>
                  <a:schemeClr val="dk1"/>
                </a:solidFill>
                <a:highlight>
                  <a:srgbClr val="FFFFFF"/>
                </a:highlight>
                <a:latin typeface="Roboto"/>
                <a:ea typeface="Roboto"/>
                <a:cs typeface="Roboto"/>
                <a:sym typeface="Roboto"/>
              </a:rPr>
              <a:t>(JavaScript) library.</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chemeClr val="dk1"/>
                </a:solidFill>
                <a:highlight>
                  <a:srgbClr val="FFFFFF"/>
                </a:highlight>
                <a:latin typeface="Roboto"/>
                <a:ea typeface="Roboto"/>
                <a:cs typeface="Roboto"/>
                <a:sym typeface="Roboto"/>
              </a:rPr>
              <a:t>The confusion matrix shows the ways in which your classification model is confused when it makes predictions. The number of correct and incorrect predictions are summarized with count values and broken down by each class</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highlight>
                  <a:srgbClr val="FFFFFF"/>
                </a:highlight>
                <a:latin typeface="Roboto"/>
                <a:ea typeface="Roboto"/>
                <a:cs typeface="Roboto"/>
                <a:sym typeface="Roboto"/>
              </a:rPr>
              <a:t>• True Positive (TP) : Observation is positive, and is predicted to be positive.</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highlight>
                  <a:srgbClr val="FFFFFF"/>
                </a:highlight>
                <a:latin typeface="Roboto"/>
                <a:ea typeface="Roboto"/>
                <a:cs typeface="Roboto"/>
                <a:sym typeface="Roboto"/>
              </a:rPr>
              <a:t>• False Negative (FN) : Observation is positive, but is predicted negative.</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highlight>
                  <a:srgbClr val="FFFFFF"/>
                </a:highlight>
                <a:latin typeface="Roboto"/>
                <a:ea typeface="Roboto"/>
                <a:cs typeface="Roboto"/>
                <a:sym typeface="Roboto"/>
              </a:rPr>
              <a:t>• True Negative (TN) : Observation is negative, and is predicted to be negative.</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en" sz="1200">
                <a:solidFill>
                  <a:schemeClr val="dk1"/>
                </a:solidFill>
                <a:highlight>
                  <a:srgbClr val="FFFFFF"/>
                </a:highlight>
                <a:latin typeface="Roboto"/>
                <a:ea typeface="Roboto"/>
                <a:cs typeface="Roboto"/>
                <a:sym typeface="Roboto"/>
              </a:rPr>
              <a:t>• False Positive (FP) : Observation is negative, but is predicted positive.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c15951ef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6c15951ef6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c15951ef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6c15951ef6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c15951ef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c15951ef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Asterix DB</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9" name="Shape 9"/>
        <p:cNvGrpSpPr/>
        <p:nvPr/>
      </p:nvGrpSpPr>
      <p:grpSpPr>
        <a:xfrm>
          <a:off x="0" y="0"/>
          <a:ext cx="0" cy="0"/>
          <a:chOff x="0" y="0"/>
          <a:chExt cx="0" cy="0"/>
        </a:xfrm>
      </p:grpSpPr>
      <p:sp>
        <p:nvSpPr>
          <p:cNvPr id="10" name="Google Shape;10;p28"/>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8"/>
          <p:cNvSpPr/>
          <p:nvPr/>
        </p:nvSpPr>
        <p:spPr>
          <a:xfrm>
            <a:off x="306850" y="316750"/>
            <a:ext cx="6020400" cy="4515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3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7" name="Google Shape;47;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3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0" name="Google Shape;50;p3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1" name="Google Shape;51;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2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3" name="Google Shape;2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3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3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3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3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Google Shape;37;p3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3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3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jpg"/><Relationship Id="rId4" Type="http://schemas.openxmlformats.org/officeDocument/2006/relationships/image" Target="../media/image9.jpg"/><Relationship Id="rId5"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transtats.bts.gov/ONTIME/Departures.aspx"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14.png"/><Relationship Id="rId5"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jp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jp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8.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transtats.bts.gov/ONTIME/Departures.asp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DDDDD"/>
            </a:gs>
            <a:gs pos="100000">
              <a:srgbClr val="919191"/>
            </a:gs>
          </a:gsLst>
          <a:path path="circle">
            <a:fillToRect b="50%" l="50%" r="50%" t="50%"/>
          </a:path>
          <a:tileRect/>
        </a:gradFill>
      </p:bgPr>
    </p:bg>
    <p:spTree>
      <p:nvGrpSpPr>
        <p:cNvPr id="57" name="Shape 57"/>
        <p:cNvGrpSpPr/>
        <p:nvPr/>
      </p:nvGrpSpPr>
      <p:grpSpPr>
        <a:xfrm>
          <a:off x="0" y="0"/>
          <a:ext cx="0" cy="0"/>
          <a:chOff x="0" y="0"/>
          <a:chExt cx="0" cy="0"/>
        </a:xfrm>
      </p:grpSpPr>
      <p:sp>
        <p:nvSpPr>
          <p:cNvPr id="58" name="Google Shape;58;p1"/>
          <p:cNvSpPr txBox="1"/>
          <p:nvPr/>
        </p:nvSpPr>
        <p:spPr>
          <a:xfrm>
            <a:off x="515675" y="956350"/>
            <a:ext cx="8382900" cy="172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 sz="3000">
                <a:latin typeface="Century Gothic"/>
                <a:ea typeface="Century Gothic"/>
                <a:cs typeface="Century Gothic"/>
                <a:sym typeface="Century Gothic"/>
              </a:rPr>
              <a:t>FLIGHT DATA INTEGRATION</a:t>
            </a:r>
            <a:endParaRPr b="1" sz="3000">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100"/>
              <a:buFont typeface="Arial"/>
              <a:buNone/>
            </a:pPr>
            <a:r>
              <a:rPr b="1" lang="en" sz="3000">
                <a:latin typeface="Century Gothic"/>
                <a:ea typeface="Century Gothic"/>
                <a:cs typeface="Century Gothic"/>
                <a:sym typeface="Century Gothic"/>
              </a:rPr>
              <a:t>AND  </a:t>
            </a:r>
            <a:endParaRPr b="1" sz="3000">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100"/>
              <a:buFont typeface="Arial"/>
              <a:buNone/>
            </a:pPr>
            <a:r>
              <a:rPr b="1" lang="en" sz="3000">
                <a:latin typeface="Century Gothic"/>
                <a:ea typeface="Century Gothic"/>
                <a:cs typeface="Century Gothic"/>
                <a:sym typeface="Century Gothic"/>
              </a:rPr>
              <a:t>       	  SEARCH ENGINE</a:t>
            </a:r>
            <a:r>
              <a:rPr b="1" i="0" lang="en" sz="1100" u="none" cap="none" strike="noStrike">
                <a:solidFill>
                  <a:srgbClr val="000000"/>
                </a:solidFill>
                <a:latin typeface="Century Gothic"/>
                <a:ea typeface="Century Gothic"/>
                <a:cs typeface="Century Gothic"/>
                <a:sym typeface="Century Gothic"/>
              </a:rPr>
              <a:t>	</a:t>
            </a:r>
            <a:r>
              <a:rPr i="0" lang="en" sz="1100" u="none" cap="none" strike="noStrike">
                <a:solidFill>
                  <a:srgbClr val="000000"/>
                </a:solidFill>
                <a:latin typeface="Century Gothic"/>
                <a:ea typeface="Century Gothic"/>
                <a:cs typeface="Century Gothic"/>
                <a:sym typeface="Century Gothic"/>
              </a:rPr>
              <a:t>		</a:t>
            </a:r>
            <a:endParaRPr i="0" sz="1100" u="none" cap="none" strike="noStrike">
              <a:solidFill>
                <a:srgbClr val="000000"/>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100"/>
              <a:buFont typeface="Arial"/>
              <a:buNone/>
            </a:pPr>
            <a:r>
              <a:rPr i="0" lang="en" sz="1100" u="none" cap="none" strike="noStrike">
                <a:solidFill>
                  <a:srgbClr val="000000"/>
                </a:solidFill>
                <a:latin typeface="Century Gothic"/>
                <a:ea typeface="Century Gothic"/>
                <a:cs typeface="Century Gothic"/>
                <a:sym typeface="Century Gothic"/>
              </a:rPr>
              <a:t>		</a:t>
            </a:r>
            <a:endParaRPr i="0" sz="1100" u="none" cap="none" strike="noStrike">
              <a:solidFill>
                <a:srgbClr val="000000"/>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Century Gothic"/>
              <a:ea typeface="Century Gothic"/>
              <a:cs typeface="Century Gothic"/>
              <a:sym typeface="Century Gothic"/>
            </a:endParaRPr>
          </a:p>
        </p:txBody>
      </p:sp>
      <p:sp>
        <p:nvSpPr>
          <p:cNvPr id="59" name="Google Shape;59;p1"/>
          <p:cNvSpPr txBox="1"/>
          <p:nvPr/>
        </p:nvSpPr>
        <p:spPr>
          <a:xfrm>
            <a:off x="5680675" y="3048500"/>
            <a:ext cx="3035100" cy="17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entury Gothic"/>
                <a:ea typeface="Century Gothic"/>
                <a:cs typeface="Century Gothic"/>
                <a:sym typeface="Century Gothic"/>
              </a:rPr>
              <a:t>By:</a:t>
            </a:r>
            <a:endParaRPr sz="1800">
              <a:latin typeface="Century Gothic"/>
              <a:ea typeface="Century Gothic"/>
              <a:cs typeface="Century Gothic"/>
              <a:sym typeface="Century Gothic"/>
            </a:endParaRPr>
          </a:p>
          <a:p>
            <a:pPr indent="0" lvl="0" marL="0" rtl="0" algn="l">
              <a:spcBef>
                <a:spcPts val="0"/>
              </a:spcBef>
              <a:spcAft>
                <a:spcPts val="0"/>
              </a:spcAft>
              <a:buNone/>
            </a:pPr>
            <a:r>
              <a:rPr lang="en" sz="1800">
                <a:latin typeface="Century Gothic"/>
                <a:ea typeface="Century Gothic"/>
                <a:cs typeface="Century Gothic"/>
                <a:sym typeface="Century Gothic"/>
              </a:rPr>
              <a:t>Gowtham Tumati</a:t>
            </a:r>
            <a:endParaRPr sz="1800">
              <a:latin typeface="Century Gothic"/>
              <a:ea typeface="Century Gothic"/>
              <a:cs typeface="Century Gothic"/>
              <a:sym typeface="Century Gothic"/>
            </a:endParaRPr>
          </a:p>
          <a:p>
            <a:pPr indent="0" lvl="0" marL="0" rtl="0" algn="l">
              <a:spcBef>
                <a:spcPts val="0"/>
              </a:spcBef>
              <a:spcAft>
                <a:spcPts val="0"/>
              </a:spcAft>
              <a:buNone/>
            </a:pPr>
            <a:r>
              <a:rPr lang="en" sz="1800">
                <a:latin typeface="Century Gothic"/>
                <a:ea typeface="Century Gothic"/>
                <a:cs typeface="Century Gothic"/>
                <a:sym typeface="Century Gothic"/>
              </a:rPr>
              <a:t>Lovepreet Singh Dhaliwal</a:t>
            </a:r>
            <a:endParaRPr sz="1800">
              <a:latin typeface="Century Gothic"/>
              <a:ea typeface="Century Gothic"/>
              <a:cs typeface="Century Gothic"/>
              <a:sym typeface="Century Gothic"/>
            </a:endParaRPr>
          </a:p>
          <a:p>
            <a:pPr indent="0" lvl="0" marL="0" rtl="0" algn="l">
              <a:spcBef>
                <a:spcPts val="0"/>
              </a:spcBef>
              <a:spcAft>
                <a:spcPts val="0"/>
              </a:spcAft>
              <a:buNone/>
            </a:pPr>
            <a:r>
              <a:rPr lang="en" sz="1800">
                <a:latin typeface="Century Gothic"/>
                <a:ea typeface="Century Gothic"/>
                <a:cs typeface="Century Gothic"/>
                <a:sym typeface="Century Gothic"/>
              </a:rPr>
              <a:t>Abhishek Ayachit</a:t>
            </a:r>
            <a:endParaRPr sz="1800">
              <a:latin typeface="Century Gothic"/>
              <a:ea typeface="Century Gothic"/>
              <a:cs typeface="Century Gothic"/>
              <a:sym typeface="Century Gothic"/>
            </a:endParaRPr>
          </a:p>
          <a:p>
            <a:pPr indent="0" lvl="0" marL="0" rtl="0" algn="l">
              <a:spcBef>
                <a:spcPts val="0"/>
              </a:spcBef>
              <a:spcAft>
                <a:spcPts val="0"/>
              </a:spcAft>
              <a:buNone/>
            </a:pPr>
            <a:r>
              <a:rPr lang="en" sz="1800">
                <a:latin typeface="Century Gothic"/>
                <a:ea typeface="Century Gothic"/>
                <a:cs typeface="Century Gothic"/>
                <a:sym typeface="Century Gothic"/>
              </a:rPr>
              <a:t>Sudip Bala</a:t>
            </a:r>
            <a:endParaRPr sz="1800">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g6c15951ef6_0_18"/>
          <p:cNvSpPr txBox="1"/>
          <p:nvPr/>
        </p:nvSpPr>
        <p:spPr>
          <a:xfrm>
            <a:off x="920100" y="200375"/>
            <a:ext cx="7303800" cy="914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200"/>
              </a:spcBef>
              <a:spcAft>
                <a:spcPts val="1200"/>
              </a:spcAft>
              <a:buClr>
                <a:srgbClr val="000000"/>
              </a:buClr>
              <a:buSzPts val="3000"/>
              <a:buFont typeface="Arial"/>
              <a:buNone/>
            </a:pPr>
            <a:r>
              <a:rPr b="1" lang="en" sz="3000">
                <a:latin typeface="Century Gothic"/>
                <a:ea typeface="Century Gothic"/>
                <a:cs typeface="Century Gothic"/>
                <a:sym typeface="Century Gothic"/>
              </a:rPr>
              <a:t>CONTENTS</a:t>
            </a:r>
            <a:endParaRPr b="0" i="0" sz="1400" u="none" cap="none" strike="noStrike">
              <a:solidFill>
                <a:srgbClr val="000000"/>
              </a:solidFill>
              <a:latin typeface="Century Gothic"/>
              <a:ea typeface="Century Gothic"/>
              <a:cs typeface="Century Gothic"/>
              <a:sym typeface="Century Gothic"/>
            </a:endParaRPr>
          </a:p>
        </p:txBody>
      </p:sp>
      <p:sp>
        <p:nvSpPr>
          <p:cNvPr id="116" name="Google Shape;116;g6c15951ef6_0_18"/>
          <p:cNvSpPr txBox="1"/>
          <p:nvPr/>
        </p:nvSpPr>
        <p:spPr>
          <a:xfrm>
            <a:off x="510325" y="1289225"/>
            <a:ext cx="8057700" cy="3612600"/>
          </a:xfrm>
          <a:prstGeom prst="rect">
            <a:avLst/>
          </a:prstGeom>
          <a:noFill/>
          <a:ln>
            <a:noFill/>
          </a:ln>
        </p:spPr>
        <p:txBody>
          <a:bodyPr anchorCtr="0" anchor="t" bIns="91425" lIns="91425" spcFirstLastPara="1" rIns="91425" wrap="square" tIns="91425">
            <a:noAutofit/>
          </a:bodyPr>
          <a:lstStyle/>
          <a:p>
            <a:pPr indent="457200" lvl="0" marL="0" rtl="0" algn="r">
              <a:spcBef>
                <a:spcPts val="0"/>
              </a:spcBef>
              <a:spcAft>
                <a:spcPts val="0"/>
              </a:spcAft>
              <a:buNone/>
            </a:pPr>
            <a:r>
              <a:rPr b="1" lang="en" sz="2400">
                <a:latin typeface="Century Gothic"/>
                <a:ea typeface="Century Gothic"/>
                <a:cs typeface="Century Gothic"/>
                <a:sym typeface="Century Gothic"/>
              </a:rPr>
              <a:t>1.	Data Collection</a:t>
            </a:r>
            <a:endParaRPr b="1" sz="2400">
              <a:latin typeface="Century Gothic"/>
              <a:ea typeface="Century Gothic"/>
              <a:cs typeface="Century Gothic"/>
              <a:sym typeface="Century Gothic"/>
            </a:endParaRPr>
          </a:p>
          <a:p>
            <a:pPr indent="0" lvl="0" marL="457200" rtl="0" algn="l">
              <a:spcBef>
                <a:spcPts val="0"/>
              </a:spcBef>
              <a:spcAft>
                <a:spcPts val="0"/>
              </a:spcAft>
              <a:buNone/>
            </a:pPr>
            <a:r>
              <a:t/>
            </a:r>
            <a:endParaRPr b="1" sz="2400">
              <a:latin typeface="Century Gothic"/>
              <a:ea typeface="Century Gothic"/>
              <a:cs typeface="Century Gothic"/>
              <a:sym typeface="Century Gothic"/>
            </a:endParaRPr>
          </a:p>
          <a:p>
            <a:pPr indent="0" lvl="0" marL="0" rtl="0" algn="r">
              <a:spcBef>
                <a:spcPts val="0"/>
              </a:spcBef>
              <a:spcAft>
                <a:spcPts val="0"/>
              </a:spcAft>
              <a:buNone/>
            </a:pPr>
            <a:r>
              <a:rPr b="1" lang="en" sz="2400">
                <a:latin typeface="Century Gothic"/>
                <a:ea typeface="Century Gothic"/>
                <a:cs typeface="Century Gothic"/>
                <a:sym typeface="Century Gothic"/>
              </a:rPr>
              <a:t>2.	Data Cleaning and Integration</a:t>
            </a:r>
            <a:endParaRPr b="1" sz="2400">
              <a:latin typeface="Century Gothic"/>
              <a:ea typeface="Century Gothic"/>
              <a:cs typeface="Century Gothic"/>
              <a:sym typeface="Century Gothic"/>
            </a:endParaRPr>
          </a:p>
          <a:p>
            <a:pPr indent="0" lvl="0" marL="457200" rtl="0" algn="l">
              <a:spcBef>
                <a:spcPts val="0"/>
              </a:spcBef>
              <a:spcAft>
                <a:spcPts val="0"/>
              </a:spcAft>
              <a:buNone/>
            </a:pPr>
            <a:r>
              <a:t/>
            </a:r>
            <a:endParaRPr b="1" sz="2400">
              <a:latin typeface="Century Gothic"/>
              <a:ea typeface="Century Gothic"/>
              <a:cs typeface="Century Gothic"/>
              <a:sym typeface="Century Gothic"/>
            </a:endParaRPr>
          </a:p>
          <a:p>
            <a:pPr indent="0" lvl="0" marL="0" rtl="0" algn="r">
              <a:spcBef>
                <a:spcPts val="0"/>
              </a:spcBef>
              <a:spcAft>
                <a:spcPts val="0"/>
              </a:spcAft>
              <a:buNone/>
            </a:pPr>
            <a:r>
              <a:rPr b="1" lang="en" sz="2400">
                <a:latin typeface="Century Gothic"/>
                <a:ea typeface="Century Gothic"/>
                <a:cs typeface="Century Gothic"/>
                <a:sym typeface="Century Gothic"/>
              </a:rPr>
              <a:t>3.	Search Engine</a:t>
            </a:r>
            <a:endParaRPr b="1" sz="2400">
              <a:latin typeface="Century Gothic"/>
              <a:ea typeface="Century Gothic"/>
              <a:cs typeface="Century Gothic"/>
              <a:sym typeface="Century Gothic"/>
            </a:endParaRPr>
          </a:p>
          <a:p>
            <a:pPr indent="0" lvl="0" marL="457200" rtl="0" algn="l">
              <a:spcBef>
                <a:spcPts val="0"/>
              </a:spcBef>
              <a:spcAft>
                <a:spcPts val="0"/>
              </a:spcAft>
              <a:buNone/>
            </a:pPr>
            <a:r>
              <a:t/>
            </a:r>
            <a:endParaRPr b="1" sz="2400">
              <a:latin typeface="Century Gothic"/>
              <a:ea typeface="Century Gothic"/>
              <a:cs typeface="Century Gothic"/>
              <a:sym typeface="Century Gothic"/>
            </a:endParaRPr>
          </a:p>
          <a:p>
            <a:pPr indent="457200" lvl="0" marL="0" rtl="0" algn="l">
              <a:spcBef>
                <a:spcPts val="0"/>
              </a:spcBef>
              <a:spcAft>
                <a:spcPts val="0"/>
              </a:spcAft>
              <a:buNone/>
            </a:pPr>
            <a:r>
              <a:rPr b="1" lang="en" sz="2400">
                <a:latin typeface="Century Gothic"/>
                <a:ea typeface="Century Gothic"/>
                <a:cs typeface="Century Gothic"/>
                <a:sym typeface="Century Gothic"/>
              </a:rPr>
              <a:t>4.	Visualization of Search Results</a:t>
            </a:r>
            <a:endParaRPr b="1" sz="2400">
              <a:latin typeface="Century Gothic"/>
              <a:ea typeface="Century Gothic"/>
              <a:cs typeface="Century Gothic"/>
              <a:sym typeface="Century Gothic"/>
            </a:endParaRPr>
          </a:p>
        </p:txBody>
      </p:sp>
      <p:pic>
        <p:nvPicPr>
          <p:cNvPr id="117" name="Google Shape;117;g6c15951ef6_0_18"/>
          <p:cNvPicPr preferRelativeResize="0"/>
          <p:nvPr/>
        </p:nvPicPr>
        <p:blipFill>
          <a:blip r:embed="rId3">
            <a:alphaModFix/>
          </a:blip>
          <a:stretch>
            <a:fillRect/>
          </a:stretch>
        </p:blipFill>
        <p:spPr>
          <a:xfrm>
            <a:off x="646375" y="3599175"/>
            <a:ext cx="428750" cy="420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Google Shape;122;p8"/>
          <p:cNvPicPr preferRelativeResize="0"/>
          <p:nvPr/>
        </p:nvPicPr>
        <p:blipFill rotWithShape="1">
          <a:blip r:embed="rId3">
            <a:alphaModFix/>
          </a:blip>
          <a:srcRect b="0" l="0" r="0" t="0"/>
          <a:stretch/>
        </p:blipFill>
        <p:spPr>
          <a:xfrm>
            <a:off x="8064175" y="0"/>
            <a:ext cx="1015225" cy="869000"/>
          </a:xfrm>
          <a:prstGeom prst="rect">
            <a:avLst/>
          </a:prstGeom>
          <a:noFill/>
          <a:ln>
            <a:noFill/>
          </a:ln>
        </p:spPr>
      </p:pic>
      <p:sp>
        <p:nvSpPr>
          <p:cNvPr id="123" name="Google Shape;123;p8"/>
          <p:cNvSpPr txBox="1"/>
          <p:nvPr/>
        </p:nvSpPr>
        <p:spPr>
          <a:xfrm>
            <a:off x="502450" y="1176800"/>
            <a:ext cx="8197800" cy="36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FF"/>
              </a:solidFill>
              <a:highlight>
                <a:srgbClr val="F5F8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FF"/>
              </a:solidFill>
              <a:highlight>
                <a:srgbClr val="F5F8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FF"/>
              </a:solidFill>
              <a:highlight>
                <a:srgbClr val="F5F8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FF"/>
                </a:solidFill>
                <a:highlight>
                  <a:srgbClr val="F5F8FA"/>
                </a:highlight>
                <a:latin typeface="Courier New"/>
                <a:ea typeface="Courier New"/>
                <a:cs typeface="Courier New"/>
                <a:sym typeface="Courier New"/>
              </a:rPr>
              <a:t>curl --request GET  --url 'https://api.twitter.com/1.1/search/tweets.json?q=</a:t>
            </a:r>
            <a:r>
              <a:rPr b="1" i="0" lang="en" sz="1300" u="none" cap="none" strike="noStrike">
                <a:solidFill>
                  <a:srgbClr val="0000FF"/>
                </a:solidFill>
                <a:highlight>
                  <a:srgbClr val="F5F8FA"/>
                </a:highlight>
                <a:latin typeface="Courier New"/>
                <a:ea typeface="Courier New"/>
                <a:cs typeface="Courier New"/>
                <a:sym typeface="Courier New"/>
              </a:rPr>
              <a:t>&lt;MentionSearchQuery&gt;</a:t>
            </a:r>
            <a:r>
              <a:rPr b="0" i="0" lang="en" sz="1300" u="none" cap="none" strike="noStrike">
                <a:solidFill>
                  <a:srgbClr val="0000FF"/>
                </a:solidFill>
                <a:highlight>
                  <a:srgbClr val="F5F8FA"/>
                </a:highlight>
                <a:latin typeface="Courier New"/>
                <a:ea typeface="Courier New"/>
                <a:cs typeface="Courier New"/>
                <a:sym typeface="Courier New"/>
              </a:rPr>
              <a:t>&amp;result_type=mixed&amp;count=2' </a:t>
            </a:r>
            <a:endParaRPr b="0" i="0" sz="1300" u="none" cap="none" strike="noStrike">
              <a:solidFill>
                <a:srgbClr val="0000FF"/>
              </a:solidFill>
              <a:highlight>
                <a:srgbClr val="F5F8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FF"/>
                </a:solidFill>
                <a:highlight>
                  <a:srgbClr val="F5F8FA"/>
                </a:highlight>
                <a:latin typeface="Courier New"/>
                <a:ea typeface="Courier New"/>
                <a:cs typeface="Courier New"/>
                <a:sym typeface="Courier New"/>
              </a:rPr>
              <a:t>--header </a:t>
            </a:r>
            <a:endParaRPr b="0" i="0" sz="1300" u="none" cap="none" strike="noStrike">
              <a:solidFill>
                <a:srgbClr val="0000FF"/>
              </a:solidFill>
              <a:highlight>
                <a:srgbClr val="F5F8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FF"/>
                </a:solidFill>
                <a:highlight>
                  <a:srgbClr val="F5F8FA"/>
                </a:highlight>
                <a:latin typeface="Courier New"/>
                <a:ea typeface="Courier New"/>
                <a:cs typeface="Courier New"/>
                <a:sym typeface="Courier New"/>
              </a:rPr>
              <a:t>'authorization: OAuth oauth_consumer_key="consumer-key-for-app", </a:t>
            </a:r>
            <a:endParaRPr b="0" i="0" sz="1300" u="none" cap="none" strike="noStrike">
              <a:solidFill>
                <a:srgbClr val="0000FF"/>
              </a:solidFill>
              <a:highlight>
                <a:srgbClr val="F5F8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FF"/>
                </a:solidFill>
                <a:highlight>
                  <a:srgbClr val="F5F8FA"/>
                </a:highlight>
                <a:latin typeface="Courier New"/>
                <a:ea typeface="Courier New"/>
                <a:cs typeface="Courier New"/>
                <a:sym typeface="Courier New"/>
              </a:rPr>
              <a:t> oauth_nonce="generated-nonce", oauth_signature="generated-signature", </a:t>
            </a:r>
            <a:endParaRPr b="0" i="0" sz="1300" u="none" cap="none" strike="noStrike">
              <a:solidFill>
                <a:srgbClr val="0000FF"/>
              </a:solidFill>
              <a:highlight>
                <a:srgbClr val="F5F8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FF"/>
                </a:solidFill>
                <a:highlight>
                  <a:srgbClr val="F5F8FA"/>
                </a:highlight>
                <a:latin typeface="Courier New"/>
                <a:ea typeface="Courier New"/>
                <a:cs typeface="Courier New"/>
                <a:sym typeface="Courier New"/>
              </a:rPr>
              <a:t> oauth_signature_method="HMAC-SHA1", oauth_timestamp="generated-timestamp", </a:t>
            </a:r>
            <a:endParaRPr b="0" i="0" sz="1300" u="none" cap="none" strike="noStrike">
              <a:solidFill>
                <a:srgbClr val="0000FF"/>
              </a:solidFill>
              <a:highlight>
                <a:srgbClr val="F5F8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FF"/>
                </a:solidFill>
                <a:highlight>
                  <a:srgbClr val="F5F8FA"/>
                </a:highlight>
                <a:latin typeface="Courier New"/>
                <a:ea typeface="Courier New"/>
                <a:cs typeface="Courier New"/>
                <a:sym typeface="Courier New"/>
              </a:rPr>
              <a:t> oauth_token="access-token-for-authed-user", oauth_version="1.0"'</a:t>
            </a:r>
            <a:endParaRPr b="0" i="0" sz="1300" u="none" cap="none" strike="noStrike">
              <a:solidFill>
                <a:srgbClr val="0000FF"/>
              </a:solidFill>
              <a:highlight>
                <a:srgbClr val="F5F8FA"/>
              </a:highlight>
              <a:latin typeface="Courier New"/>
              <a:ea typeface="Courier New"/>
              <a:cs typeface="Courier New"/>
              <a:sym typeface="Courier New"/>
            </a:endParaRPr>
          </a:p>
          <a:p>
            <a:pPr indent="0" lvl="0" marL="76200" marR="76200" rtl="0" algn="l">
              <a:lnSpc>
                <a:spcPct val="115000"/>
              </a:lnSpc>
              <a:spcBef>
                <a:spcPts val="0"/>
              </a:spcBef>
              <a:spcAft>
                <a:spcPts val="0"/>
              </a:spcAft>
              <a:buClr>
                <a:schemeClr val="dk1"/>
              </a:buClr>
              <a:buSzPts val="1100"/>
              <a:buFont typeface="Arial"/>
              <a:buNone/>
            </a:pPr>
            <a:r>
              <a:t/>
            </a:r>
            <a:endParaRPr b="0" i="0" sz="1100" u="none" cap="none" strike="noStrike">
              <a:solidFill>
                <a:srgbClr val="E0245E"/>
              </a:solidFill>
              <a:highlight>
                <a:srgbClr val="F5F8FA"/>
              </a:highlight>
              <a:latin typeface="Courier New"/>
              <a:ea typeface="Courier New"/>
              <a:cs typeface="Courier New"/>
              <a:sym typeface="Courier New"/>
            </a:endParaRPr>
          </a:p>
          <a:p>
            <a:pPr indent="0" lvl="0" marL="76200" marR="76200" rtl="0" algn="l">
              <a:lnSpc>
                <a:spcPct val="115000"/>
              </a:lnSpc>
              <a:spcBef>
                <a:spcPts val="0"/>
              </a:spcBef>
              <a:spcAft>
                <a:spcPts val="0"/>
              </a:spcAft>
              <a:buClr>
                <a:schemeClr val="dk1"/>
              </a:buClr>
              <a:buSzPts val="1100"/>
              <a:buFont typeface="Arial"/>
              <a:buNone/>
            </a:pPr>
            <a:r>
              <a:t/>
            </a:r>
            <a:endParaRPr b="0" i="0" sz="1100" u="none" cap="none" strike="noStrike">
              <a:solidFill>
                <a:srgbClr val="E0245E"/>
              </a:solidFill>
              <a:highlight>
                <a:srgbClr val="F5F8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8"/>
          <p:cNvSpPr txBox="1"/>
          <p:nvPr/>
        </p:nvSpPr>
        <p:spPr>
          <a:xfrm>
            <a:off x="158650" y="370225"/>
            <a:ext cx="7821300" cy="1039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200"/>
              </a:spcBef>
              <a:spcAft>
                <a:spcPts val="1200"/>
              </a:spcAft>
              <a:buClr>
                <a:srgbClr val="000000"/>
              </a:buClr>
              <a:buSzPts val="3600"/>
              <a:buFont typeface="Arial"/>
              <a:buNone/>
            </a:pPr>
            <a:r>
              <a:rPr b="1" i="0" lang="en" sz="3600" u="none" cap="none" strike="noStrike">
                <a:solidFill>
                  <a:schemeClr val="dk1"/>
                </a:solidFill>
                <a:latin typeface="Century Gothic"/>
                <a:ea typeface="Century Gothic"/>
                <a:cs typeface="Century Gothic"/>
                <a:sym typeface="Century Gothic"/>
              </a:rPr>
              <a:t>STANDARD SEARCH API EXAMPLE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9"/>
          <p:cNvSpPr txBox="1"/>
          <p:nvPr/>
        </p:nvSpPr>
        <p:spPr>
          <a:xfrm>
            <a:off x="899050" y="3424425"/>
            <a:ext cx="6377100" cy="794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The idea of using a distributed computing engine like spark is to distribute the calculations to multiple low-end machines instead of a single high-end one. This definitely speeds up the learning phase and allows us to create better models.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9"/>
          <p:cNvSpPr txBox="1"/>
          <p:nvPr/>
        </p:nvSpPr>
        <p:spPr>
          <a:xfrm>
            <a:off x="986150" y="1855625"/>
            <a:ext cx="6460800" cy="224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One of the major attractions of Spark is the ability to scale computation massively, and that is exactly what we need for our project utilizing machine learning algorithms.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Standard implementations of machine learning algorithms require very powerful machines to be able to run and depending on high-end machines is not advantageous due to their high price and improper costs of scaling up.</a:t>
            </a:r>
            <a:endParaRPr b="0" i="0" sz="1400" u="none" cap="none" strike="noStrike">
              <a:solidFill>
                <a:srgbClr val="000000"/>
              </a:solidFill>
              <a:latin typeface="Arial"/>
              <a:ea typeface="Arial"/>
              <a:cs typeface="Arial"/>
              <a:sym typeface="Arial"/>
            </a:endParaRPr>
          </a:p>
        </p:txBody>
      </p:sp>
      <p:pic>
        <p:nvPicPr>
          <p:cNvPr id="131" name="Google Shape;131;p9"/>
          <p:cNvPicPr preferRelativeResize="0"/>
          <p:nvPr/>
        </p:nvPicPr>
        <p:blipFill rotWithShape="1">
          <a:blip r:embed="rId3">
            <a:alphaModFix/>
          </a:blip>
          <a:srcRect b="0" l="0" r="0" t="0"/>
          <a:stretch/>
        </p:blipFill>
        <p:spPr>
          <a:xfrm>
            <a:off x="2964600" y="380300"/>
            <a:ext cx="3214799" cy="1071600"/>
          </a:xfrm>
          <a:prstGeom prst="rect">
            <a:avLst/>
          </a:prstGeom>
          <a:noFill/>
          <a:ln>
            <a:noFill/>
          </a:ln>
        </p:spPr>
      </p:pic>
      <p:pic>
        <p:nvPicPr>
          <p:cNvPr id="132" name="Google Shape;132;p9"/>
          <p:cNvPicPr preferRelativeResize="0"/>
          <p:nvPr/>
        </p:nvPicPr>
        <p:blipFill rotWithShape="1">
          <a:blip r:embed="rId4">
            <a:alphaModFix/>
          </a:blip>
          <a:srcRect b="0" l="0" r="0" t="0"/>
          <a:stretch/>
        </p:blipFill>
        <p:spPr>
          <a:xfrm>
            <a:off x="8064175" y="0"/>
            <a:ext cx="1015225" cy="86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0"/>
          <p:cNvSpPr txBox="1"/>
          <p:nvPr/>
        </p:nvSpPr>
        <p:spPr>
          <a:xfrm>
            <a:off x="909525" y="846775"/>
            <a:ext cx="6408600" cy="940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700"/>
              </a:spcAft>
              <a:buClr>
                <a:srgbClr val="000000"/>
              </a:buClr>
              <a:buSzPts val="1100"/>
              <a:buFont typeface="Arial"/>
              <a:buNone/>
            </a:pPr>
            <a:r>
              <a:rPr b="0" i="0" lang="en" sz="1100" u="none" cap="none" strike="noStrike">
                <a:solidFill>
                  <a:srgbClr val="1D1F22"/>
                </a:solidFill>
                <a:latin typeface="Arial"/>
                <a:ea typeface="Arial"/>
                <a:cs typeface="Arial"/>
                <a:sym typeface="Arial"/>
              </a:rPr>
              <a:t>MLlib is Spark’s machine learning (ML) library. Its goal is to make practical machine learning scalable and easy. It provides tools such as: ML Algorithms: common learning algorithms such as classification, regression, clustering, and collaborative filtering.</a:t>
            </a:r>
            <a:endParaRPr b="0" i="0" sz="1100" u="none" cap="none" strike="noStrike">
              <a:solidFill>
                <a:srgbClr val="1D1F22"/>
              </a:solidFill>
              <a:latin typeface="Arial"/>
              <a:ea typeface="Arial"/>
              <a:cs typeface="Arial"/>
              <a:sym typeface="Arial"/>
            </a:endParaRPr>
          </a:p>
        </p:txBody>
      </p:sp>
      <p:pic>
        <p:nvPicPr>
          <p:cNvPr id="138" name="Google Shape;138;p10"/>
          <p:cNvPicPr preferRelativeResize="0"/>
          <p:nvPr/>
        </p:nvPicPr>
        <p:blipFill rotWithShape="1">
          <a:blip r:embed="rId3">
            <a:alphaModFix/>
          </a:blip>
          <a:srcRect b="0" l="0" r="0" t="0"/>
          <a:stretch/>
        </p:blipFill>
        <p:spPr>
          <a:xfrm>
            <a:off x="909536" y="2155963"/>
            <a:ext cx="6611174" cy="1918814"/>
          </a:xfrm>
          <a:prstGeom prst="rect">
            <a:avLst/>
          </a:prstGeom>
          <a:noFill/>
          <a:ln>
            <a:noFill/>
          </a:ln>
        </p:spPr>
      </p:pic>
      <p:pic>
        <p:nvPicPr>
          <p:cNvPr id="139" name="Google Shape;139;p10"/>
          <p:cNvPicPr preferRelativeResize="0"/>
          <p:nvPr/>
        </p:nvPicPr>
        <p:blipFill rotWithShape="1">
          <a:blip r:embed="rId4">
            <a:alphaModFix/>
          </a:blip>
          <a:srcRect b="0" l="0" r="0" t="0"/>
          <a:stretch/>
        </p:blipFill>
        <p:spPr>
          <a:xfrm>
            <a:off x="7520694" y="1226225"/>
            <a:ext cx="1061125" cy="1075400"/>
          </a:xfrm>
          <a:prstGeom prst="rect">
            <a:avLst/>
          </a:prstGeom>
          <a:noFill/>
          <a:ln>
            <a:noFill/>
          </a:ln>
        </p:spPr>
      </p:pic>
      <p:pic>
        <p:nvPicPr>
          <p:cNvPr id="140" name="Google Shape;140;p10"/>
          <p:cNvPicPr preferRelativeResize="0"/>
          <p:nvPr/>
        </p:nvPicPr>
        <p:blipFill rotWithShape="1">
          <a:blip r:embed="rId5">
            <a:alphaModFix/>
          </a:blip>
          <a:srcRect b="0" l="0" r="0" t="0"/>
          <a:stretch/>
        </p:blipFill>
        <p:spPr>
          <a:xfrm>
            <a:off x="8064175" y="0"/>
            <a:ext cx="1015225" cy="86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1"/>
          <p:cNvSpPr txBox="1"/>
          <p:nvPr/>
        </p:nvSpPr>
        <p:spPr>
          <a:xfrm>
            <a:off x="1561625" y="0"/>
            <a:ext cx="5589600" cy="101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200"/>
              </a:spcBef>
              <a:spcAft>
                <a:spcPts val="1200"/>
              </a:spcAft>
              <a:buClr>
                <a:srgbClr val="000000"/>
              </a:buClr>
              <a:buSzPts val="3600"/>
              <a:buFont typeface="Arial"/>
              <a:buNone/>
            </a:pPr>
            <a:r>
              <a:rPr b="1" i="0" lang="en" sz="3600" u="none" cap="none" strike="noStrike">
                <a:solidFill>
                  <a:schemeClr val="dk1"/>
                </a:solidFill>
                <a:latin typeface="Century Gothic"/>
                <a:ea typeface="Century Gothic"/>
                <a:cs typeface="Century Gothic"/>
                <a:sym typeface="Century Gothic"/>
              </a:rPr>
              <a:t>Preprocessing Text </a:t>
            </a:r>
            <a:endParaRPr b="0" i="0" sz="1400" u="none" cap="none" strike="noStrike">
              <a:solidFill>
                <a:srgbClr val="000000"/>
              </a:solidFill>
              <a:latin typeface="Arial"/>
              <a:ea typeface="Arial"/>
              <a:cs typeface="Arial"/>
              <a:sym typeface="Arial"/>
            </a:endParaRPr>
          </a:p>
        </p:txBody>
      </p:sp>
      <p:pic>
        <p:nvPicPr>
          <p:cNvPr id="146" name="Google Shape;146;p11"/>
          <p:cNvPicPr preferRelativeResize="0"/>
          <p:nvPr/>
        </p:nvPicPr>
        <p:blipFill rotWithShape="1">
          <a:blip r:embed="rId3">
            <a:alphaModFix/>
          </a:blip>
          <a:srcRect b="0" l="0" r="0" t="0"/>
          <a:stretch/>
        </p:blipFill>
        <p:spPr>
          <a:xfrm>
            <a:off x="2197150" y="1010994"/>
            <a:ext cx="4569976" cy="3494107"/>
          </a:xfrm>
          <a:prstGeom prst="rect">
            <a:avLst/>
          </a:prstGeom>
          <a:noFill/>
          <a:ln>
            <a:noFill/>
          </a:ln>
        </p:spPr>
      </p:pic>
      <p:sp>
        <p:nvSpPr>
          <p:cNvPr id="147" name="Google Shape;147;p11"/>
          <p:cNvSpPr txBox="1"/>
          <p:nvPr/>
        </p:nvSpPr>
        <p:spPr>
          <a:xfrm>
            <a:off x="7089350" y="4410075"/>
            <a:ext cx="1821900" cy="57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Source:KDnuggets</a:t>
            </a:r>
            <a:endParaRPr b="0" i="0" sz="1400" u="none" cap="none" strike="noStrike">
              <a:solidFill>
                <a:srgbClr val="000000"/>
              </a:solidFill>
              <a:latin typeface="Arial"/>
              <a:ea typeface="Arial"/>
              <a:cs typeface="Arial"/>
              <a:sym typeface="Arial"/>
            </a:endParaRPr>
          </a:p>
        </p:txBody>
      </p:sp>
      <p:pic>
        <p:nvPicPr>
          <p:cNvPr id="148" name="Google Shape;148;p11"/>
          <p:cNvPicPr preferRelativeResize="0"/>
          <p:nvPr/>
        </p:nvPicPr>
        <p:blipFill rotWithShape="1">
          <a:blip r:embed="rId4">
            <a:alphaModFix/>
          </a:blip>
          <a:srcRect b="0" l="0" r="0" t="0"/>
          <a:stretch/>
        </p:blipFill>
        <p:spPr>
          <a:xfrm>
            <a:off x="8064175" y="0"/>
            <a:ext cx="1015225" cy="86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2"/>
          <p:cNvSpPr txBox="1"/>
          <p:nvPr/>
        </p:nvSpPr>
        <p:spPr>
          <a:xfrm>
            <a:off x="532950" y="601875"/>
            <a:ext cx="7907100" cy="420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Century Gothic"/>
                <a:ea typeface="Century Gothic"/>
                <a:cs typeface="Century Gothic"/>
                <a:sym typeface="Century Gothic"/>
              </a:rPr>
              <a:t>Tokenization and segmentation</a:t>
            </a:r>
            <a:endParaRPr b="1" i="0" sz="1600" u="none" cap="none" strike="noStrike">
              <a:solidFill>
                <a:srgbClr val="000000"/>
              </a:solidFill>
              <a:latin typeface="Century Gothic"/>
              <a:ea typeface="Century Gothic"/>
              <a:cs typeface="Century Gothic"/>
              <a:sym typeface="Century Gothic"/>
            </a:endParaRPr>
          </a:p>
          <a:p>
            <a:pPr indent="-317500" lvl="0" marL="457200" marR="0" rtl="0" algn="l">
              <a:lnSpc>
                <a:spcPct val="100000"/>
              </a:lnSpc>
              <a:spcBef>
                <a:spcPts val="0"/>
              </a:spcBef>
              <a:spcAft>
                <a:spcPts val="0"/>
              </a:spcAft>
              <a:buClr>
                <a:schemeClr val="dk1"/>
              </a:buClr>
              <a:buSzPts val="1400"/>
              <a:buFont typeface="Century Gothic"/>
              <a:buChar char="●"/>
            </a:pPr>
            <a:r>
              <a:rPr b="0" i="0" lang="en" sz="1400" u="none" cap="none" strike="noStrike">
                <a:solidFill>
                  <a:schemeClr val="dk1"/>
                </a:solidFill>
                <a:latin typeface="Century Gothic"/>
                <a:ea typeface="Century Gothic"/>
                <a:cs typeface="Century Gothic"/>
                <a:sym typeface="Century Gothic"/>
              </a:rPr>
              <a:t>Tokenization is the task of chopping text up into pieces, called </a:t>
            </a:r>
            <a:r>
              <a:rPr b="0" i="1" lang="en" sz="1400" u="none" cap="none" strike="noStrike">
                <a:solidFill>
                  <a:schemeClr val="dk1"/>
                </a:solidFill>
                <a:latin typeface="Century Gothic"/>
                <a:ea typeface="Century Gothic"/>
                <a:cs typeface="Century Gothic"/>
                <a:sym typeface="Century Gothic"/>
              </a:rPr>
              <a:t>tokens</a:t>
            </a:r>
            <a:endParaRPr b="1" i="0" sz="1400" u="none" cap="none" strike="noStrike">
              <a:solidFill>
                <a:srgbClr val="000000"/>
              </a:solidFill>
              <a:latin typeface="Century Gothic"/>
              <a:ea typeface="Century Gothic"/>
              <a:cs typeface="Century Gothic"/>
              <a:sym typeface="Century Gothic"/>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Century Gothic"/>
                <a:ea typeface="Century Gothic"/>
                <a:cs typeface="Century Gothic"/>
                <a:sym typeface="Century Gothic"/>
              </a:rPr>
              <a:t> </a:t>
            </a:r>
            <a:r>
              <a:rPr b="1" i="1" lang="en" sz="1400" u="none" cap="none" strike="noStrike">
                <a:solidFill>
                  <a:srgbClr val="222222"/>
                </a:solidFill>
                <a:highlight>
                  <a:srgbClr val="FFFFFF"/>
                </a:highlight>
                <a:latin typeface="Century Gothic"/>
                <a:ea typeface="Century Gothic"/>
                <a:cs typeface="Century Gothic"/>
                <a:sym typeface="Century Gothic"/>
              </a:rPr>
              <a:t>n</a:t>
            </a:r>
            <a:r>
              <a:rPr b="1" i="0" lang="en" sz="1400" u="none" cap="none" strike="noStrike">
                <a:solidFill>
                  <a:srgbClr val="222222"/>
                </a:solidFill>
                <a:highlight>
                  <a:srgbClr val="FFFFFF"/>
                </a:highlight>
                <a:latin typeface="Century Gothic"/>
                <a:ea typeface="Century Gothic"/>
                <a:cs typeface="Century Gothic"/>
                <a:sym typeface="Century Gothic"/>
              </a:rPr>
              <a:t>-gram</a:t>
            </a:r>
            <a:r>
              <a:rPr b="0" i="0" lang="en" sz="1400" u="none" cap="none" strike="noStrike">
                <a:solidFill>
                  <a:srgbClr val="222222"/>
                </a:solidFill>
                <a:highlight>
                  <a:srgbClr val="FFFFFF"/>
                </a:highlight>
                <a:latin typeface="Century Gothic"/>
                <a:ea typeface="Century Gothic"/>
                <a:cs typeface="Century Gothic"/>
                <a:sym typeface="Century Gothic"/>
              </a:rPr>
              <a:t> is a contiguous sequence of </a:t>
            </a:r>
            <a:r>
              <a:rPr b="0" i="1" lang="en" sz="1400" u="none" cap="none" strike="noStrike">
                <a:solidFill>
                  <a:srgbClr val="222222"/>
                </a:solidFill>
                <a:highlight>
                  <a:srgbClr val="FFFFFF"/>
                </a:highlight>
                <a:latin typeface="Century Gothic"/>
                <a:ea typeface="Century Gothic"/>
                <a:cs typeface="Century Gothic"/>
                <a:sym typeface="Century Gothic"/>
              </a:rPr>
              <a:t>n</a:t>
            </a:r>
            <a:r>
              <a:rPr b="0" i="0" lang="en" sz="1400" u="none" cap="none" strike="noStrike">
                <a:solidFill>
                  <a:srgbClr val="222222"/>
                </a:solidFill>
                <a:highlight>
                  <a:srgbClr val="FFFFFF"/>
                </a:highlight>
                <a:latin typeface="Century Gothic"/>
                <a:ea typeface="Century Gothic"/>
                <a:cs typeface="Century Gothic"/>
                <a:sym typeface="Century Gothic"/>
              </a:rPr>
              <a:t> items from a given sample of text or speech eg of a tri-gram: 6 inch phone</a:t>
            </a:r>
            <a:endParaRPr b="1"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Century Gothic"/>
                <a:ea typeface="Century Gothic"/>
                <a:cs typeface="Century Gothic"/>
                <a:sym typeface="Century Gothic"/>
              </a:rPr>
              <a:t>Noise Removal</a:t>
            </a:r>
            <a:endParaRPr b="1" i="0" sz="1600" u="none" cap="none" strike="noStrike">
              <a:solidFill>
                <a:srgbClr val="000000"/>
              </a:solidFill>
              <a:latin typeface="Century Gothic"/>
              <a:ea typeface="Century Gothic"/>
              <a:cs typeface="Century Gothic"/>
              <a:sym typeface="Century Gothic"/>
            </a:endParaRPr>
          </a:p>
          <a:p>
            <a:pPr indent="-317500" lvl="0" marL="457200" marR="0" rtl="0" algn="l">
              <a:lnSpc>
                <a:spcPct val="100000"/>
              </a:lnSpc>
              <a:spcBef>
                <a:spcPts val="0"/>
              </a:spcBef>
              <a:spcAft>
                <a:spcPts val="0"/>
              </a:spcAft>
              <a:buClr>
                <a:srgbClr val="000000"/>
              </a:buClr>
              <a:buSzPts val="1400"/>
              <a:buFont typeface="Century Gothic"/>
              <a:buChar char="●"/>
            </a:pPr>
            <a:r>
              <a:rPr b="0" i="0" lang="en" sz="1400" u="none" cap="none" strike="noStrike">
                <a:solidFill>
                  <a:srgbClr val="000000"/>
                </a:solidFill>
                <a:latin typeface="Century Gothic"/>
                <a:ea typeface="Century Gothic"/>
                <a:cs typeface="Century Gothic"/>
                <a:sym typeface="Century Gothic"/>
              </a:rPr>
              <a:t>Stopword removal</a:t>
            </a:r>
            <a:endParaRPr b="0" i="0" sz="1400" u="none" cap="none" strike="noStrike">
              <a:solidFill>
                <a:srgbClr val="000000"/>
              </a:solidFill>
              <a:latin typeface="Century Gothic"/>
              <a:ea typeface="Century Gothic"/>
              <a:cs typeface="Century Gothic"/>
              <a:sym typeface="Century Gothic"/>
            </a:endParaRPr>
          </a:p>
          <a:p>
            <a:pPr indent="-317500" lvl="0" marL="457200" marR="0" rtl="0" algn="l">
              <a:lnSpc>
                <a:spcPct val="100000"/>
              </a:lnSpc>
              <a:spcBef>
                <a:spcPts val="0"/>
              </a:spcBef>
              <a:spcAft>
                <a:spcPts val="0"/>
              </a:spcAft>
              <a:buClr>
                <a:srgbClr val="000000"/>
              </a:buClr>
              <a:buSzPts val="1400"/>
              <a:buFont typeface="Century Gothic"/>
              <a:buChar char="●"/>
            </a:pPr>
            <a:r>
              <a:rPr b="0" i="0" lang="en" sz="1400" u="none" cap="none" strike="noStrike">
                <a:solidFill>
                  <a:srgbClr val="000000"/>
                </a:solidFill>
                <a:latin typeface="Century Gothic"/>
                <a:ea typeface="Century Gothic"/>
                <a:cs typeface="Century Gothic"/>
                <a:sym typeface="Century Gothic"/>
              </a:rPr>
              <a:t>Punctuation, special characters removal</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Century Gothic"/>
                <a:ea typeface="Century Gothic"/>
                <a:cs typeface="Century Gothic"/>
                <a:sym typeface="Century Gothic"/>
              </a:rPr>
              <a:t>Normalization</a:t>
            </a:r>
            <a:endParaRPr b="1" i="0" sz="1600" u="none" cap="none" strike="noStrike">
              <a:solidFill>
                <a:srgbClr val="000000"/>
              </a:solidFill>
              <a:latin typeface="Century Gothic"/>
              <a:ea typeface="Century Gothic"/>
              <a:cs typeface="Century Gothic"/>
              <a:sym typeface="Century Gothic"/>
            </a:endParaRPr>
          </a:p>
          <a:p>
            <a:pPr indent="-317500" lvl="0" marL="457200" marR="0" rtl="0" algn="l">
              <a:lnSpc>
                <a:spcPct val="100000"/>
              </a:lnSpc>
              <a:spcBef>
                <a:spcPts val="0"/>
              </a:spcBef>
              <a:spcAft>
                <a:spcPts val="0"/>
              </a:spcAft>
              <a:buClr>
                <a:srgbClr val="000000"/>
              </a:buClr>
              <a:buSzPts val="1400"/>
              <a:buFont typeface="Century Gothic"/>
              <a:buChar char="●"/>
            </a:pPr>
            <a:r>
              <a:rPr b="0" i="0" lang="en" sz="1400" u="none" cap="none" strike="noStrike">
                <a:solidFill>
                  <a:srgbClr val="000000"/>
                </a:solidFill>
                <a:latin typeface="Century Gothic"/>
                <a:ea typeface="Century Gothic"/>
                <a:cs typeface="Century Gothic"/>
                <a:sym typeface="Century Gothic"/>
              </a:rPr>
              <a:t>CountVectorizer</a:t>
            </a:r>
            <a:endParaRPr b="0" i="0" sz="1400" u="none" cap="none" strike="noStrike">
              <a:solidFill>
                <a:srgbClr val="000000"/>
              </a:solidFill>
              <a:latin typeface="Century Gothic"/>
              <a:ea typeface="Century Gothic"/>
              <a:cs typeface="Century Gothic"/>
              <a:sym typeface="Century Gothic"/>
            </a:endParaRPr>
          </a:p>
          <a:p>
            <a:pPr indent="-317500" lvl="0" marL="457200" marR="0" rtl="0" algn="l">
              <a:lnSpc>
                <a:spcPct val="100000"/>
              </a:lnSpc>
              <a:spcBef>
                <a:spcPts val="0"/>
              </a:spcBef>
              <a:spcAft>
                <a:spcPts val="0"/>
              </a:spcAft>
              <a:buClr>
                <a:srgbClr val="000000"/>
              </a:buClr>
              <a:buSzPts val="1400"/>
              <a:buFont typeface="Century Gothic"/>
              <a:buChar char="●"/>
            </a:pPr>
            <a:r>
              <a:rPr b="0" i="0" lang="en" sz="1400" u="none" cap="none" strike="noStrike">
                <a:solidFill>
                  <a:srgbClr val="000000"/>
                </a:solidFill>
                <a:latin typeface="Century Gothic"/>
                <a:ea typeface="Century Gothic"/>
                <a:cs typeface="Century Gothic"/>
                <a:sym typeface="Century Gothic"/>
              </a:rPr>
              <a:t>TF-IDF vectorizer </a:t>
            </a:r>
            <a:endParaRPr b="0" i="0" sz="1400" u="none" cap="none" strike="noStrike">
              <a:solidFill>
                <a:srgbClr val="000000"/>
              </a:solidFill>
              <a:latin typeface="Century Gothic"/>
              <a:ea typeface="Century Gothic"/>
              <a:cs typeface="Century Gothic"/>
              <a:sym typeface="Century Gothic"/>
            </a:endParaRPr>
          </a:p>
          <a:p>
            <a:pPr indent="-317500" lvl="0" marL="457200" marR="0" rtl="0" algn="l">
              <a:lnSpc>
                <a:spcPct val="100000"/>
              </a:lnSpc>
              <a:spcBef>
                <a:spcPts val="0"/>
              </a:spcBef>
              <a:spcAft>
                <a:spcPts val="0"/>
              </a:spcAft>
              <a:buClr>
                <a:srgbClr val="000000"/>
              </a:buClr>
              <a:buSzPts val="1400"/>
              <a:buFont typeface="Century Gothic"/>
              <a:buChar char="●"/>
            </a:pPr>
            <a:r>
              <a:rPr b="0" i="0" lang="en" sz="1400" u="none" cap="none" strike="noStrike">
                <a:solidFill>
                  <a:srgbClr val="000000"/>
                </a:solidFill>
                <a:latin typeface="Century Gothic"/>
                <a:ea typeface="Century Gothic"/>
                <a:cs typeface="Century Gothic"/>
                <a:sym typeface="Century Gothic"/>
              </a:rPr>
              <a:t>Word Embeddings</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3"/>
          <p:cNvSpPr txBox="1"/>
          <p:nvPr/>
        </p:nvSpPr>
        <p:spPr>
          <a:xfrm>
            <a:off x="1564275" y="1710100"/>
            <a:ext cx="6522000" cy="1477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200"/>
              </a:spcBef>
              <a:spcAft>
                <a:spcPts val="1200"/>
              </a:spcAft>
              <a:buClr>
                <a:srgbClr val="000000"/>
              </a:buClr>
              <a:buSzPts val="3600"/>
              <a:buFont typeface="Arial"/>
              <a:buNone/>
            </a:pPr>
            <a:r>
              <a:rPr b="1" i="0" lang="en" sz="3600" u="none" cap="none" strike="noStrike">
                <a:solidFill>
                  <a:srgbClr val="000000"/>
                </a:solidFill>
                <a:latin typeface="Century Gothic"/>
                <a:ea typeface="Century Gothic"/>
                <a:cs typeface="Century Gothic"/>
                <a:sym typeface="Century Gothic"/>
              </a:rPr>
              <a:t>MACHINE LEARNING MODEL</a:t>
            </a:r>
            <a:endParaRPr b="0" i="0" sz="36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4"/>
          <p:cNvSpPr txBox="1"/>
          <p:nvPr/>
        </p:nvSpPr>
        <p:spPr>
          <a:xfrm>
            <a:off x="195800" y="695125"/>
            <a:ext cx="8883600" cy="104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1" i="0" lang="en" sz="2200" u="none" cap="none" strike="noStrike">
                <a:solidFill>
                  <a:srgbClr val="000000"/>
                </a:solidFill>
                <a:latin typeface="Century Gothic"/>
                <a:ea typeface="Century Gothic"/>
                <a:cs typeface="Century Gothic"/>
                <a:sym typeface="Century Gothic"/>
              </a:rPr>
              <a:t>Regression Analysis: Estimates relationships between a dependent - independent variable(s)</a:t>
            </a:r>
            <a:endParaRPr b="1" i="0" sz="2200" u="none" cap="none" strike="noStrike">
              <a:solidFill>
                <a:srgbClr val="000000"/>
              </a:solidFill>
              <a:latin typeface="Century Gothic"/>
              <a:ea typeface="Century Gothic"/>
              <a:cs typeface="Century Gothic"/>
              <a:sym typeface="Century Gothic"/>
            </a:endParaRPr>
          </a:p>
        </p:txBody>
      </p:sp>
      <p:sp>
        <p:nvSpPr>
          <p:cNvPr id="164" name="Google Shape;164;p14"/>
          <p:cNvSpPr txBox="1"/>
          <p:nvPr/>
        </p:nvSpPr>
        <p:spPr>
          <a:xfrm>
            <a:off x="260275" y="1840475"/>
            <a:ext cx="3744900" cy="644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entury Gothic"/>
                <a:ea typeface="Century Gothic"/>
                <a:cs typeface="Century Gothic"/>
                <a:sym typeface="Century Gothic"/>
              </a:rPr>
              <a:t>Dependent Variable (Yes/ No)</a:t>
            </a:r>
            <a:endParaRPr b="1" i="0" sz="1800" u="none" cap="none" strike="noStrike">
              <a:solidFill>
                <a:srgbClr val="000000"/>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entury Gothic"/>
                <a:ea typeface="Century Gothic"/>
                <a:cs typeface="Century Gothic"/>
                <a:sym typeface="Century Gothic"/>
              </a:rPr>
              <a:t>For Eg. Will someone get a loan?</a:t>
            </a:r>
            <a:endParaRPr b="1" i="0" sz="1800" u="none" cap="none" strike="noStrike">
              <a:solidFill>
                <a:srgbClr val="000000"/>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entury Gothic"/>
              <a:ea typeface="Century Gothic"/>
              <a:cs typeface="Century Gothic"/>
              <a:sym typeface="Century Gothic"/>
            </a:endParaRPr>
          </a:p>
        </p:txBody>
      </p:sp>
      <p:sp>
        <p:nvSpPr>
          <p:cNvPr id="165" name="Google Shape;165;p14"/>
          <p:cNvSpPr txBox="1"/>
          <p:nvPr/>
        </p:nvSpPr>
        <p:spPr>
          <a:xfrm>
            <a:off x="5436425" y="1840463"/>
            <a:ext cx="3222300" cy="644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entury Gothic"/>
                <a:ea typeface="Century Gothic"/>
                <a:cs typeface="Century Gothic"/>
                <a:sym typeface="Century Gothic"/>
              </a:rPr>
              <a:t>Independent Variable</a:t>
            </a:r>
            <a:endParaRPr b="1" i="0" sz="1800" u="none" cap="none" strike="noStrike">
              <a:solidFill>
                <a:schemeClr val="dk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entury Gothic"/>
                <a:ea typeface="Century Gothic"/>
                <a:cs typeface="Century Gothic"/>
                <a:sym typeface="Century Gothic"/>
              </a:rPr>
              <a:t>For Eg. Credit Score</a:t>
            </a:r>
            <a:endParaRPr b="1" i="0" sz="1800" u="none" cap="none" strike="noStrike">
              <a:solidFill>
                <a:schemeClr val="dk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66" name="Google Shape;166;p14"/>
          <p:cNvSpPr txBox="1"/>
          <p:nvPr/>
        </p:nvSpPr>
        <p:spPr>
          <a:xfrm>
            <a:off x="857250" y="3344675"/>
            <a:ext cx="7012500" cy="1222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Century Gothic"/>
                <a:ea typeface="Century Gothic"/>
                <a:cs typeface="Century Gothic"/>
                <a:sym typeface="Century Gothic"/>
              </a:rPr>
              <a:t>If our result is binary, then, we want to see what makes it changes from NO to Yes.</a:t>
            </a:r>
            <a:endParaRPr b="1" i="0" sz="1600" u="none" cap="none" strike="noStrike">
              <a:solidFill>
                <a:srgbClr val="000000"/>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entury Gothic"/>
              <a:ea typeface="Century Gothic"/>
              <a:cs typeface="Century Gothic"/>
              <a:sym typeface="Century Gothic"/>
            </a:endParaRPr>
          </a:p>
          <a:p>
            <a:pPr indent="457200" lvl="0" marL="137160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Century Gothic"/>
                <a:ea typeface="Century Gothic"/>
                <a:cs typeface="Century Gothic"/>
                <a:sym typeface="Century Gothic"/>
              </a:rPr>
              <a:t>→ Likelihood of result, P(YES)</a:t>
            </a:r>
            <a:endParaRPr b="1" i="0" sz="1600" u="none" cap="none" strike="noStrike">
              <a:solidFill>
                <a:srgbClr val="000000"/>
              </a:solidFill>
              <a:latin typeface="Century Gothic"/>
              <a:ea typeface="Century Gothic"/>
              <a:cs typeface="Century Gothic"/>
              <a:sym typeface="Century Gothic"/>
            </a:endParaRPr>
          </a:p>
        </p:txBody>
      </p:sp>
      <p:pic>
        <p:nvPicPr>
          <p:cNvPr id="167" name="Google Shape;167;p14"/>
          <p:cNvPicPr preferRelativeResize="0"/>
          <p:nvPr/>
        </p:nvPicPr>
        <p:blipFill rotWithShape="1">
          <a:blip r:embed="rId3">
            <a:alphaModFix/>
          </a:blip>
          <a:srcRect b="0" l="0" r="0" t="0"/>
          <a:stretch/>
        </p:blipFill>
        <p:spPr>
          <a:xfrm>
            <a:off x="8326568" y="0"/>
            <a:ext cx="752832" cy="644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5"/>
          <p:cNvSpPr txBox="1"/>
          <p:nvPr/>
        </p:nvSpPr>
        <p:spPr>
          <a:xfrm>
            <a:off x="281075" y="702175"/>
            <a:ext cx="3738000" cy="644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entury Gothic"/>
                <a:ea typeface="Century Gothic"/>
                <a:cs typeface="Century Gothic"/>
                <a:sym typeface="Century Gothic"/>
              </a:rPr>
              <a:t>Dependent Variable: (For Eg.)</a:t>
            </a:r>
            <a:endParaRPr b="1" i="0" sz="1800" u="none" cap="none" strike="noStrike">
              <a:solidFill>
                <a:srgbClr val="000000"/>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entury Gothic"/>
                <a:ea typeface="Century Gothic"/>
                <a:cs typeface="Century Gothic"/>
                <a:sym typeface="Century Gothic"/>
              </a:rPr>
              <a:t>Q. Will you vote for me?</a:t>
            </a:r>
            <a:endParaRPr b="1" i="0" sz="1800" u="none" cap="none" strike="noStrike">
              <a:solidFill>
                <a:srgbClr val="000000"/>
              </a:solidFill>
              <a:latin typeface="Century Gothic"/>
              <a:ea typeface="Century Gothic"/>
              <a:cs typeface="Century Gothic"/>
              <a:sym typeface="Century Gothic"/>
            </a:endParaRPr>
          </a:p>
        </p:txBody>
      </p:sp>
      <p:sp>
        <p:nvSpPr>
          <p:cNvPr id="173" name="Google Shape;173;p15"/>
          <p:cNvSpPr txBox="1"/>
          <p:nvPr/>
        </p:nvSpPr>
        <p:spPr>
          <a:xfrm>
            <a:off x="1377225" y="4511100"/>
            <a:ext cx="1306800" cy="505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Century Gothic"/>
                <a:ea typeface="Century Gothic"/>
                <a:cs typeface="Century Gothic"/>
                <a:sym typeface="Century Gothic"/>
              </a:rPr>
              <a:t>YES?</a:t>
            </a:r>
            <a:endParaRPr b="1" i="0" sz="2000" u="none" cap="none" strike="noStrike">
              <a:solidFill>
                <a:srgbClr val="000000"/>
              </a:solidFill>
              <a:latin typeface="Century Gothic"/>
              <a:ea typeface="Century Gothic"/>
              <a:cs typeface="Century Gothic"/>
              <a:sym typeface="Century Gothic"/>
            </a:endParaRPr>
          </a:p>
        </p:txBody>
      </p:sp>
      <p:sp>
        <p:nvSpPr>
          <p:cNvPr id="174" name="Google Shape;174;p15"/>
          <p:cNvSpPr txBox="1"/>
          <p:nvPr/>
        </p:nvSpPr>
        <p:spPr>
          <a:xfrm>
            <a:off x="6126225" y="4511100"/>
            <a:ext cx="1306800" cy="505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2000" u="none" cap="none" strike="noStrike">
                <a:solidFill>
                  <a:schemeClr val="dk1"/>
                </a:solidFill>
                <a:latin typeface="Century Gothic"/>
                <a:ea typeface="Century Gothic"/>
                <a:cs typeface="Century Gothic"/>
                <a:sym typeface="Century Gothic"/>
              </a:rPr>
              <a:t>NO?</a:t>
            </a:r>
            <a:endParaRPr b="1" i="0" sz="20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175" name="Google Shape;175;p15"/>
          <p:cNvSpPr txBox="1"/>
          <p:nvPr/>
        </p:nvSpPr>
        <p:spPr>
          <a:xfrm>
            <a:off x="4721900" y="702175"/>
            <a:ext cx="4021500" cy="644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Independent Variable: (For Eg.)</a:t>
            </a:r>
            <a:endParaRPr b="1"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Age </a:t>
            </a:r>
            <a:endParaRPr b="1" i="0" sz="1800" u="none" cap="none" strike="noStrike">
              <a:solidFill>
                <a:schemeClr val="dk1"/>
              </a:solidFill>
              <a:latin typeface="Arial"/>
              <a:ea typeface="Arial"/>
              <a:cs typeface="Arial"/>
              <a:sym typeface="Arial"/>
            </a:endParaRPr>
          </a:p>
        </p:txBody>
      </p:sp>
      <p:pic>
        <p:nvPicPr>
          <p:cNvPr id="176" name="Google Shape;176;p15"/>
          <p:cNvPicPr preferRelativeResize="0"/>
          <p:nvPr/>
        </p:nvPicPr>
        <p:blipFill rotWithShape="1">
          <a:blip r:embed="rId3">
            <a:alphaModFix/>
          </a:blip>
          <a:srcRect b="0" l="0" r="0" t="0"/>
          <a:stretch/>
        </p:blipFill>
        <p:spPr>
          <a:xfrm>
            <a:off x="4326225" y="1850300"/>
            <a:ext cx="4606851" cy="2508399"/>
          </a:xfrm>
          <a:prstGeom prst="rect">
            <a:avLst/>
          </a:prstGeom>
          <a:noFill/>
          <a:ln>
            <a:noFill/>
          </a:ln>
        </p:spPr>
      </p:pic>
      <p:pic>
        <p:nvPicPr>
          <p:cNvPr id="177" name="Google Shape;177;p15"/>
          <p:cNvPicPr preferRelativeResize="0"/>
          <p:nvPr/>
        </p:nvPicPr>
        <p:blipFill rotWithShape="1">
          <a:blip r:embed="rId4">
            <a:alphaModFix/>
          </a:blip>
          <a:srcRect b="0" l="0" r="0" t="0"/>
          <a:stretch/>
        </p:blipFill>
        <p:spPr>
          <a:xfrm>
            <a:off x="152400" y="1850300"/>
            <a:ext cx="4021425" cy="2508400"/>
          </a:xfrm>
          <a:prstGeom prst="rect">
            <a:avLst/>
          </a:prstGeom>
          <a:noFill/>
          <a:ln>
            <a:noFill/>
          </a:ln>
        </p:spPr>
      </p:pic>
      <p:pic>
        <p:nvPicPr>
          <p:cNvPr id="178" name="Google Shape;178;p15"/>
          <p:cNvPicPr preferRelativeResize="0"/>
          <p:nvPr/>
        </p:nvPicPr>
        <p:blipFill rotWithShape="1">
          <a:blip r:embed="rId5">
            <a:alphaModFix/>
          </a:blip>
          <a:srcRect b="0" l="0" r="0" t="0"/>
          <a:stretch/>
        </p:blipFill>
        <p:spPr>
          <a:xfrm>
            <a:off x="8259071" y="0"/>
            <a:ext cx="820329" cy="702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6"/>
          <p:cNvSpPr txBox="1"/>
          <p:nvPr/>
        </p:nvSpPr>
        <p:spPr>
          <a:xfrm>
            <a:off x="215550" y="758875"/>
            <a:ext cx="8712900" cy="829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1" i="0" lang="en" sz="2200" u="none" cap="none" strike="noStrike">
                <a:solidFill>
                  <a:srgbClr val="000000"/>
                </a:solidFill>
                <a:latin typeface="Century Gothic"/>
                <a:ea typeface="Century Gothic"/>
                <a:cs typeface="Century Gothic"/>
                <a:sym typeface="Century Gothic"/>
              </a:rPr>
              <a:t>So, should we use Linear Regression to predict the outcome?</a:t>
            </a:r>
            <a:endParaRPr b="1" i="0" sz="2200" u="none" cap="none" strike="noStrike">
              <a:solidFill>
                <a:srgbClr val="000000"/>
              </a:solidFill>
              <a:latin typeface="Century Gothic"/>
              <a:ea typeface="Century Gothic"/>
              <a:cs typeface="Century Gothic"/>
              <a:sym typeface="Century Gothic"/>
            </a:endParaRPr>
          </a:p>
        </p:txBody>
      </p:sp>
      <p:pic>
        <p:nvPicPr>
          <p:cNvPr id="184" name="Google Shape;184;p16"/>
          <p:cNvPicPr preferRelativeResize="0"/>
          <p:nvPr/>
        </p:nvPicPr>
        <p:blipFill rotWithShape="1">
          <a:blip r:embed="rId3">
            <a:alphaModFix/>
          </a:blip>
          <a:srcRect b="0" l="0" r="0" t="0"/>
          <a:stretch/>
        </p:blipFill>
        <p:spPr>
          <a:xfrm>
            <a:off x="2687763" y="1754525"/>
            <a:ext cx="3768475" cy="2822725"/>
          </a:xfrm>
          <a:prstGeom prst="rect">
            <a:avLst/>
          </a:prstGeom>
          <a:noFill/>
          <a:ln>
            <a:noFill/>
          </a:ln>
        </p:spPr>
      </p:pic>
      <p:pic>
        <p:nvPicPr>
          <p:cNvPr id="185" name="Google Shape;185;p16"/>
          <p:cNvPicPr preferRelativeResize="0"/>
          <p:nvPr/>
        </p:nvPicPr>
        <p:blipFill rotWithShape="1">
          <a:blip r:embed="rId4">
            <a:alphaModFix/>
          </a:blip>
          <a:srcRect b="0" l="0" r="0" t="0"/>
          <a:stretch/>
        </p:blipFill>
        <p:spPr>
          <a:xfrm>
            <a:off x="8192831" y="0"/>
            <a:ext cx="886570" cy="758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2"/>
          <p:cNvSpPr txBox="1"/>
          <p:nvPr/>
        </p:nvSpPr>
        <p:spPr>
          <a:xfrm>
            <a:off x="902550" y="1532975"/>
            <a:ext cx="7338900" cy="26511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SzPts val="1800"/>
              <a:buFont typeface="Century Gothic"/>
              <a:buChar char="●"/>
            </a:pPr>
            <a:r>
              <a:rPr b="1" lang="en" sz="1800">
                <a:latin typeface="Century Gothic"/>
                <a:ea typeface="Century Gothic"/>
                <a:cs typeface="Century Gothic"/>
                <a:sym typeface="Century Gothic"/>
              </a:rPr>
              <a:t>There was difficulty in finding one flight dataset which can be considered</a:t>
            </a:r>
            <a:r>
              <a:rPr b="1" lang="en" sz="1800">
                <a:latin typeface="Century Gothic"/>
                <a:ea typeface="Century Gothic"/>
                <a:cs typeface="Century Gothic"/>
                <a:sym typeface="Century Gothic"/>
              </a:rPr>
              <a:t> as Big Data. </a:t>
            </a:r>
            <a:endParaRPr b="1" sz="1800">
              <a:latin typeface="Century Gothic"/>
              <a:ea typeface="Century Gothic"/>
              <a:cs typeface="Century Gothic"/>
              <a:sym typeface="Century Gothic"/>
            </a:endParaRPr>
          </a:p>
          <a:p>
            <a:pPr indent="-342900" lvl="0" marL="457200" marR="0" rtl="0" algn="l">
              <a:lnSpc>
                <a:spcPct val="100000"/>
              </a:lnSpc>
              <a:spcBef>
                <a:spcPts val="0"/>
              </a:spcBef>
              <a:spcAft>
                <a:spcPts val="0"/>
              </a:spcAft>
              <a:buSzPts val="1800"/>
              <a:buFont typeface="Century Gothic"/>
              <a:buChar char="●"/>
            </a:pPr>
            <a:r>
              <a:rPr b="1" lang="en" sz="1800">
                <a:latin typeface="Century Gothic"/>
                <a:ea typeface="Century Gothic"/>
                <a:cs typeface="Century Gothic"/>
                <a:sym typeface="Century Gothic"/>
              </a:rPr>
              <a:t>The data is available at:</a:t>
            </a:r>
            <a:endParaRPr b="1" sz="1800">
              <a:latin typeface="Century Gothic"/>
              <a:ea typeface="Century Gothic"/>
              <a:cs typeface="Century Gothic"/>
              <a:sym typeface="Century Gothic"/>
            </a:endParaRPr>
          </a:p>
          <a:p>
            <a:pPr indent="0" lvl="0" marL="914400" marR="0" rtl="0" algn="l">
              <a:lnSpc>
                <a:spcPct val="100000"/>
              </a:lnSpc>
              <a:spcBef>
                <a:spcPts val="0"/>
              </a:spcBef>
              <a:spcAft>
                <a:spcPts val="0"/>
              </a:spcAft>
              <a:buNone/>
            </a:pPr>
            <a:r>
              <a:rPr b="1" lang="en" sz="1800" u="sng">
                <a:solidFill>
                  <a:srgbClr val="3C78D8"/>
                </a:solidFill>
                <a:latin typeface="Century Gothic"/>
                <a:ea typeface="Century Gothic"/>
                <a:cs typeface="Century Gothic"/>
                <a:sym typeface="Century Gothic"/>
                <a:hlinkClick r:id="rId3"/>
              </a:rPr>
              <a:t>https://transtats.bts.gov/ONTIME/Departures.aspx</a:t>
            </a:r>
            <a:endParaRPr b="1" sz="1800">
              <a:latin typeface="Century Gothic"/>
              <a:ea typeface="Century Gothic"/>
              <a:cs typeface="Century Gothic"/>
              <a:sym typeface="Century Gothic"/>
            </a:endParaRPr>
          </a:p>
          <a:p>
            <a:pPr indent="-342900" lvl="0" marL="457200" marR="0" rtl="0" algn="l">
              <a:lnSpc>
                <a:spcPct val="100000"/>
              </a:lnSpc>
              <a:spcBef>
                <a:spcPts val="0"/>
              </a:spcBef>
              <a:spcAft>
                <a:spcPts val="0"/>
              </a:spcAft>
              <a:buSzPts val="1800"/>
              <a:buFont typeface="Century Gothic"/>
              <a:buChar char="●"/>
            </a:pPr>
            <a:r>
              <a:rPr b="1" lang="en" sz="1800">
                <a:latin typeface="Century Gothic"/>
                <a:ea typeface="Century Gothic"/>
                <a:cs typeface="Century Gothic"/>
                <a:sym typeface="Century Gothic"/>
              </a:rPr>
              <a:t>But no APIs are available.</a:t>
            </a:r>
            <a:endParaRPr b="1" sz="1800">
              <a:latin typeface="Century Gothic"/>
              <a:ea typeface="Century Gothic"/>
              <a:cs typeface="Century Gothic"/>
              <a:sym typeface="Century Gothic"/>
            </a:endParaRPr>
          </a:p>
          <a:p>
            <a:pPr indent="0" lvl="0" marL="457200" marR="0" rtl="0" algn="l">
              <a:lnSpc>
                <a:spcPct val="100000"/>
              </a:lnSpc>
              <a:spcBef>
                <a:spcPts val="0"/>
              </a:spcBef>
              <a:spcAft>
                <a:spcPts val="0"/>
              </a:spcAft>
              <a:buNone/>
            </a:pPr>
            <a:r>
              <a:t/>
            </a:r>
            <a:endParaRPr b="1" sz="1800">
              <a:latin typeface="Century Gothic"/>
              <a:ea typeface="Century Gothic"/>
              <a:cs typeface="Century Gothic"/>
              <a:sym typeface="Century Gothic"/>
            </a:endParaRPr>
          </a:p>
        </p:txBody>
      </p:sp>
      <p:sp>
        <p:nvSpPr>
          <p:cNvPr id="65" name="Google Shape;65;p2"/>
          <p:cNvSpPr txBox="1"/>
          <p:nvPr/>
        </p:nvSpPr>
        <p:spPr>
          <a:xfrm>
            <a:off x="2789900" y="362600"/>
            <a:ext cx="3000000" cy="885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200"/>
              </a:spcBef>
              <a:spcAft>
                <a:spcPts val="1200"/>
              </a:spcAft>
              <a:buClr>
                <a:srgbClr val="000000"/>
              </a:buClr>
              <a:buSzPts val="3000"/>
              <a:buFont typeface="Arial"/>
              <a:buNone/>
            </a:pPr>
            <a:r>
              <a:rPr b="1" i="0" lang="en" sz="3000" u="none" cap="none" strike="noStrike">
                <a:solidFill>
                  <a:schemeClr val="dk1"/>
                </a:solidFill>
                <a:latin typeface="Century Gothic"/>
                <a:ea typeface="Century Gothic"/>
                <a:cs typeface="Century Gothic"/>
                <a:sym typeface="Century Gothic"/>
              </a:rPr>
              <a:t>MOTIVATION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id="190" name="Google Shape;190;p17"/>
          <p:cNvPicPr preferRelativeResize="0"/>
          <p:nvPr/>
        </p:nvPicPr>
        <p:blipFill rotWithShape="1">
          <a:blip r:embed="rId3">
            <a:alphaModFix/>
          </a:blip>
          <a:srcRect b="0" l="0" r="0" t="0"/>
          <a:stretch/>
        </p:blipFill>
        <p:spPr>
          <a:xfrm>
            <a:off x="1974088" y="758750"/>
            <a:ext cx="5195825" cy="3591225"/>
          </a:xfrm>
          <a:prstGeom prst="rect">
            <a:avLst/>
          </a:prstGeom>
          <a:noFill/>
          <a:ln>
            <a:noFill/>
          </a:ln>
        </p:spPr>
      </p:pic>
      <p:sp>
        <p:nvSpPr>
          <p:cNvPr id="191" name="Google Shape;191;p17"/>
          <p:cNvSpPr txBox="1"/>
          <p:nvPr/>
        </p:nvSpPr>
        <p:spPr>
          <a:xfrm>
            <a:off x="1138325" y="168650"/>
            <a:ext cx="6422400" cy="59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Century Gothic"/>
                <a:ea typeface="Century Gothic"/>
                <a:cs typeface="Century Gothic"/>
                <a:sym typeface="Century Gothic"/>
              </a:rPr>
              <a:t>Outcome(P) = </a:t>
            </a:r>
            <a:r>
              <a:rPr b="1" i="0" lang="en" sz="2000" u="none" cap="none" strike="noStrike">
                <a:solidFill>
                  <a:schemeClr val="dk1"/>
                </a:solidFill>
                <a:latin typeface="Century Gothic"/>
                <a:ea typeface="Century Gothic"/>
                <a:cs typeface="Century Gothic"/>
                <a:sym typeface="Century Gothic"/>
              </a:rPr>
              <a:t>β</a:t>
            </a:r>
            <a:r>
              <a:rPr b="1" baseline="-25000" i="0" lang="en" sz="2000" u="none" cap="none" strike="noStrike">
                <a:solidFill>
                  <a:schemeClr val="dk1"/>
                </a:solidFill>
                <a:latin typeface="Century Gothic"/>
                <a:ea typeface="Century Gothic"/>
                <a:cs typeface="Century Gothic"/>
                <a:sym typeface="Century Gothic"/>
              </a:rPr>
              <a:t>0</a:t>
            </a:r>
            <a:r>
              <a:rPr b="1" i="0" lang="en" sz="2000" u="none" cap="none" strike="noStrike">
                <a:solidFill>
                  <a:schemeClr val="dk1"/>
                </a:solidFill>
                <a:latin typeface="Century Gothic"/>
                <a:ea typeface="Century Gothic"/>
                <a:cs typeface="Century Gothic"/>
                <a:sym typeface="Century Gothic"/>
              </a:rPr>
              <a:t> + β</a:t>
            </a:r>
            <a:r>
              <a:rPr b="1" baseline="-25000" i="0" lang="en" sz="2000" u="none" cap="none" strike="noStrike">
                <a:solidFill>
                  <a:schemeClr val="dk1"/>
                </a:solidFill>
                <a:latin typeface="Century Gothic"/>
                <a:ea typeface="Century Gothic"/>
                <a:cs typeface="Century Gothic"/>
                <a:sym typeface="Century Gothic"/>
              </a:rPr>
              <a:t>1</a:t>
            </a:r>
            <a:r>
              <a:rPr b="1" i="0" lang="en" sz="2000" u="none" cap="none" strike="noStrike">
                <a:solidFill>
                  <a:schemeClr val="dk1"/>
                </a:solidFill>
                <a:latin typeface="Century Gothic"/>
                <a:ea typeface="Century Gothic"/>
                <a:cs typeface="Century Gothic"/>
                <a:sym typeface="Century Gothic"/>
              </a:rPr>
              <a:t> * Age</a:t>
            </a:r>
            <a:endParaRPr b="1" i="0" sz="2000" u="none" cap="none" strike="noStrike">
              <a:solidFill>
                <a:srgbClr val="000000"/>
              </a:solidFill>
              <a:latin typeface="Century Gothic"/>
              <a:ea typeface="Century Gothic"/>
              <a:cs typeface="Century Gothic"/>
              <a:sym typeface="Century Gothic"/>
            </a:endParaRPr>
          </a:p>
        </p:txBody>
      </p:sp>
      <p:sp>
        <p:nvSpPr>
          <p:cNvPr id="192" name="Google Shape;192;p17"/>
          <p:cNvSpPr txBox="1"/>
          <p:nvPr/>
        </p:nvSpPr>
        <p:spPr>
          <a:xfrm>
            <a:off x="1250750" y="4553400"/>
            <a:ext cx="6422400" cy="59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Century Gothic"/>
                <a:ea typeface="Century Gothic"/>
                <a:cs typeface="Century Gothic"/>
                <a:sym typeface="Century Gothic"/>
              </a:rPr>
              <a:t>We can’t, right?</a:t>
            </a:r>
            <a:endParaRPr b="1" i="0" sz="2000" u="none" cap="none" strike="noStrike">
              <a:solidFill>
                <a:srgbClr val="000000"/>
              </a:solidFill>
              <a:latin typeface="Century Gothic"/>
              <a:ea typeface="Century Gothic"/>
              <a:cs typeface="Century Gothic"/>
              <a:sym typeface="Century Gothic"/>
            </a:endParaRPr>
          </a:p>
        </p:txBody>
      </p:sp>
      <p:pic>
        <p:nvPicPr>
          <p:cNvPr id="193" name="Google Shape;193;p17"/>
          <p:cNvPicPr preferRelativeResize="0"/>
          <p:nvPr/>
        </p:nvPicPr>
        <p:blipFill rotWithShape="1">
          <a:blip r:embed="rId4">
            <a:alphaModFix/>
          </a:blip>
          <a:srcRect b="0" l="0" r="0" t="0"/>
          <a:stretch/>
        </p:blipFill>
        <p:spPr>
          <a:xfrm>
            <a:off x="8064175" y="0"/>
            <a:ext cx="1015225" cy="869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18"/>
          <p:cNvSpPr txBox="1"/>
          <p:nvPr/>
        </p:nvSpPr>
        <p:spPr>
          <a:xfrm>
            <a:off x="407550" y="238900"/>
            <a:ext cx="8235300" cy="73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Century Gothic"/>
                <a:ea typeface="Century Gothic"/>
                <a:cs typeface="Century Gothic"/>
                <a:sym typeface="Century Gothic"/>
              </a:rPr>
              <a:t>Logistic Regression will save us!!!!!</a:t>
            </a:r>
            <a:endParaRPr b="1" i="0" sz="2400" u="none" cap="none" strike="noStrike">
              <a:solidFill>
                <a:srgbClr val="000000"/>
              </a:solidFill>
              <a:latin typeface="Century Gothic"/>
              <a:ea typeface="Century Gothic"/>
              <a:cs typeface="Century Gothic"/>
              <a:sym typeface="Century Gothic"/>
            </a:endParaRPr>
          </a:p>
        </p:txBody>
      </p:sp>
      <p:sp>
        <p:nvSpPr>
          <p:cNvPr id="199" name="Google Shape;199;p18"/>
          <p:cNvSpPr txBox="1"/>
          <p:nvPr/>
        </p:nvSpPr>
        <p:spPr>
          <a:xfrm>
            <a:off x="1166450" y="1137225"/>
            <a:ext cx="6422400" cy="59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Century Gothic"/>
                <a:ea typeface="Century Gothic"/>
                <a:cs typeface="Century Gothic"/>
                <a:sym typeface="Century Gothic"/>
              </a:rPr>
              <a:t>Outcome(P) = 	</a:t>
            </a:r>
            <a:r>
              <a:rPr b="1" i="0" lang="en" sz="2000" u="sng" cap="none" strike="noStrike">
                <a:solidFill>
                  <a:srgbClr val="000000"/>
                </a:solidFill>
                <a:latin typeface="Century Gothic"/>
                <a:ea typeface="Century Gothic"/>
                <a:cs typeface="Century Gothic"/>
                <a:sym typeface="Century Gothic"/>
              </a:rPr>
              <a:t>exp (β</a:t>
            </a:r>
            <a:r>
              <a:rPr b="1" baseline="-25000" i="0" lang="en" sz="2000" u="sng" cap="none" strike="noStrike">
                <a:solidFill>
                  <a:srgbClr val="000000"/>
                </a:solidFill>
                <a:latin typeface="Century Gothic"/>
                <a:ea typeface="Century Gothic"/>
                <a:cs typeface="Century Gothic"/>
                <a:sym typeface="Century Gothic"/>
              </a:rPr>
              <a:t>0</a:t>
            </a:r>
            <a:r>
              <a:rPr b="1" i="0" lang="en" sz="2000" u="sng" cap="none" strike="noStrike">
                <a:solidFill>
                  <a:srgbClr val="000000"/>
                </a:solidFill>
                <a:latin typeface="Century Gothic"/>
                <a:ea typeface="Century Gothic"/>
                <a:cs typeface="Century Gothic"/>
                <a:sym typeface="Century Gothic"/>
              </a:rPr>
              <a:t> + </a:t>
            </a:r>
            <a:r>
              <a:rPr b="1" i="0" lang="en" sz="2000" u="sng" cap="none" strike="noStrike">
                <a:solidFill>
                  <a:schemeClr val="dk1"/>
                </a:solidFill>
                <a:latin typeface="Century Gothic"/>
                <a:ea typeface="Century Gothic"/>
                <a:cs typeface="Century Gothic"/>
                <a:sym typeface="Century Gothic"/>
              </a:rPr>
              <a:t>β</a:t>
            </a:r>
            <a:r>
              <a:rPr b="1" baseline="-25000" i="0" lang="en" sz="2000" u="sng" cap="none" strike="noStrike">
                <a:solidFill>
                  <a:schemeClr val="dk1"/>
                </a:solidFill>
                <a:latin typeface="Century Gothic"/>
                <a:ea typeface="Century Gothic"/>
                <a:cs typeface="Century Gothic"/>
                <a:sym typeface="Century Gothic"/>
              </a:rPr>
              <a:t>1</a:t>
            </a:r>
            <a:r>
              <a:rPr b="1" i="0" lang="en" sz="2000" u="sng" cap="none" strike="noStrike">
                <a:solidFill>
                  <a:schemeClr val="dk1"/>
                </a:solidFill>
                <a:latin typeface="Century Gothic"/>
                <a:ea typeface="Century Gothic"/>
                <a:cs typeface="Century Gothic"/>
                <a:sym typeface="Century Gothic"/>
              </a:rPr>
              <a:t> * Age)        </a:t>
            </a:r>
            <a:r>
              <a:rPr b="1" i="0" lang="en" sz="2000" u="none" cap="none" strike="noStrike">
                <a:solidFill>
                  <a:schemeClr val="dk1"/>
                </a:solidFill>
                <a:latin typeface="Century Gothic"/>
                <a:ea typeface="Century Gothic"/>
                <a:cs typeface="Century Gothic"/>
                <a:sym typeface="Century Gothic"/>
              </a:rPr>
              <a:t>  </a:t>
            </a:r>
            <a:r>
              <a:rPr b="1" i="0" lang="en" sz="2000" u="sng" cap="none" strike="noStrike">
                <a:solidFill>
                  <a:schemeClr val="dk1"/>
                </a:solidFill>
                <a:latin typeface="Century Gothic"/>
                <a:ea typeface="Century Gothic"/>
                <a:cs typeface="Century Gothic"/>
                <a:sym typeface="Century Gothic"/>
              </a:rPr>
              <a:t>   </a:t>
            </a:r>
            <a:endParaRPr b="1" i="0" sz="2000" u="sng" cap="none" strike="noStrike">
              <a:solidFill>
                <a:schemeClr val="dk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Century Gothic"/>
                <a:ea typeface="Century Gothic"/>
                <a:cs typeface="Century Gothic"/>
                <a:sym typeface="Century Gothic"/>
              </a:rPr>
              <a:t>		     exp (β</a:t>
            </a:r>
            <a:r>
              <a:rPr b="1" baseline="-25000" i="0" lang="en" sz="2000" u="none" cap="none" strike="noStrike">
                <a:solidFill>
                  <a:schemeClr val="dk1"/>
                </a:solidFill>
                <a:latin typeface="Century Gothic"/>
                <a:ea typeface="Century Gothic"/>
                <a:cs typeface="Century Gothic"/>
                <a:sym typeface="Century Gothic"/>
              </a:rPr>
              <a:t>0</a:t>
            </a:r>
            <a:r>
              <a:rPr b="1" i="0" lang="en" sz="2000" u="none" cap="none" strike="noStrike">
                <a:solidFill>
                  <a:schemeClr val="dk1"/>
                </a:solidFill>
                <a:latin typeface="Century Gothic"/>
                <a:ea typeface="Century Gothic"/>
                <a:cs typeface="Century Gothic"/>
                <a:sym typeface="Century Gothic"/>
              </a:rPr>
              <a:t> + β</a:t>
            </a:r>
            <a:r>
              <a:rPr b="1" baseline="-25000" i="0" lang="en" sz="2000" u="none" cap="none" strike="noStrike">
                <a:solidFill>
                  <a:schemeClr val="dk1"/>
                </a:solidFill>
                <a:latin typeface="Century Gothic"/>
                <a:ea typeface="Century Gothic"/>
                <a:cs typeface="Century Gothic"/>
                <a:sym typeface="Century Gothic"/>
              </a:rPr>
              <a:t>1</a:t>
            </a:r>
            <a:r>
              <a:rPr b="1" i="0" lang="en" sz="2000" u="none" cap="none" strike="noStrike">
                <a:solidFill>
                  <a:schemeClr val="dk1"/>
                </a:solidFill>
                <a:latin typeface="Century Gothic"/>
                <a:ea typeface="Century Gothic"/>
                <a:cs typeface="Century Gothic"/>
                <a:sym typeface="Century Gothic"/>
              </a:rPr>
              <a:t> Age) + 1</a:t>
            </a:r>
            <a:endParaRPr b="1" i="0" sz="2000" u="none" cap="none" strike="noStrike">
              <a:solidFill>
                <a:schemeClr val="dk1"/>
              </a:solidFill>
              <a:latin typeface="Century Gothic"/>
              <a:ea typeface="Century Gothic"/>
              <a:cs typeface="Century Gothic"/>
              <a:sym typeface="Century Gothic"/>
            </a:endParaRPr>
          </a:p>
        </p:txBody>
      </p:sp>
      <p:pic>
        <p:nvPicPr>
          <p:cNvPr id="200" name="Google Shape;200;p18"/>
          <p:cNvPicPr preferRelativeResize="0"/>
          <p:nvPr/>
        </p:nvPicPr>
        <p:blipFill rotWithShape="1">
          <a:blip r:embed="rId3">
            <a:alphaModFix/>
          </a:blip>
          <a:srcRect b="0" l="0" r="0" t="0"/>
          <a:stretch/>
        </p:blipFill>
        <p:spPr>
          <a:xfrm>
            <a:off x="1433425" y="2487425"/>
            <a:ext cx="6154775" cy="1333250"/>
          </a:xfrm>
          <a:prstGeom prst="rect">
            <a:avLst/>
          </a:prstGeom>
          <a:noFill/>
          <a:ln>
            <a:noFill/>
          </a:ln>
        </p:spPr>
      </p:pic>
      <p:sp>
        <p:nvSpPr>
          <p:cNvPr id="201" name="Google Shape;201;p18"/>
          <p:cNvSpPr txBox="1"/>
          <p:nvPr/>
        </p:nvSpPr>
        <p:spPr>
          <a:xfrm>
            <a:off x="1082100" y="4230025"/>
            <a:ext cx="6984600" cy="772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Century Gothic"/>
                <a:ea typeface="Century Gothic"/>
                <a:cs typeface="Century Gothic"/>
                <a:sym typeface="Century Gothic"/>
              </a:rPr>
              <a:t>Q. How should Logistic Model Plot looks?</a:t>
            </a:r>
            <a:endParaRPr b="1" i="0" sz="2000" u="none" cap="none" strike="noStrike">
              <a:solidFill>
                <a:srgbClr val="000000"/>
              </a:solidFill>
              <a:latin typeface="Century Gothic"/>
              <a:ea typeface="Century Gothic"/>
              <a:cs typeface="Century Gothic"/>
              <a:sym typeface="Century Gothic"/>
            </a:endParaRPr>
          </a:p>
        </p:txBody>
      </p:sp>
      <p:pic>
        <p:nvPicPr>
          <p:cNvPr id="202" name="Google Shape;202;p18"/>
          <p:cNvPicPr preferRelativeResize="0"/>
          <p:nvPr/>
        </p:nvPicPr>
        <p:blipFill rotWithShape="1">
          <a:blip r:embed="rId4">
            <a:alphaModFix/>
          </a:blip>
          <a:srcRect b="0" l="0" r="0" t="0"/>
          <a:stretch/>
        </p:blipFill>
        <p:spPr>
          <a:xfrm>
            <a:off x="8064175" y="0"/>
            <a:ext cx="1015225" cy="869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pic>
        <p:nvPicPr>
          <p:cNvPr id="207" name="Google Shape;207;p19"/>
          <p:cNvPicPr preferRelativeResize="0"/>
          <p:nvPr/>
        </p:nvPicPr>
        <p:blipFill rotWithShape="1">
          <a:blip r:embed="rId3">
            <a:alphaModFix/>
          </a:blip>
          <a:srcRect b="0" l="0" r="0" t="0"/>
          <a:stretch/>
        </p:blipFill>
        <p:spPr>
          <a:xfrm>
            <a:off x="527700" y="604300"/>
            <a:ext cx="7319276" cy="4300301"/>
          </a:xfrm>
          <a:prstGeom prst="rect">
            <a:avLst/>
          </a:prstGeom>
          <a:noFill/>
          <a:ln>
            <a:noFill/>
          </a:ln>
        </p:spPr>
      </p:pic>
      <p:pic>
        <p:nvPicPr>
          <p:cNvPr id="208" name="Google Shape;208;p19"/>
          <p:cNvPicPr preferRelativeResize="0"/>
          <p:nvPr/>
        </p:nvPicPr>
        <p:blipFill rotWithShape="1">
          <a:blip r:embed="rId4">
            <a:alphaModFix/>
          </a:blip>
          <a:srcRect b="0" l="0" r="0" t="0"/>
          <a:stretch/>
        </p:blipFill>
        <p:spPr>
          <a:xfrm>
            <a:off x="8064175" y="0"/>
            <a:ext cx="1015225" cy="869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grpSp>
        <p:nvGrpSpPr>
          <p:cNvPr id="213" name="Google Shape;213;p20"/>
          <p:cNvGrpSpPr/>
          <p:nvPr/>
        </p:nvGrpSpPr>
        <p:grpSpPr>
          <a:xfrm>
            <a:off x="274800" y="1302650"/>
            <a:ext cx="4345463" cy="975925"/>
            <a:chOff x="383025" y="684900"/>
            <a:chExt cx="4345463" cy="975925"/>
          </a:xfrm>
        </p:grpSpPr>
        <p:pic>
          <p:nvPicPr>
            <p:cNvPr id="214" name="Google Shape;214;p20"/>
            <p:cNvPicPr preferRelativeResize="0"/>
            <p:nvPr/>
          </p:nvPicPr>
          <p:blipFill rotWithShape="1">
            <a:blip r:embed="rId3">
              <a:alphaModFix/>
            </a:blip>
            <a:srcRect b="0" l="0" r="0" t="0"/>
            <a:stretch/>
          </p:blipFill>
          <p:spPr>
            <a:xfrm>
              <a:off x="461288" y="917875"/>
              <a:ext cx="4267200" cy="742950"/>
            </a:xfrm>
            <a:prstGeom prst="rect">
              <a:avLst/>
            </a:prstGeom>
            <a:noFill/>
            <a:ln>
              <a:noFill/>
            </a:ln>
          </p:spPr>
        </p:pic>
        <p:sp>
          <p:nvSpPr>
            <p:cNvPr id="215" name="Google Shape;215;p20"/>
            <p:cNvSpPr txBox="1"/>
            <p:nvPr/>
          </p:nvSpPr>
          <p:spPr>
            <a:xfrm>
              <a:off x="383025" y="684900"/>
              <a:ext cx="3848100" cy="47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mic Sans MS"/>
                  <a:ea typeface="Comic Sans MS"/>
                  <a:cs typeface="Comic Sans MS"/>
                  <a:sym typeface="Comic Sans MS"/>
                </a:rPr>
                <a:t>Splitting the dataset to train and test data</a:t>
              </a:r>
              <a:endParaRPr b="0" i="0" sz="1400" u="none" cap="none" strike="noStrike">
                <a:solidFill>
                  <a:srgbClr val="000000"/>
                </a:solidFill>
                <a:latin typeface="Comic Sans MS"/>
                <a:ea typeface="Comic Sans MS"/>
                <a:cs typeface="Comic Sans MS"/>
                <a:sym typeface="Comic Sans MS"/>
              </a:endParaRPr>
            </a:p>
          </p:txBody>
        </p:sp>
      </p:grpSp>
      <p:grpSp>
        <p:nvGrpSpPr>
          <p:cNvPr id="216" name="Google Shape;216;p20"/>
          <p:cNvGrpSpPr/>
          <p:nvPr/>
        </p:nvGrpSpPr>
        <p:grpSpPr>
          <a:xfrm>
            <a:off x="4542025" y="2224850"/>
            <a:ext cx="4361700" cy="1054950"/>
            <a:chOff x="4542025" y="1902550"/>
            <a:chExt cx="4361700" cy="1054950"/>
          </a:xfrm>
        </p:grpSpPr>
        <p:pic>
          <p:nvPicPr>
            <p:cNvPr id="217" name="Google Shape;217;p20"/>
            <p:cNvPicPr preferRelativeResize="0"/>
            <p:nvPr/>
          </p:nvPicPr>
          <p:blipFill rotWithShape="1">
            <a:blip r:embed="rId4">
              <a:alphaModFix/>
            </a:blip>
            <a:srcRect b="0" l="0" r="0" t="0"/>
            <a:stretch/>
          </p:blipFill>
          <p:spPr>
            <a:xfrm>
              <a:off x="4650250" y="2185975"/>
              <a:ext cx="3848100" cy="771525"/>
            </a:xfrm>
            <a:prstGeom prst="rect">
              <a:avLst/>
            </a:prstGeom>
            <a:noFill/>
            <a:ln>
              <a:noFill/>
            </a:ln>
          </p:spPr>
        </p:pic>
        <p:sp>
          <p:nvSpPr>
            <p:cNvPr id="218" name="Google Shape;218;p20"/>
            <p:cNvSpPr txBox="1"/>
            <p:nvPr/>
          </p:nvSpPr>
          <p:spPr>
            <a:xfrm>
              <a:off x="4542025" y="1902550"/>
              <a:ext cx="4361700" cy="47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mic Sans MS"/>
                  <a:ea typeface="Comic Sans MS"/>
                  <a:cs typeface="Comic Sans MS"/>
                  <a:sym typeface="Comic Sans MS"/>
                </a:rPr>
                <a:t>Data pre-processing (mean =0 and SD = 1)</a:t>
              </a:r>
              <a:endParaRPr b="0" i="0" sz="1400" u="none" cap="none" strike="noStrike">
                <a:solidFill>
                  <a:srgbClr val="000000"/>
                </a:solidFill>
                <a:latin typeface="Comic Sans MS"/>
                <a:ea typeface="Comic Sans MS"/>
                <a:cs typeface="Comic Sans MS"/>
                <a:sym typeface="Comic Sans MS"/>
              </a:endParaRPr>
            </a:p>
          </p:txBody>
        </p:sp>
      </p:grpSp>
      <p:grpSp>
        <p:nvGrpSpPr>
          <p:cNvPr id="219" name="Google Shape;219;p20"/>
          <p:cNvGrpSpPr/>
          <p:nvPr/>
        </p:nvGrpSpPr>
        <p:grpSpPr>
          <a:xfrm>
            <a:off x="353050" y="3348550"/>
            <a:ext cx="4188988" cy="933894"/>
            <a:chOff x="383025" y="3079950"/>
            <a:chExt cx="4188988" cy="933894"/>
          </a:xfrm>
        </p:grpSpPr>
        <p:pic>
          <p:nvPicPr>
            <p:cNvPr id="220" name="Google Shape;220;p20"/>
            <p:cNvPicPr preferRelativeResize="0"/>
            <p:nvPr/>
          </p:nvPicPr>
          <p:blipFill rotWithShape="1">
            <a:blip r:embed="rId5">
              <a:alphaModFix/>
            </a:blip>
            <a:srcRect b="0" l="0" r="0" t="0"/>
            <a:stretch/>
          </p:blipFill>
          <p:spPr>
            <a:xfrm>
              <a:off x="461288" y="3442650"/>
              <a:ext cx="4110725" cy="571194"/>
            </a:xfrm>
            <a:prstGeom prst="rect">
              <a:avLst/>
            </a:prstGeom>
            <a:noFill/>
            <a:ln>
              <a:noFill/>
            </a:ln>
          </p:spPr>
        </p:pic>
        <p:sp>
          <p:nvSpPr>
            <p:cNvPr id="221" name="Google Shape;221;p20"/>
            <p:cNvSpPr txBox="1"/>
            <p:nvPr/>
          </p:nvSpPr>
          <p:spPr>
            <a:xfrm>
              <a:off x="383025" y="3079950"/>
              <a:ext cx="3848100" cy="47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mic Sans MS"/>
                  <a:ea typeface="Comic Sans MS"/>
                  <a:cs typeface="Comic Sans MS"/>
                  <a:sym typeface="Comic Sans MS"/>
                </a:rPr>
                <a:t>Training the Logistic Regression model</a:t>
              </a:r>
              <a:endParaRPr b="0" i="0" sz="1400" u="none" cap="none" strike="noStrike">
                <a:solidFill>
                  <a:srgbClr val="000000"/>
                </a:solidFill>
                <a:latin typeface="Comic Sans MS"/>
                <a:ea typeface="Comic Sans MS"/>
                <a:cs typeface="Comic Sans MS"/>
                <a:sym typeface="Comic Sans MS"/>
              </a:endParaRPr>
            </a:p>
          </p:txBody>
        </p:sp>
      </p:grpSp>
      <p:grpSp>
        <p:nvGrpSpPr>
          <p:cNvPr id="222" name="Google Shape;222;p20"/>
          <p:cNvGrpSpPr/>
          <p:nvPr/>
        </p:nvGrpSpPr>
        <p:grpSpPr>
          <a:xfrm>
            <a:off x="4542025" y="4121250"/>
            <a:ext cx="3054900" cy="552850"/>
            <a:chOff x="4542025" y="4121250"/>
            <a:chExt cx="3054900" cy="552850"/>
          </a:xfrm>
        </p:grpSpPr>
        <p:pic>
          <p:nvPicPr>
            <p:cNvPr id="223" name="Google Shape;223;p20"/>
            <p:cNvPicPr preferRelativeResize="0"/>
            <p:nvPr/>
          </p:nvPicPr>
          <p:blipFill rotWithShape="1">
            <a:blip r:embed="rId6">
              <a:alphaModFix/>
            </a:blip>
            <a:srcRect b="0" l="0" r="0" t="0"/>
            <a:stretch/>
          </p:blipFill>
          <p:spPr>
            <a:xfrm>
              <a:off x="4650250" y="4369300"/>
              <a:ext cx="2838450" cy="304800"/>
            </a:xfrm>
            <a:prstGeom prst="rect">
              <a:avLst/>
            </a:prstGeom>
            <a:noFill/>
            <a:ln>
              <a:noFill/>
            </a:ln>
          </p:spPr>
        </p:pic>
        <p:sp>
          <p:nvSpPr>
            <p:cNvPr id="224" name="Google Shape;224;p20"/>
            <p:cNvSpPr txBox="1"/>
            <p:nvPr/>
          </p:nvSpPr>
          <p:spPr>
            <a:xfrm>
              <a:off x="4542025" y="4121250"/>
              <a:ext cx="3054900" cy="30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mic Sans MS"/>
                  <a:ea typeface="Comic Sans MS"/>
                  <a:cs typeface="Comic Sans MS"/>
                  <a:sym typeface="Comic Sans MS"/>
                </a:rPr>
                <a:t>Prediction</a:t>
              </a:r>
              <a:endParaRPr b="0" i="0" sz="1400" u="none" cap="none" strike="noStrike">
                <a:solidFill>
                  <a:srgbClr val="000000"/>
                </a:solidFill>
                <a:latin typeface="Comic Sans MS"/>
                <a:ea typeface="Comic Sans MS"/>
                <a:cs typeface="Comic Sans MS"/>
                <a:sym typeface="Comic Sans MS"/>
              </a:endParaRPr>
            </a:p>
          </p:txBody>
        </p:sp>
      </p:grpSp>
      <p:sp>
        <p:nvSpPr>
          <p:cNvPr id="225" name="Google Shape;225;p20"/>
          <p:cNvSpPr txBox="1"/>
          <p:nvPr/>
        </p:nvSpPr>
        <p:spPr>
          <a:xfrm>
            <a:off x="353050" y="295475"/>
            <a:ext cx="2520900" cy="69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Nunito"/>
                <a:ea typeface="Nunito"/>
                <a:cs typeface="Nunito"/>
                <a:sym typeface="Nunito"/>
              </a:rPr>
              <a:t>Implementation</a:t>
            </a:r>
            <a:endParaRPr b="0" i="0" sz="2400" u="none" cap="none" strike="noStrike">
              <a:solidFill>
                <a:srgbClr val="000000"/>
              </a:solidFill>
              <a:latin typeface="Nunito"/>
              <a:ea typeface="Nunito"/>
              <a:cs typeface="Nunito"/>
              <a:sym typeface="Nunito"/>
            </a:endParaRPr>
          </a:p>
        </p:txBody>
      </p:sp>
      <p:pic>
        <p:nvPicPr>
          <p:cNvPr id="226" name="Google Shape;226;p20"/>
          <p:cNvPicPr preferRelativeResize="0"/>
          <p:nvPr/>
        </p:nvPicPr>
        <p:blipFill rotWithShape="1">
          <a:blip r:embed="rId7">
            <a:alphaModFix/>
          </a:blip>
          <a:srcRect b="0" l="0" r="0" t="0"/>
          <a:stretch/>
        </p:blipFill>
        <p:spPr>
          <a:xfrm>
            <a:off x="8064175" y="0"/>
            <a:ext cx="1015225" cy="869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1"/>
          <p:cNvSpPr txBox="1"/>
          <p:nvPr/>
        </p:nvSpPr>
        <p:spPr>
          <a:xfrm>
            <a:off x="441025" y="281125"/>
            <a:ext cx="2864400" cy="64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Century Gothic"/>
                <a:ea typeface="Century Gothic"/>
                <a:cs typeface="Century Gothic"/>
                <a:sym typeface="Century Gothic"/>
              </a:rPr>
              <a:t>Data Visualization</a:t>
            </a:r>
            <a:endParaRPr b="1" i="0" sz="2400" u="none" cap="none" strike="noStrike">
              <a:solidFill>
                <a:srgbClr val="000000"/>
              </a:solidFill>
              <a:latin typeface="Century Gothic"/>
              <a:ea typeface="Century Gothic"/>
              <a:cs typeface="Century Gothic"/>
              <a:sym typeface="Century Gothic"/>
            </a:endParaRPr>
          </a:p>
        </p:txBody>
      </p:sp>
      <p:pic>
        <p:nvPicPr>
          <p:cNvPr id="232" name="Google Shape;232;p21"/>
          <p:cNvPicPr preferRelativeResize="0"/>
          <p:nvPr/>
        </p:nvPicPr>
        <p:blipFill rotWithShape="1">
          <a:blip r:embed="rId3">
            <a:alphaModFix/>
          </a:blip>
          <a:srcRect b="0" l="0" r="0" t="0"/>
          <a:stretch/>
        </p:blipFill>
        <p:spPr>
          <a:xfrm>
            <a:off x="8064175" y="0"/>
            <a:ext cx="1015225" cy="869000"/>
          </a:xfrm>
          <a:prstGeom prst="rect">
            <a:avLst/>
          </a:prstGeom>
          <a:noFill/>
          <a:ln>
            <a:noFill/>
          </a:ln>
        </p:spPr>
      </p:pic>
      <p:pic>
        <p:nvPicPr>
          <p:cNvPr id="233" name="Google Shape;233;p21"/>
          <p:cNvPicPr preferRelativeResize="0"/>
          <p:nvPr/>
        </p:nvPicPr>
        <p:blipFill rotWithShape="1">
          <a:blip r:embed="rId4">
            <a:alphaModFix/>
          </a:blip>
          <a:srcRect b="0" l="0" r="0" t="0"/>
          <a:stretch/>
        </p:blipFill>
        <p:spPr>
          <a:xfrm>
            <a:off x="806325" y="1154975"/>
            <a:ext cx="3213000" cy="3233949"/>
          </a:xfrm>
          <a:prstGeom prst="rect">
            <a:avLst/>
          </a:prstGeom>
          <a:noFill/>
          <a:ln>
            <a:noFill/>
          </a:ln>
        </p:spPr>
      </p:pic>
      <p:pic>
        <p:nvPicPr>
          <p:cNvPr id="234" name="Google Shape;234;p21"/>
          <p:cNvPicPr preferRelativeResize="0"/>
          <p:nvPr/>
        </p:nvPicPr>
        <p:blipFill rotWithShape="1">
          <a:blip r:embed="rId5">
            <a:alphaModFix/>
          </a:blip>
          <a:srcRect b="0" l="0" r="0" t="0"/>
          <a:stretch/>
        </p:blipFill>
        <p:spPr>
          <a:xfrm>
            <a:off x="4851175" y="1154975"/>
            <a:ext cx="3213000" cy="32339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pic>
        <p:nvPicPr>
          <p:cNvPr id="239" name="Google Shape;239;p22" title="Points scored"/>
          <p:cNvPicPr preferRelativeResize="0"/>
          <p:nvPr/>
        </p:nvPicPr>
        <p:blipFill rotWithShape="1">
          <a:blip r:embed="rId3">
            <a:alphaModFix/>
          </a:blip>
          <a:srcRect b="0" l="0" r="0" t="0"/>
          <a:stretch/>
        </p:blipFill>
        <p:spPr>
          <a:xfrm>
            <a:off x="376025" y="1051925"/>
            <a:ext cx="4195974" cy="2833626"/>
          </a:xfrm>
          <a:prstGeom prst="rect">
            <a:avLst/>
          </a:prstGeom>
          <a:noFill/>
          <a:ln>
            <a:noFill/>
          </a:ln>
        </p:spPr>
      </p:pic>
      <p:sp>
        <p:nvSpPr>
          <p:cNvPr id="240" name="Google Shape;240;p22"/>
          <p:cNvSpPr txBox="1"/>
          <p:nvPr/>
        </p:nvSpPr>
        <p:spPr>
          <a:xfrm>
            <a:off x="3599125" y="4754050"/>
            <a:ext cx="7338000" cy="8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*These graphs do not represent the actual trend of brand perception</a:t>
            </a:r>
            <a:endParaRPr b="0" i="0" sz="1400" u="none" cap="none" strike="noStrike">
              <a:solidFill>
                <a:srgbClr val="000000"/>
              </a:solidFill>
              <a:latin typeface="Nunito"/>
              <a:ea typeface="Nunito"/>
              <a:cs typeface="Nunito"/>
              <a:sym typeface="Nunito"/>
            </a:endParaRPr>
          </a:p>
        </p:txBody>
      </p:sp>
      <p:sp>
        <p:nvSpPr>
          <p:cNvPr id="241" name="Google Shape;241;p22"/>
          <p:cNvSpPr txBox="1"/>
          <p:nvPr/>
        </p:nvSpPr>
        <p:spPr>
          <a:xfrm>
            <a:off x="333600" y="214000"/>
            <a:ext cx="2864400" cy="64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Century Gothic"/>
                <a:ea typeface="Century Gothic"/>
                <a:cs typeface="Century Gothic"/>
                <a:sym typeface="Century Gothic"/>
              </a:rPr>
              <a:t>Data Visualization</a:t>
            </a:r>
            <a:endParaRPr b="1" i="0" sz="2400" u="none" cap="none" strike="noStrike">
              <a:solidFill>
                <a:srgbClr val="000000"/>
              </a:solidFill>
              <a:latin typeface="Century Gothic"/>
              <a:ea typeface="Century Gothic"/>
              <a:cs typeface="Century Gothic"/>
              <a:sym typeface="Century Gothic"/>
            </a:endParaRPr>
          </a:p>
        </p:txBody>
      </p:sp>
      <p:sp>
        <p:nvSpPr>
          <p:cNvPr id="242" name="Google Shape;242;p22"/>
          <p:cNvSpPr txBox="1"/>
          <p:nvPr/>
        </p:nvSpPr>
        <p:spPr>
          <a:xfrm>
            <a:off x="376025" y="4076700"/>
            <a:ext cx="7338000" cy="856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Nunito"/>
              <a:buChar char="●"/>
            </a:pPr>
            <a:r>
              <a:rPr b="0" i="0" lang="en" sz="1400" u="none" cap="none" strike="noStrike">
                <a:solidFill>
                  <a:srgbClr val="000000"/>
                </a:solidFill>
                <a:latin typeface="Nunito"/>
                <a:ea typeface="Nunito"/>
                <a:cs typeface="Nunito"/>
                <a:sym typeface="Nunito"/>
              </a:rPr>
              <a:t>Graphs will be realized using matplotlib</a:t>
            </a:r>
            <a:endParaRPr b="0" i="0" sz="1400" u="none" cap="none" strike="noStrike">
              <a:solidFill>
                <a:srgbClr val="000000"/>
              </a:solidFill>
              <a:latin typeface="Nunito"/>
              <a:ea typeface="Nunito"/>
              <a:cs typeface="Nunito"/>
              <a:sym typeface="Nunito"/>
            </a:endParaRPr>
          </a:p>
        </p:txBody>
      </p:sp>
      <p:pic>
        <p:nvPicPr>
          <p:cNvPr id="243" name="Google Shape;243;p22"/>
          <p:cNvPicPr preferRelativeResize="0"/>
          <p:nvPr/>
        </p:nvPicPr>
        <p:blipFill rotWithShape="1">
          <a:blip r:embed="rId4">
            <a:alphaModFix/>
          </a:blip>
          <a:srcRect b="0" l="0" r="0" t="0"/>
          <a:stretch/>
        </p:blipFill>
        <p:spPr>
          <a:xfrm>
            <a:off x="8064175" y="0"/>
            <a:ext cx="1015225" cy="869000"/>
          </a:xfrm>
          <a:prstGeom prst="rect">
            <a:avLst/>
          </a:prstGeom>
          <a:noFill/>
          <a:ln>
            <a:noFill/>
          </a:ln>
        </p:spPr>
      </p:pic>
      <p:sp>
        <p:nvSpPr>
          <p:cNvPr id="244" name="Google Shape;244;p22"/>
          <p:cNvSpPr txBox="1"/>
          <p:nvPr/>
        </p:nvSpPr>
        <p:spPr>
          <a:xfrm>
            <a:off x="5066500" y="1584825"/>
            <a:ext cx="3896100" cy="245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Why visualization?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Identify areas that need attention or improvement.</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Clarify which factors influence customer behavior.</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Helps understand which products to place where.</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Predict sales volume.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pic>
        <p:nvPicPr>
          <p:cNvPr id="249" name="Google Shape;249;p23"/>
          <p:cNvPicPr preferRelativeResize="0"/>
          <p:nvPr/>
        </p:nvPicPr>
        <p:blipFill rotWithShape="1">
          <a:blip r:embed="rId3">
            <a:alphaModFix/>
          </a:blip>
          <a:srcRect b="0" l="0" r="0" t="0"/>
          <a:stretch/>
        </p:blipFill>
        <p:spPr>
          <a:xfrm>
            <a:off x="8064175" y="0"/>
            <a:ext cx="1015225" cy="869000"/>
          </a:xfrm>
          <a:prstGeom prst="rect">
            <a:avLst/>
          </a:prstGeom>
          <a:noFill/>
          <a:ln>
            <a:noFill/>
          </a:ln>
        </p:spPr>
      </p:pic>
      <p:sp>
        <p:nvSpPr>
          <p:cNvPr id="250" name="Google Shape;250;p23"/>
          <p:cNvSpPr txBox="1"/>
          <p:nvPr/>
        </p:nvSpPr>
        <p:spPr>
          <a:xfrm>
            <a:off x="441025" y="281125"/>
            <a:ext cx="2864400" cy="64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Century Gothic"/>
                <a:ea typeface="Century Gothic"/>
                <a:cs typeface="Century Gothic"/>
                <a:sym typeface="Century Gothic"/>
              </a:rPr>
              <a:t>Data Visualization</a:t>
            </a:r>
            <a:endParaRPr b="1" i="0" sz="2400" u="none" cap="none" strike="noStrike">
              <a:solidFill>
                <a:srgbClr val="000000"/>
              </a:solidFill>
              <a:latin typeface="Century Gothic"/>
              <a:ea typeface="Century Gothic"/>
              <a:cs typeface="Century Gothic"/>
              <a:sym typeface="Century Gothic"/>
            </a:endParaRPr>
          </a:p>
        </p:txBody>
      </p:sp>
      <p:pic>
        <p:nvPicPr>
          <p:cNvPr id="251" name="Google Shape;251;p23"/>
          <p:cNvPicPr preferRelativeResize="0"/>
          <p:nvPr/>
        </p:nvPicPr>
        <p:blipFill rotWithShape="1">
          <a:blip r:embed="rId4">
            <a:alphaModFix/>
          </a:blip>
          <a:srcRect b="0" l="0" r="52612" t="0"/>
          <a:stretch/>
        </p:blipFill>
        <p:spPr>
          <a:xfrm>
            <a:off x="1083125" y="1415075"/>
            <a:ext cx="2612850" cy="2205575"/>
          </a:xfrm>
          <a:prstGeom prst="rect">
            <a:avLst/>
          </a:prstGeom>
          <a:noFill/>
          <a:ln>
            <a:noFill/>
          </a:ln>
        </p:spPr>
      </p:pic>
      <p:pic>
        <p:nvPicPr>
          <p:cNvPr id="252" name="Google Shape;252;p23"/>
          <p:cNvPicPr preferRelativeResize="0"/>
          <p:nvPr/>
        </p:nvPicPr>
        <p:blipFill rotWithShape="1">
          <a:blip r:embed="rId4">
            <a:alphaModFix/>
          </a:blip>
          <a:srcRect b="0" l="45740" r="0" t="0"/>
          <a:stretch/>
        </p:blipFill>
        <p:spPr>
          <a:xfrm>
            <a:off x="5040025" y="1351750"/>
            <a:ext cx="2864400" cy="2205575"/>
          </a:xfrm>
          <a:prstGeom prst="rect">
            <a:avLst/>
          </a:prstGeom>
          <a:noFill/>
          <a:ln>
            <a:noFill/>
          </a:ln>
        </p:spPr>
      </p:pic>
      <p:sp>
        <p:nvSpPr>
          <p:cNvPr id="253" name="Google Shape;253;p23"/>
          <p:cNvSpPr txBox="1"/>
          <p:nvPr/>
        </p:nvSpPr>
        <p:spPr>
          <a:xfrm>
            <a:off x="1180700" y="3557325"/>
            <a:ext cx="2417700" cy="431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Word cloud of Adidas</a:t>
            </a:r>
            <a:endParaRPr b="0" i="0" sz="1400" u="none" cap="none" strike="noStrike">
              <a:solidFill>
                <a:srgbClr val="000000"/>
              </a:solidFill>
              <a:latin typeface="Courier New"/>
              <a:ea typeface="Courier New"/>
              <a:cs typeface="Courier New"/>
              <a:sym typeface="Courier New"/>
            </a:endParaRPr>
          </a:p>
        </p:txBody>
      </p:sp>
      <p:sp>
        <p:nvSpPr>
          <p:cNvPr id="254" name="Google Shape;254;p23"/>
          <p:cNvSpPr txBox="1"/>
          <p:nvPr/>
        </p:nvSpPr>
        <p:spPr>
          <a:xfrm>
            <a:off x="5263375" y="3557325"/>
            <a:ext cx="2417700" cy="431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Word cloud of Nike</a:t>
            </a:r>
            <a:endParaRPr b="0" i="0" sz="1400" u="none" cap="none" strike="noStrike">
              <a:solidFill>
                <a:srgbClr val="000000"/>
              </a:solidFill>
              <a:latin typeface="Courier New"/>
              <a:ea typeface="Courier New"/>
              <a:cs typeface="Courier New"/>
              <a:sym typeface="Courier New"/>
            </a:endParaRPr>
          </a:p>
        </p:txBody>
      </p:sp>
      <p:sp>
        <p:nvSpPr>
          <p:cNvPr id="255" name="Google Shape;255;p23"/>
          <p:cNvSpPr txBox="1"/>
          <p:nvPr/>
        </p:nvSpPr>
        <p:spPr>
          <a:xfrm>
            <a:off x="721675" y="4107800"/>
            <a:ext cx="73425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 word cloud visual represents the frequency of a word within a body of text with its relative size in the cloud. This technique is used on unstructured data as a way to display high or low frequency words.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24"/>
          <p:cNvSpPr txBox="1"/>
          <p:nvPr/>
        </p:nvSpPr>
        <p:spPr>
          <a:xfrm>
            <a:off x="333600" y="214000"/>
            <a:ext cx="2864400" cy="64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Century Gothic"/>
                <a:ea typeface="Century Gothic"/>
                <a:cs typeface="Century Gothic"/>
                <a:sym typeface="Century Gothic"/>
              </a:rPr>
              <a:t>Data Visualization</a:t>
            </a:r>
            <a:endParaRPr b="1" i="0" sz="2400" u="none" cap="none" strike="noStrike">
              <a:solidFill>
                <a:srgbClr val="000000"/>
              </a:solidFill>
              <a:latin typeface="Century Gothic"/>
              <a:ea typeface="Century Gothic"/>
              <a:cs typeface="Century Gothic"/>
              <a:sym typeface="Century Gothic"/>
            </a:endParaRPr>
          </a:p>
        </p:txBody>
      </p:sp>
      <p:pic>
        <p:nvPicPr>
          <p:cNvPr id="261" name="Google Shape;261;p24"/>
          <p:cNvPicPr preferRelativeResize="0"/>
          <p:nvPr/>
        </p:nvPicPr>
        <p:blipFill rotWithShape="1">
          <a:blip r:embed="rId3">
            <a:alphaModFix/>
          </a:blip>
          <a:srcRect b="0" l="0" r="0" t="0"/>
          <a:stretch/>
        </p:blipFill>
        <p:spPr>
          <a:xfrm>
            <a:off x="8064175" y="0"/>
            <a:ext cx="1015225" cy="869000"/>
          </a:xfrm>
          <a:prstGeom prst="rect">
            <a:avLst/>
          </a:prstGeom>
          <a:noFill/>
          <a:ln>
            <a:noFill/>
          </a:ln>
        </p:spPr>
      </p:pic>
      <p:pic>
        <p:nvPicPr>
          <p:cNvPr id="262" name="Google Shape;262;p24"/>
          <p:cNvPicPr preferRelativeResize="0"/>
          <p:nvPr/>
        </p:nvPicPr>
        <p:blipFill rotWithShape="1">
          <a:blip r:embed="rId4">
            <a:alphaModFix/>
          </a:blip>
          <a:srcRect b="0" l="0" r="0" t="0"/>
          <a:stretch/>
        </p:blipFill>
        <p:spPr>
          <a:xfrm>
            <a:off x="660000" y="1737325"/>
            <a:ext cx="4491449" cy="2563700"/>
          </a:xfrm>
          <a:prstGeom prst="rect">
            <a:avLst/>
          </a:prstGeom>
          <a:noFill/>
          <a:ln>
            <a:noFill/>
          </a:ln>
        </p:spPr>
      </p:pic>
      <p:sp>
        <p:nvSpPr>
          <p:cNvPr id="263" name="Google Shape;263;p24"/>
          <p:cNvSpPr txBox="1"/>
          <p:nvPr/>
        </p:nvSpPr>
        <p:spPr>
          <a:xfrm>
            <a:off x="5491250" y="2005250"/>
            <a:ext cx="3303600" cy="21621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Google My Maps / folium will be used to plot the map.</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Two columns: one with geographical reference and the other with data.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Manipulate the data using python and visualize it on leaflet.js via folium or place the code in iFrame in case of Google My Maps.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pic>
        <p:nvPicPr>
          <p:cNvPr id="268" name="Google Shape;268;p25"/>
          <p:cNvPicPr preferRelativeResize="0"/>
          <p:nvPr/>
        </p:nvPicPr>
        <p:blipFill rotWithShape="1">
          <a:blip r:embed="rId3">
            <a:alphaModFix/>
          </a:blip>
          <a:srcRect b="0" l="0" r="0" t="0"/>
          <a:stretch/>
        </p:blipFill>
        <p:spPr>
          <a:xfrm>
            <a:off x="1821925" y="2689475"/>
            <a:ext cx="3001050" cy="1921075"/>
          </a:xfrm>
          <a:prstGeom prst="rect">
            <a:avLst/>
          </a:prstGeom>
          <a:noFill/>
          <a:ln>
            <a:noFill/>
          </a:ln>
        </p:spPr>
      </p:pic>
      <p:sp>
        <p:nvSpPr>
          <p:cNvPr id="269" name="Google Shape;269;p25"/>
          <p:cNvSpPr txBox="1"/>
          <p:nvPr/>
        </p:nvSpPr>
        <p:spPr>
          <a:xfrm>
            <a:off x="1821925" y="407325"/>
            <a:ext cx="4880100" cy="49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Century Gothic"/>
                <a:ea typeface="Century Gothic"/>
                <a:cs typeface="Century Gothic"/>
                <a:sym typeface="Century Gothic"/>
              </a:rPr>
              <a:t>Evaluation Metric: Log-Loss</a:t>
            </a:r>
            <a:endParaRPr b="1" i="0" sz="2400" u="none" cap="none" strike="noStrike">
              <a:solidFill>
                <a:srgbClr val="000000"/>
              </a:solidFill>
              <a:latin typeface="Century Gothic"/>
              <a:ea typeface="Century Gothic"/>
              <a:cs typeface="Century Gothic"/>
              <a:sym typeface="Century Gothic"/>
            </a:endParaRPr>
          </a:p>
        </p:txBody>
      </p:sp>
      <p:sp>
        <p:nvSpPr>
          <p:cNvPr id="270" name="Google Shape;270;p25"/>
          <p:cNvSpPr txBox="1"/>
          <p:nvPr/>
        </p:nvSpPr>
        <p:spPr>
          <a:xfrm>
            <a:off x="954325" y="1326150"/>
            <a:ext cx="186000" cy="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5"/>
          <p:cNvSpPr txBox="1"/>
          <p:nvPr/>
        </p:nvSpPr>
        <p:spPr>
          <a:xfrm>
            <a:off x="1189825" y="1202225"/>
            <a:ext cx="5850000" cy="1251900"/>
          </a:xfrm>
          <a:prstGeom prst="rect">
            <a:avLst/>
          </a:prstGeom>
          <a:noFill/>
          <a:ln>
            <a:noFill/>
          </a:ln>
        </p:spPr>
        <p:txBody>
          <a:bodyPr anchorCtr="0" anchor="t" bIns="91425" lIns="91425" spcFirstLastPara="1" rIns="91425" wrap="square" tIns="91425">
            <a:noAutofit/>
          </a:bodyPr>
          <a:lstStyle/>
          <a:p>
            <a:pPr indent="-295275" lvl="0" marL="457200" marR="0" rtl="0" algn="l">
              <a:lnSpc>
                <a:spcPct val="100000"/>
              </a:lnSpc>
              <a:spcBef>
                <a:spcPts val="0"/>
              </a:spcBef>
              <a:spcAft>
                <a:spcPts val="0"/>
              </a:spcAft>
              <a:buClr>
                <a:srgbClr val="252525"/>
              </a:buClr>
              <a:buSzPts val="1050"/>
              <a:buFont typeface="Arial"/>
              <a:buChar char="●"/>
            </a:pPr>
            <a:r>
              <a:rPr b="1" i="0" lang="en" sz="1050" u="none" cap="none" strike="noStrike">
                <a:solidFill>
                  <a:srgbClr val="252525"/>
                </a:solidFill>
                <a:highlight>
                  <a:srgbClr val="FFFFFF"/>
                </a:highlight>
                <a:latin typeface="Arial"/>
                <a:ea typeface="Arial"/>
                <a:cs typeface="Arial"/>
                <a:sym typeface="Arial"/>
              </a:rPr>
              <a:t>It measures the performance of a classification model where the prediction input is a probability value between 0 and 1. </a:t>
            </a:r>
            <a:endParaRPr b="1" i="0" sz="1050" u="none" cap="none" strike="noStrike">
              <a:solidFill>
                <a:srgbClr val="252525"/>
              </a:solidFill>
              <a:highlight>
                <a:srgbClr val="FFFFFF"/>
              </a:highlight>
              <a:latin typeface="Arial"/>
              <a:ea typeface="Arial"/>
              <a:cs typeface="Arial"/>
              <a:sym typeface="Arial"/>
            </a:endParaRPr>
          </a:p>
          <a:p>
            <a:pPr indent="0" lvl="0" marL="457200" marR="0" rtl="0" algn="l">
              <a:lnSpc>
                <a:spcPct val="100000"/>
              </a:lnSpc>
              <a:spcBef>
                <a:spcPts val="0"/>
              </a:spcBef>
              <a:spcAft>
                <a:spcPts val="0"/>
              </a:spcAft>
              <a:buClr>
                <a:srgbClr val="000000"/>
              </a:buClr>
              <a:buSzPts val="1050"/>
              <a:buFont typeface="Arial"/>
              <a:buNone/>
            </a:pPr>
            <a:r>
              <a:t/>
            </a:r>
            <a:endParaRPr b="1" i="0" sz="1050" u="none" cap="none" strike="noStrike">
              <a:solidFill>
                <a:srgbClr val="252525"/>
              </a:solidFill>
              <a:highlight>
                <a:srgbClr val="FFFFFF"/>
              </a:highlight>
              <a:latin typeface="Arial"/>
              <a:ea typeface="Arial"/>
              <a:cs typeface="Arial"/>
              <a:sym typeface="Arial"/>
            </a:endParaRPr>
          </a:p>
          <a:p>
            <a:pPr indent="-295275" lvl="0" marL="457200" marR="0" rtl="0" algn="l">
              <a:lnSpc>
                <a:spcPct val="100000"/>
              </a:lnSpc>
              <a:spcBef>
                <a:spcPts val="0"/>
              </a:spcBef>
              <a:spcAft>
                <a:spcPts val="0"/>
              </a:spcAft>
              <a:buClr>
                <a:srgbClr val="252525"/>
              </a:buClr>
              <a:buSzPts val="1050"/>
              <a:buFont typeface="Arial"/>
              <a:buChar char="●"/>
            </a:pPr>
            <a:r>
              <a:rPr b="1" i="0" lang="en" sz="1050" u="none" cap="none" strike="noStrike">
                <a:solidFill>
                  <a:srgbClr val="252525"/>
                </a:solidFill>
                <a:highlight>
                  <a:srgbClr val="FFFFFF"/>
                </a:highlight>
                <a:latin typeface="Arial"/>
                <a:ea typeface="Arial"/>
                <a:cs typeface="Arial"/>
                <a:sym typeface="Arial"/>
              </a:rPr>
              <a:t>The goal of our machine learning models is to minimize this value. A perfect model would have a log loss of 0. Log loss increases as the predicted probability diverges from the actual label. </a:t>
            </a:r>
            <a:endParaRPr b="1" i="0" sz="1400" u="none" cap="none" strike="noStrike">
              <a:solidFill>
                <a:srgbClr val="000000"/>
              </a:solidFill>
              <a:latin typeface="Arial"/>
              <a:ea typeface="Arial"/>
              <a:cs typeface="Arial"/>
              <a:sym typeface="Arial"/>
            </a:endParaRPr>
          </a:p>
        </p:txBody>
      </p:sp>
      <p:pic>
        <p:nvPicPr>
          <p:cNvPr id="272" name="Google Shape;272;p25"/>
          <p:cNvPicPr preferRelativeResize="0"/>
          <p:nvPr/>
        </p:nvPicPr>
        <p:blipFill rotWithShape="1">
          <a:blip r:embed="rId4">
            <a:alphaModFix/>
          </a:blip>
          <a:srcRect b="0" l="0" r="0" t="0"/>
          <a:stretch/>
        </p:blipFill>
        <p:spPr>
          <a:xfrm>
            <a:off x="5174300" y="3376800"/>
            <a:ext cx="2090425" cy="665125"/>
          </a:xfrm>
          <a:prstGeom prst="rect">
            <a:avLst/>
          </a:prstGeom>
          <a:noFill/>
          <a:ln>
            <a:noFill/>
          </a:ln>
        </p:spPr>
      </p:pic>
      <p:sp>
        <p:nvSpPr>
          <p:cNvPr id="273" name="Google Shape;273;p25"/>
          <p:cNvSpPr txBox="1"/>
          <p:nvPr/>
        </p:nvSpPr>
        <p:spPr>
          <a:xfrm>
            <a:off x="5174300" y="2969250"/>
            <a:ext cx="2279100" cy="34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Log loss is defined as:</a:t>
            </a:r>
            <a:endParaRPr b="0" i="0" sz="1400" u="none" cap="none" strike="noStrike">
              <a:solidFill>
                <a:srgbClr val="000000"/>
              </a:solidFill>
              <a:latin typeface="Arial"/>
              <a:ea typeface="Arial"/>
              <a:cs typeface="Arial"/>
              <a:sym typeface="Arial"/>
            </a:endParaRPr>
          </a:p>
        </p:txBody>
      </p:sp>
      <p:sp>
        <p:nvSpPr>
          <p:cNvPr id="274" name="Google Shape;274;p25"/>
          <p:cNvSpPr txBox="1"/>
          <p:nvPr/>
        </p:nvSpPr>
        <p:spPr>
          <a:xfrm>
            <a:off x="5174300" y="4102075"/>
            <a:ext cx="3772800" cy="15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where N is the number of samples or instances, M is the number of possible labels, Yij is a binary indicator of whether or not label j is the correct classification for instance i, and Pij is the model probability of assigning label j to instance i.</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26"/>
          <p:cNvSpPr txBox="1"/>
          <p:nvPr/>
        </p:nvSpPr>
        <p:spPr>
          <a:xfrm>
            <a:off x="1821925" y="407325"/>
            <a:ext cx="5416500" cy="49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Century Gothic"/>
                <a:ea typeface="Century Gothic"/>
                <a:cs typeface="Century Gothic"/>
                <a:sym typeface="Century Gothic"/>
              </a:rPr>
              <a:t>Evaluation Metric: Confusion Matrix</a:t>
            </a:r>
            <a:endParaRPr b="1" i="0" sz="2400" u="none" cap="none" strike="noStrike">
              <a:solidFill>
                <a:srgbClr val="000000"/>
              </a:solidFill>
              <a:latin typeface="Century Gothic"/>
              <a:ea typeface="Century Gothic"/>
              <a:cs typeface="Century Gothic"/>
              <a:sym typeface="Century Gothic"/>
            </a:endParaRPr>
          </a:p>
        </p:txBody>
      </p:sp>
      <p:graphicFrame>
        <p:nvGraphicFramePr>
          <p:cNvPr id="280" name="Google Shape;280;p26"/>
          <p:cNvGraphicFramePr/>
          <p:nvPr/>
        </p:nvGraphicFramePr>
        <p:xfrm>
          <a:off x="660613" y="1878375"/>
          <a:ext cx="3000000" cy="3000000"/>
        </p:xfrm>
        <a:graphic>
          <a:graphicData uri="http://schemas.openxmlformats.org/drawingml/2006/table">
            <a:tbl>
              <a:tblPr>
                <a:noFill/>
                <a:tableStyleId>{8E04B1D2-C6C6-44F3-88D6-85A99D585089}</a:tableStyleId>
              </a:tblPr>
              <a:tblGrid>
                <a:gridCol w="1394600"/>
                <a:gridCol w="1394600"/>
                <a:gridCol w="1394600"/>
              </a:tblGrid>
              <a:tr h="3962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Class 1 Predicted</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Class 2 Predicted</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Class 1 actual</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True Positive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False Negative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Class 2 actual</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False Positive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True Negative</a:t>
                      </a:r>
                      <a:endParaRPr sz="1400" u="none" cap="none" strike="noStrike"/>
                    </a:p>
                  </a:txBody>
                  <a:tcPr marT="91425" marB="91425" marR="91425" marL="91425"/>
                </a:tc>
              </a:tr>
            </a:tbl>
          </a:graphicData>
        </a:graphic>
      </p:graphicFrame>
      <p:sp>
        <p:nvSpPr>
          <p:cNvPr id="281" name="Google Shape;281;p26"/>
          <p:cNvSpPr txBox="1"/>
          <p:nvPr/>
        </p:nvSpPr>
        <p:spPr>
          <a:xfrm>
            <a:off x="724200" y="3263375"/>
            <a:ext cx="4056600" cy="166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2" name="Google Shape;282;p26"/>
          <p:cNvPicPr preferRelativeResize="0"/>
          <p:nvPr/>
        </p:nvPicPr>
        <p:blipFill rotWithShape="1">
          <a:blip r:embed="rId3">
            <a:alphaModFix/>
          </a:blip>
          <a:srcRect b="0" l="0" r="0" t="0"/>
          <a:stretch/>
        </p:blipFill>
        <p:spPr>
          <a:xfrm>
            <a:off x="5194675" y="2480325"/>
            <a:ext cx="3725100" cy="580575"/>
          </a:xfrm>
          <a:prstGeom prst="rect">
            <a:avLst/>
          </a:prstGeom>
          <a:noFill/>
          <a:ln>
            <a:noFill/>
          </a:ln>
        </p:spPr>
      </p:pic>
      <p:sp>
        <p:nvSpPr>
          <p:cNvPr id="283" name="Google Shape;283;p26"/>
          <p:cNvSpPr txBox="1"/>
          <p:nvPr/>
        </p:nvSpPr>
        <p:spPr>
          <a:xfrm>
            <a:off x="5089700" y="2110425"/>
            <a:ext cx="7338000" cy="36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mic Sans MS"/>
                <a:ea typeface="Comic Sans MS"/>
                <a:cs typeface="Comic Sans MS"/>
                <a:sym typeface="Comic Sans MS"/>
              </a:rPr>
              <a:t>Implementation:</a:t>
            </a:r>
            <a:endParaRPr b="0" i="0" sz="1400" u="none" cap="none" strike="noStrike">
              <a:solidFill>
                <a:srgbClr val="000000"/>
              </a:solidFill>
              <a:latin typeface="Comic Sans MS"/>
              <a:ea typeface="Comic Sans MS"/>
              <a:cs typeface="Comic Sans MS"/>
              <a:sym typeface="Comic Sans MS"/>
            </a:endParaRPr>
          </a:p>
        </p:txBody>
      </p:sp>
      <p:cxnSp>
        <p:nvCxnSpPr>
          <p:cNvPr id="284" name="Google Shape;284;p26"/>
          <p:cNvCxnSpPr/>
          <p:nvPr/>
        </p:nvCxnSpPr>
        <p:spPr>
          <a:xfrm>
            <a:off x="5049500" y="1377375"/>
            <a:ext cx="40200" cy="2310000"/>
          </a:xfrm>
          <a:prstGeom prst="straightConnector1">
            <a:avLst/>
          </a:prstGeom>
          <a:noFill/>
          <a:ln cap="flat" cmpd="sng" w="9525">
            <a:solidFill>
              <a:schemeClr val="dk2"/>
            </a:solidFill>
            <a:prstDash val="solid"/>
            <a:round/>
            <a:headEnd len="sm" w="sm" type="none"/>
            <a:tailEnd len="sm" w="sm" type="none"/>
          </a:ln>
        </p:spPr>
      </p:cxnSp>
      <p:pic>
        <p:nvPicPr>
          <p:cNvPr id="285" name="Google Shape;285;p26"/>
          <p:cNvPicPr preferRelativeResize="0"/>
          <p:nvPr/>
        </p:nvPicPr>
        <p:blipFill rotWithShape="1">
          <a:blip r:embed="rId4">
            <a:alphaModFix/>
          </a:blip>
          <a:srcRect b="0" l="0" r="0" t="0"/>
          <a:stretch/>
        </p:blipFill>
        <p:spPr>
          <a:xfrm>
            <a:off x="1138013" y="3678275"/>
            <a:ext cx="3228975" cy="981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3"/>
          <p:cNvSpPr txBox="1"/>
          <p:nvPr/>
        </p:nvSpPr>
        <p:spPr>
          <a:xfrm>
            <a:off x="568800" y="1905325"/>
            <a:ext cx="8006400" cy="26607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00000"/>
              </a:lnSpc>
              <a:spcBef>
                <a:spcPts val="0"/>
              </a:spcBef>
              <a:spcAft>
                <a:spcPts val="0"/>
              </a:spcAft>
              <a:buSzPts val="1800"/>
              <a:buFont typeface="Century Gothic"/>
              <a:buChar char="●"/>
            </a:pPr>
            <a:r>
              <a:rPr b="1" i="0" lang="en" sz="1800" u="none" cap="none" strike="noStrike">
                <a:solidFill>
                  <a:srgbClr val="000000"/>
                </a:solidFill>
                <a:highlight>
                  <a:srgbClr val="FFFFFF"/>
                </a:highlight>
                <a:latin typeface="Century Gothic"/>
                <a:ea typeface="Century Gothic"/>
                <a:cs typeface="Century Gothic"/>
                <a:sym typeface="Century Gothic"/>
              </a:rPr>
              <a:t>To </a:t>
            </a:r>
            <a:r>
              <a:rPr b="1" lang="en" sz="1800">
                <a:highlight>
                  <a:srgbClr val="FFFFFF"/>
                </a:highlight>
                <a:latin typeface="Century Gothic"/>
                <a:ea typeface="Century Gothic"/>
                <a:cs typeface="Century Gothic"/>
                <a:sym typeface="Century Gothic"/>
              </a:rPr>
              <a:t>collect data from multiple users who used the mentioned website as their source and integrate the data.</a:t>
            </a:r>
            <a:endParaRPr b="1" sz="1800">
              <a:highlight>
                <a:srgbClr val="FFFFFF"/>
              </a:highlight>
              <a:latin typeface="Century Gothic"/>
              <a:ea typeface="Century Gothic"/>
              <a:cs typeface="Century Gothic"/>
              <a:sym typeface="Century Gothic"/>
            </a:endParaRPr>
          </a:p>
          <a:p>
            <a:pPr indent="0" lvl="0" marL="0" marR="0" rtl="0" algn="just">
              <a:lnSpc>
                <a:spcPct val="100000"/>
              </a:lnSpc>
              <a:spcBef>
                <a:spcPts val="0"/>
              </a:spcBef>
              <a:spcAft>
                <a:spcPts val="0"/>
              </a:spcAft>
              <a:buNone/>
            </a:pPr>
            <a:r>
              <a:t/>
            </a:r>
            <a:endParaRPr b="1" sz="1800">
              <a:highlight>
                <a:srgbClr val="FFFFFF"/>
              </a:highlight>
              <a:latin typeface="Century Gothic"/>
              <a:ea typeface="Century Gothic"/>
              <a:cs typeface="Century Gothic"/>
              <a:sym typeface="Century Gothic"/>
            </a:endParaRPr>
          </a:p>
          <a:p>
            <a:pPr indent="-342900" lvl="0" marL="457200" marR="0" rtl="0" algn="just">
              <a:lnSpc>
                <a:spcPct val="100000"/>
              </a:lnSpc>
              <a:spcBef>
                <a:spcPts val="0"/>
              </a:spcBef>
              <a:spcAft>
                <a:spcPts val="0"/>
              </a:spcAft>
              <a:buSzPts val="1800"/>
              <a:buFont typeface="Century Gothic"/>
              <a:buChar char="●"/>
            </a:pPr>
            <a:r>
              <a:rPr b="1" lang="en" sz="1800">
                <a:highlight>
                  <a:srgbClr val="FFFFFF"/>
                </a:highlight>
                <a:latin typeface="Century Gothic"/>
                <a:ea typeface="Century Gothic"/>
                <a:cs typeface="Century Gothic"/>
                <a:sym typeface="Century Gothic"/>
              </a:rPr>
              <a:t>Application of the cleaned data:</a:t>
            </a:r>
            <a:endParaRPr b="1" sz="1800">
              <a:highlight>
                <a:srgbClr val="FFFFFF"/>
              </a:highlight>
              <a:latin typeface="Century Gothic"/>
              <a:ea typeface="Century Gothic"/>
              <a:cs typeface="Century Gothic"/>
              <a:sym typeface="Century Gothic"/>
            </a:endParaRPr>
          </a:p>
          <a:p>
            <a:pPr indent="-342900" lvl="1" marL="914400" marR="0" rtl="0" algn="just">
              <a:lnSpc>
                <a:spcPct val="100000"/>
              </a:lnSpc>
              <a:spcBef>
                <a:spcPts val="0"/>
              </a:spcBef>
              <a:spcAft>
                <a:spcPts val="0"/>
              </a:spcAft>
              <a:buSzPts val="1800"/>
              <a:buFont typeface="Century Gothic"/>
              <a:buChar char="○"/>
            </a:pPr>
            <a:r>
              <a:rPr b="1" lang="en" sz="1800">
                <a:highlight>
                  <a:srgbClr val="FFFFFF"/>
                </a:highlight>
                <a:latin typeface="Century Gothic"/>
                <a:ea typeface="Century Gothic"/>
                <a:cs typeface="Century Gothic"/>
                <a:sym typeface="Century Gothic"/>
              </a:rPr>
              <a:t>Search Engine on the Big Data</a:t>
            </a:r>
            <a:endParaRPr b="1" sz="1800">
              <a:highlight>
                <a:srgbClr val="FFFFFF"/>
              </a:highlight>
              <a:latin typeface="Century Gothic"/>
              <a:ea typeface="Century Gothic"/>
              <a:cs typeface="Century Gothic"/>
              <a:sym typeface="Century Gothic"/>
            </a:endParaRPr>
          </a:p>
          <a:p>
            <a:pPr indent="0" lvl="0" marL="0" marR="0" rtl="0" algn="just">
              <a:lnSpc>
                <a:spcPct val="100000"/>
              </a:lnSpc>
              <a:spcBef>
                <a:spcPts val="0"/>
              </a:spcBef>
              <a:spcAft>
                <a:spcPts val="0"/>
              </a:spcAft>
              <a:buClr>
                <a:srgbClr val="000000"/>
              </a:buClr>
              <a:buSzPts val="1800"/>
              <a:buFont typeface="Arial"/>
              <a:buNone/>
            </a:pPr>
            <a:r>
              <a:t/>
            </a:r>
            <a:endParaRPr b="1" sz="1800">
              <a:highlight>
                <a:srgbClr val="FFFFFF"/>
              </a:highlight>
              <a:latin typeface="Century Gothic"/>
              <a:ea typeface="Century Gothic"/>
              <a:cs typeface="Century Gothic"/>
              <a:sym typeface="Century Gothic"/>
            </a:endParaRPr>
          </a:p>
        </p:txBody>
      </p:sp>
      <p:sp>
        <p:nvSpPr>
          <p:cNvPr id="71" name="Google Shape;71;p3"/>
          <p:cNvSpPr txBox="1"/>
          <p:nvPr/>
        </p:nvSpPr>
        <p:spPr>
          <a:xfrm>
            <a:off x="2704300" y="66275"/>
            <a:ext cx="3000000" cy="100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200"/>
              </a:spcBef>
              <a:spcAft>
                <a:spcPts val="1200"/>
              </a:spcAft>
              <a:buClr>
                <a:srgbClr val="000000"/>
              </a:buClr>
              <a:buSzPts val="3600"/>
              <a:buFont typeface="Arial"/>
              <a:buNone/>
            </a:pPr>
            <a:r>
              <a:rPr b="1" i="0" lang="en" sz="3600" u="none" cap="none" strike="noStrike">
                <a:solidFill>
                  <a:schemeClr val="dk1"/>
                </a:solidFill>
                <a:latin typeface="Century Gothic"/>
                <a:ea typeface="Century Gothic"/>
                <a:cs typeface="Century Gothic"/>
                <a:sym typeface="Century Gothic"/>
              </a:rPr>
              <a:t>GOAL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4"/>
          <p:cNvSpPr txBox="1"/>
          <p:nvPr/>
        </p:nvSpPr>
        <p:spPr>
          <a:xfrm>
            <a:off x="920100" y="200375"/>
            <a:ext cx="7303800" cy="914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200"/>
              </a:spcBef>
              <a:spcAft>
                <a:spcPts val="1200"/>
              </a:spcAft>
              <a:buClr>
                <a:srgbClr val="000000"/>
              </a:buClr>
              <a:buSzPts val="3000"/>
              <a:buFont typeface="Arial"/>
              <a:buNone/>
            </a:pPr>
            <a:r>
              <a:rPr b="1" lang="en" sz="3000">
                <a:latin typeface="Century Gothic"/>
                <a:ea typeface="Century Gothic"/>
                <a:cs typeface="Century Gothic"/>
                <a:sym typeface="Century Gothic"/>
              </a:rPr>
              <a:t>CONTENTS</a:t>
            </a:r>
            <a:endParaRPr b="0" i="0" sz="1400" u="none" cap="none" strike="noStrike">
              <a:solidFill>
                <a:srgbClr val="000000"/>
              </a:solidFill>
              <a:latin typeface="Century Gothic"/>
              <a:ea typeface="Century Gothic"/>
              <a:cs typeface="Century Gothic"/>
              <a:sym typeface="Century Gothic"/>
            </a:endParaRPr>
          </a:p>
        </p:txBody>
      </p:sp>
      <p:sp>
        <p:nvSpPr>
          <p:cNvPr id="77" name="Google Shape;77;p4"/>
          <p:cNvSpPr txBox="1"/>
          <p:nvPr/>
        </p:nvSpPr>
        <p:spPr>
          <a:xfrm>
            <a:off x="510325" y="1289225"/>
            <a:ext cx="8057700" cy="36126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sz="2400">
                <a:latin typeface="Century Gothic"/>
                <a:ea typeface="Century Gothic"/>
                <a:cs typeface="Century Gothic"/>
                <a:sym typeface="Century Gothic"/>
              </a:rPr>
              <a:t>1.	Data Collection</a:t>
            </a:r>
            <a:endParaRPr b="1" sz="2400">
              <a:latin typeface="Century Gothic"/>
              <a:ea typeface="Century Gothic"/>
              <a:cs typeface="Century Gothic"/>
              <a:sym typeface="Century Gothic"/>
            </a:endParaRPr>
          </a:p>
          <a:p>
            <a:pPr indent="0" lvl="0" marL="457200" rtl="0" algn="l">
              <a:spcBef>
                <a:spcPts val="0"/>
              </a:spcBef>
              <a:spcAft>
                <a:spcPts val="0"/>
              </a:spcAft>
              <a:buNone/>
            </a:pPr>
            <a:r>
              <a:t/>
            </a:r>
            <a:endParaRPr b="1" sz="2400">
              <a:latin typeface="Century Gothic"/>
              <a:ea typeface="Century Gothic"/>
              <a:cs typeface="Century Gothic"/>
              <a:sym typeface="Century Gothic"/>
            </a:endParaRPr>
          </a:p>
          <a:p>
            <a:pPr indent="0" lvl="0" marL="0" rtl="0" algn="l">
              <a:spcBef>
                <a:spcPts val="0"/>
              </a:spcBef>
              <a:spcAft>
                <a:spcPts val="0"/>
              </a:spcAft>
              <a:buNone/>
            </a:pPr>
            <a:r>
              <a:rPr b="1" lang="en" sz="2400">
                <a:latin typeface="Century Gothic"/>
                <a:ea typeface="Century Gothic"/>
                <a:cs typeface="Century Gothic"/>
                <a:sym typeface="Century Gothic"/>
              </a:rPr>
              <a:t>2.	Data Cleaning and Integration</a:t>
            </a:r>
            <a:endParaRPr b="1" sz="2400">
              <a:latin typeface="Century Gothic"/>
              <a:ea typeface="Century Gothic"/>
              <a:cs typeface="Century Gothic"/>
              <a:sym typeface="Century Gothic"/>
            </a:endParaRPr>
          </a:p>
          <a:p>
            <a:pPr indent="0" lvl="0" marL="457200" rtl="0" algn="l">
              <a:spcBef>
                <a:spcPts val="0"/>
              </a:spcBef>
              <a:spcAft>
                <a:spcPts val="0"/>
              </a:spcAft>
              <a:buNone/>
            </a:pPr>
            <a:r>
              <a:t/>
            </a:r>
            <a:endParaRPr b="1" sz="2400">
              <a:latin typeface="Century Gothic"/>
              <a:ea typeface="Century Gothic"/>
              <a:cs typeface="Century Gothic"/>
              <a:sym typeface="Century Gothic"/>
            </a:endParaRPr>
          </a:p>
          <a:p>
            <a:pPr indent="0" lvl="0" marL="0" rtl="0" algn="l">
              <a:spcBef>
                <a:spcPts val="0"/>
              </a:spcBef>
              <a:spcAft>
                <a:spcPts val="0"/>
              </a:spcAft>
              <a:buNone/>
            </a:pPr>
            <a:r>
              <a:rPr b="1" lang="en" sz="2400">
                <a:latin typeface="Century Gothic"/>
                <a:ea typeface="Century Gothic"/>
                <a:cs typeface="Century Gothic"/>
                <a:sym typeface="Century Gothic"/>
              </a:rPr>
              <a:t>3.	Search Engine</a:t>
            </a:r>
            <a:endParaRPr b="1" sz="2400">
              <a:latin typeface="Century Gothic"/>
              <a:ea typeface="Century Gothic"/>
              <a:cs typeface="Century Gothic"/>
              <a:sym typeface="Century Gothic"/>
            </a:endParaRPr>
          </a:p>
          <a:p>
            <a:pPr indent="0" lvl="0" marL="457200" rtl="0" algn="l">
              <a:spcBef>
                <a:spcPts val="0"/>
              </a:spcBef>
              <a:spcAft>
                <a:spcPts val="0"/>
              </a:spcAft>
              <a:buNone/>
            </a:pPr>
            <a:r>
              <a:t/>
            </a:r>
            <a:endParaRPr b="1" sz="2400">
              <a:latin typeface="Century Gothic"/>
              <a:ea typeface="Century Gothic"/>
              <a:cs typeface="Century Gothic"/>
              <a:sym typeface="Century Gothic"/>
            </a:endParaRPr>
          </a:p>
          <a:p>
            <a:pPr indent="0" lvl="0" marL="0" rtl="0" algn="l">
              <a:spcBef>
                <a:spcPts val="0"/>
              </a:spcBef>
              <a:spcAft>
                <a:spcPts val="0"/>
              </a:spcAft>
              <a:buNone/>
            </a:pPr>
            <a:r>
              <a:rPr b="1" lang="en" sz="2400">
                <a:latin typeface="Century Gothic"/>
                <a:ea typeface="Century Gothic"/>
                <a:cs typeface="Century Gothic"/>
                <a:sym typeface="Century Gothic"/>
              </a:rPr>
              <a:t>4.	Visualization of Search Results</a:t>
            </a:r>
            <a:endParaRPr b="1" sz="2400">
              <a:latin typeface="Century Gothic"/>
              <a:ea typeface="Century Gothic"/>
              <a:cs typeface="Century Gothic"/>
              <a:sym typeface="Century Gothic"/>
            </a:endParaRPr>
          </a:p>
        </p:txBody>
      </p:sp>
      <p:pic>
        <p:nvPicPr>
          <p:cNvPr id="78" name="Google Shape;78;p4"/>
          <p:cNvPicPr preferRelativeResize="0"/>
          <p:nvPr/>
        </p:nvPicPr>
        <p:blipFill>
          <a:blip r:embed="rId3">
            <a:alphaModFix/>
          </a:blip>
          <a:stretch>
            <a:fillRect/>
          </a:stretch>
        </p:blipFill>
        <p:spPr>
          <a:xfrm>
            <a:off x="661775" y="1412425"/>
            <a:ext cx="428750" cy="420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6"/>
          <p:cNvSpPr txBox="1"/>
          <p:nvPr/>
        </p:nvSpPr>
        <p:spPr>
          <a:xfrm>
            <a:off x="1042350" y="151950"/>
            <a:ext cx="7059300" cy="1333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200"/>
              </a:spcBef>
              <a:spcAft>
                <a:spcPts val="1200"/>
              </a:spcAft>
              <a:buClr>
                <a:srgbClr val="000000"/>
              </a:buClr>
              <a:buSzPts val="3600"/>
              <a:buFont typeface="Arial"/>
              <a:buNone/>
            </a:pPr>
            <a:r>
              <a:rPr b="1" i="0" lang="en" sz="3600" u="none" cap="none" strike="noStrike">
                <a:solidFill>
                  <a:srgbClr val="000000"/>
                </a:solidFill>
                <a:latin typeface="Century Gothic"/>
                <a:ea typeface="Century Gothic"/>
                <a:cs typeface="Century Gothic"/>
                <a:sym typeface="Century Gothic"/>
              </a:rPr>
              <a:t>DATA </a:t>
            </a:r>
            <a:r>
              <a:rPr b="1" lang="en" sz="3600">
                <a:latin typeface="Century Gothic"/>
                <a:ea typeface="Century Gothic"/>
                <a:cs typeface="Century Gothic"/>
                <a:sym typeface="Century Gothic"/>
              </a:rPr>
              <a:t>COLLECTION</a:t>
            </a:r>
            <a:r>
              <a:rPr b="0" i="0" lang="en" sz="3600" u="none" cap="none" strike="noStrike">
                <a:solidFill>
                  <a:srgbClr val="000000"/>
                </a:solidFill>
                <a:latin typeface="Century Gothic"/>
                <a:ea typeface="Century Gothic"/>
                <a:cs typeface="Century Gothic"/>
                <a:sym typeface="Century Gothic"/>
              </a:rPr>
              <a:t> </a:t>
            </a:r>
            <a:endParaRPr b="0" i="0" sz="3600" u="none" cap="none" strike="noStrike">
              <a:solidFill>
                <a:srgbClr val="000000"/>
              </a:solidFill>
              <a:latin typeface="Century Gothic"/>
              <a:ea typeface="Century Gothic"/>
              <a:cs typeface="Century Gothic"/>
              <a:sym typeface="Century Gothic"/>
            </a:endParaRPr>
          </a:p>
        </p:txBody>
      </p:sp>
      <p:sp>
        <p:nvSpPr>
          <p:cNvPr id="84" name="Google Shape;84;p6"/>
          <p:cNvSpPr txBox="1"/>
          <p:nvPr/>
        </p:nvSpPr>
        <p:spPr>
          <a:xfrm>
            <a:off x="846050" y="1262375"/>
            <a:ext cx="7413000" cy="36798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1" lang="en" sz="2400"/>
              <a:t>BTS Website:</a:t>
            </a:r>
            <a:endParaRPr b="1" sz="2400"/>
          </a:p>
          <a:p>
            <a:pPr indent="457200" lvl="0" marL="457200" rtl="0" algn="l">
              <a:spcBef>
                <a:spcPts val="0"/>
              </a:spcBef>
              <a:spcAft>
                <a:spcPts val="0"/>
              </a:spcAft>
              <a:buNone/>
            </a:pPr>
            <a:r>
              <a:rPr lang="en" sz="2000" u="sng">
                <a:solidFill>
                  <a:schemeClr val="hlink"/>
                </a:solidFill>
                <a:latin typeface="Century Gothic"/>
                <a:ea typeface="Century Gothic"/>
                <a:cs typeface="Century Gothic"/>
                <a:sym typeface="Century Gothic"/>
                <a:hlinkClick r:id="rId3"/>
              </a:rPr>
              <a:t>https://transtats.bts.gov/ONTIME/Departures.aspx</a:t>
            </a:r>
            <a:endParaRPr b="1" sz="2000">
              <a:latin typeface="Century Gothic"/>
              <a:ea typeface="Century Gothic"/>
              <a:cs typeface="Century Gothic"/>
              <a:sym typeface="Century Gothic"/>
            </a:endParaRPr>
          </a:p>
          <a:p>
            <a:pPr indent="0" lvl="0" marL="0" rtl="0" algn="l">
              <a:spcBef>
                <a:spcPts val="0"/>
              </a:spcBef>
              <a:spcAft>
                <a:spcPts val="0"/>
              </a:spcAft>
              <a:buNone/>
            </a:pPr>
            <a:r>
              <a:t/>
            </a:r>
            <a:endParaRPr b="1" sz="2400">
              <a:latin typeface="Century Gothic"/>
              <a:ea typeface="Century Gothic"/>
              <a:cs typeface="Century Gothic"/>
              <a:sym typeface="Century Gothic"/>
            </a:endParaRPr>
          </a:p>
          <a:p>
            <a:pPr indent="-381000" lvl="0" marL="457200" rtl="0" algn="l">
              <a:spcBef>
                <a:spcPts val="0"/>
              </a:spcBef>
              <a:spcAft>
                <a:spcPts val="0"/>
              </a:spcAft>
              <a:buSzPts val="2400"/>
              <a:buFont typeface="Century Gothic"/>
              <a:buChar char="●"/>
            </a:pPr>
            <a:r>
              <a:rPr b="1" lang="en" sz="2400">
                <a:latin typeface="Century Gothic"/>
                <a:ea typeface="Century Gothic"/>
                <a:cs typeface="Century Gothic"/>
                <a:sym typeface="Century Gothic"/>
              </a:rPr>
              <a:t>Collected Data:</a:t>
            </a:r>
            <a:endParaRPr b="1" sz="2400">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g6c15951ef6_0_12"/>
          <p:cNvSpPr txBox="1"/>
          <p:nvPr/>
        </p:nvSpPr>
        <p:spPr>
          <a:xfrm>
            <a:off x="920100" y="200375"/>
            <a:ext cx="7303800" cy="914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200"/>
              </a:spcBef>
              <a:spcAft>
                <a:spcPts val="1200"/>
              </a:spcAft>
              <a:buClr>
                <a:srgbClr val="000000"/>
              </a:buClr>
              <a:buSzPts val="3000"/>
              <a:buFont typeface="Arial"/>
              <a:buNone/>
            </a:pPr>
            <a:r>
              <a:rPr b="1" lang="en" sz="3000">
                <a:latin typeface="Century Gothic"/>
                <a:ea typeface="Century Gothic"/>
                <a:cs typeface="Century Gothic"/>
                <a:sym typeface="Century Gothic"/>
              </a:rPr>
              <a:t>CONTENTS</a:t>
            </a:r>
            <a:endParaRPr b="0" i="0" sz="1400" u="none" cap="none" strike="noStrike">
              <a:solidFill>
                <a:srgbClr val="000000"/>
              </a:solidFill>
              <a:latin typeface="Century Gothic"/>
              <a:ea typeface="Century Gothic"/>
              <a:cs typeface="Century Gothic"/>
              <a:sym typeface="Century Gothic"/>
            </a:endParaRPr>
          </a:p>
        </p:txBody>
      </p:sp>
      <p:sp>
        <p:nvSpPr>
          <p:cNvPr id="90" name="Google Shape;90;g6c15951ef6_0_12"/>
          <p:cNvSpPr txBox="1"/>
          <p:nvPr/>
        </p:nvSpPr>
        <p:spPr>
          <a:xfrm>
            <a:off x="510325" y="1289225"/>
            <a:ext cx="8057700" cy="3612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latin typeface="Century Gothic"/>
                <a:ea typeface="Century Gothic"/>
                <a:cs typeface="Century Gothic"/>
                <a:sym typeface="Century Gothic"/>
              </a:rPr>
              <a:t>1.	Data Collection</a:t>
            </a:r>
            <a:endParaRPr b="1" sz="2400">
              <a:latin typeface="Century Gothic"/>
              <a:ea typeface="Century Gothic"/>
              <a:cs typeface="Century Gothic"/>
              <a:sym typeface="Century Gothic"/>
            </a:endParaRPr>
          </a:p>
          <a:p>
            <a:pPr indent="0" lvl="0" marL="457200" rtl="0" algn="l">
              <a:spcBef>
                <a:spcPts val="0"/>
              </a:spcBef>
              <a:spcAft>
                <a:spcPts val="0"/>
              </a:spcAft>
              <a:buNone/>
            </a:pPr>
            <a:r>
              <a:t/>
            </a:r>
            <a:endParaRPr b="1" sz="2400">
              <a:latin typeface="Century Gothic"/>
              <a:ea typeface="Century Gothic"/>
              <a:cs typeface="Century Gothic"/>
              <a:sym typeface="Century Gothic"/>
            </a:endParaRPr>
          </a:p>
          <a:p>
            <a:pPr indent="457200" lvl="0" marL="0" rtl="0" algn="l">
              <a:spcBef>
                <a:spcPts val="0"/>
              </a:spcBef>
              <a:spcAft>
                <a:spcPts val="0"/>
              </a:spcAft>
              <a:buNone/>
            </a:pPr>
            <a:r>
              <a:rPr b="1" lang="en" sz="2400">
                <a:latin typeface="Century Gothic"/>
                <a:ea typeface="Century Gothic"/>
                <a:cs typeface="Century Gothic"/>
                <a:sym typeface="Century Gothic"/>
              </a:rPr>
              <a:t>2.	Data Cleaning and Integration</a:t>
            </a:r>
            <a:endParaRPr b="1" sz="2400">
              <a:latin typeface="Century Gothic"/>
              <a:ea typeface="Century Gothic"/>
              <a:cs typeface="Century Gothic"/>
              <a:sym typeface="Century Gothic"/>
            </a:endParaRPr>
          </a:p>
          <a:p>
            <a:pPr indent="0" lvl="0" marL="457200" rtl="0" algn="l">
              <a:spcBef>
                <a:spcPts val="0"/>
              </a:spcBef>
              <a:spcAft>
                <a:spcPts val="0"/>
              </a:spcAft>
              <a:buNone/>
            </a:pPr>
            <a:r>
              <a:t/>
            </a:r>
            <a:endParaRPr b="1" sz="2400">
              <a:latin typeface="Century Gothic"/>
              <a:ea typeface="Century Gothic"/>
              <a:cs typeface="Century Gothic"/>
              <a:sym typeface="Century Gothic"/>
            </a:endParaRPr>
          </a:p>
          <a:p>
            <a:pPr indent="0" lvl="0" marL="0" rtl="0" algn="l">
              <a:spcBef>
                <a:spcPts val="0"/>
              </a:spcBef>
              <a:spcAft>
                <a:spcPts val="0"/>
              </a:spcAft>
              <a:buNone/>
            </a:pPr>
            <a:r>
              <a:rPr b="1" lang="en" sz="2400">
                <a:latin typeface="Century Gothic"/>
                <a:ea typeface="Century Gothic"/>
                <a:cs typeface="Century Gothic"/>
                <a:sym typeface="Century Gothic"/>
              </a:rPr>
              <a:t>3.	Search Engine</a:t>
            </a:r>
            <a:endParaRPr b="1" sz="2400">
              <a:latin typeface="Century Gothic"/>
              <a:ea typeface="Century Gothic"/>
              <a:cs typeface="Century Gothic"/>
              <a:sym typeface="Century Gothic"/>
            </a:endParaRPr>
          </a:p>
          <a:p>
            <a:pPr indent="0" lvl="0" marL="457200" rtl="0" algn="l">
              <a:spcBef>
                <a:spcPts val="0"/>
              </a:spcBef>
              <a:spcAft>
                <a:spcPts val="0"/>
              </a:spcAft>
              <a:buNone/>
            </a:pPr>
            <a:r>
              <a:t/>
            </a:r>
            <a:endParaRPr b="1" sz="2400">
              <a:latin typeface="Century Gothic"/>
              <a:ea typeface="Century Gothic"/>
              <a:cs typeface="Century Gothic"/>
              <a:sym typeface="Century Gothic"/>
            </a:endParaRPr>
          </a:p>
          <a:p>
            <a:pPr indent="0" lvl="0" marL="0" rtl="0" algn="l">
              <a:spcBef>
                <a:spcPts val="0"/>
              </a:spcBef>
              <a:spcAft>
                <a:spcPts val="0"/>
              </a:spcAft>
              <a:buNone/>
            </a:pPr>
            <a:r>
              <a:rPr b="1" lang="en" sz="2400">
                <a:latin typeface="Century Gothic"/>
                <a:ea typeface="Century Gothic"/>
                <a:cs typeface="Century Gothic"/>
                <a:sym typeface="Century Gothic"/>
              </a:rPr>
              <a:t>4.	Visualization of Search Results</a:t>
            </a:r>
            <a:endParaRPr b="1" sz="2400">
              <a:latin typeface="Century Gothic"/>
              <a:ea typeface="Century Gothic"/>
              <a:cs typeface="Century Gothic"/>
              <a:sym typeface="Century Gothic"/>
            </a:endParaRPr>
          </a:p>
        </p:txBody>
      </p:sp>
      <p:pic>
        <p:nvPicPr>
          <p:cNvPr id="91" name="Google Shape;91;g6c15951ef6_0_12"/>
          <p:cNvPicPr preferRelativeResize="0"/>
          <p:nvPr/>
        </p:nvPicPr>
        <p:blipFill>
          <a:blip r:embed="rId3">
            <a:alphaModFix/>
          </a:blip>
          <a:stretch>
            <a:fillRect/>
          </a:stretch>
        </p:blipFill>
        <p:spPr>
          <a:xfrm>
            <a:off x="644275" y="2151600"/>
            <a:ext cx="428750" cy="420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7"/>
          <p:cNvSpPr txBox="1"/>
          <p:nvPr/>
        </p:nvSpPr>
        <p:spPr>
          <a:xfrm>
            <a:off x="583125" y="285625"/>
            <a:ext cx="7344000" cy="814500"/>
          </a:xfrm>
          <a:prstGeom prst="rect">
            <a:avLst/>
          </a:prstGeom>
          <a:noFill/>
          <a:ln>
            <a:noFill/>
          </a:ln>
        </p:spPr>
        <p:txBody>
          <a:bodyPr anchorCtr="0" anchor="t" bIns="91425" lIns="91425" spcFirstLastPara="1" rIns="91425" wrap="square" tIns="91425">
            <a:noAutofit/>
          </a:bodyPr>
          <a:lstStyle/>
          <a:p>
            <a:pPr indent="457200" lvl="0" marL="0" rtl="0" algn="ctr">
              <a:spcBef>
                <a:spcPts val="0"/>
              </a:spcBef>
              <a:spcAft>
                <a:spcPts val="0"/>
              </a:spcAft>
              <a:buClr>
                <a:schemeClr val="dk1"/>
              </a:buClr>
              <a:buSzPts val="1100"/>
              <a:buFont typeface="Arial"/>
              <a:buNone/>
            </a:pPr>
            <a:r>
              <a:rPr b="1" lang="en" sz="3000">
                <a:solidFill>
                  <a:schemeClr val="dk1"/>
                </a:solidFill>
                <a:latin typeface="Century Gothic"/>
                <a:ea typeface="Century Gothic"/>
                <a:cs typeface="Century Gothic"/>
                <a:sym typeface="Century Gothic"/>
              </a:rPr>
              <a:t>Data Cleaning and Integration</a:t>
            </a:r>
            <a:endParaRPr b="1" i="0" sz="3000" u="none" cap="none" strike="noStrike">
              <a:solidFill>
                <a:srgbClr val="000000"/>
              </a:solidFill>
              <a:latin typeface="Century Gothic"/>
              <a:ea typeface="Century Gothic"/>
              <a:cs typeface="Century Gothic"/>
              <a:sym typeface="Century Gothic"/>
            </a:endParaRPr>
          </a:p>
        </p:txBody>
      </p:sp>
      <p:sp>
        <p:nvSpPr>
          <p:cNvPr id="97" name="Google Shape;97;p7"/>
          <p:cNvSpPr txBox="1"/>
          <p:nvPr/>
        </p:nvSpPr>
        <p:spPr>
          <a:xfrm>
            <a:off x="483450" y="1195225"/>
            <a:ext cx="7829400" cy="3424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entury Gothic"/>
              <a:buAutoNum type="arabicPeriod"/>
            </a:pPr>
            <a:r>
              <a:rPr b="1" lang="en" sz="2400">
                <a:latin typeface="Century Gothic"/>
                <a:ea typeface="Century Gothic"/>
                <a:cs typeface="Century Gothic"/>
                <a:sym typeface="Century Gothic"/>
              </a:rPr>
              <a:t>Removing Unnecessary fields</a:t>
            </a:r>
            <a:endParaRPr b="1" sz="2400">
              <a:latin typeface="Century Gothic"/>
              <a:ea typeface="Century Gothic"/>
              <a:cs typeface="Century Gothic"/>
              <a:sym typeface="Century Gothic"/>
            </a:endParaRPr>
          </a:p>
          <a:p>
            <a:pPr indent="0" lvl="0" marL="457200" rtl="0" algn="l">
              <a:spcBef>
                <a:spcPts val="0"/>
              </a:spcBef>
              <a:spcAft>
                <a:spcPts val="0"/>
              </a:spcAft>
              <a:buNone/>
            </a:pPr>
            <a:r>
              <a:t/>
            </a:r>
            <a:endParaRPr b="1" sz="2400">
              <a:latin typeface="Century Gothic"/>
              <a:ea typeface="Century Gothic"/>
              <a:cs typeface="Century Gothic"/>
              <a:sym typeface="Century Gothic"/>
            </a:endParaRPr>
          </a:p>
          <a:p>
            <a:pPr indent="-381000" lvl="0" marL="457200" rtl="0" algn="l">
              <a:spcBef>
                <a:spcPts val="0"/>
              </a:spcBef>
              <a:spcAft>
                <a:spcPts val="0"/>
              </a:spcAft>
              <a:buSzPts val="2400"/>
              <a:buFont typeface="Century Gothic"/>
              <a:buAutoNum type="arabicPeriod"/>
            </a:pPr>
            <a:r>
              <a:rPr b="1" lang="en" sz="2400">
                <a:latin typeface="Century Gothic"/>
                <a:ea typeface="Century Gothic"/>
                <a:cs typeface="Century Gothic"/>
                <a:sym typeface="Century Gothic"/>
              </a:rPr>
              <a:t>Changing the attributes into one format</a:t>
            </a:r>
            <a:endParaRPr b="1" sz="2400">
              <a:latin typeface="Century Gothic"/>
              <a:ea typeface="Century Gothic"/>
              <a:cs typeface="Century Gothic"/>
              <a:sym typeface="Century Gothic"/>
            </a:endParaRPr>
          </a:p>
          <a:p>
            <a:pPr indent="0" lvl="0" marL="457200" rtl="0" algn="l">
              <a:spcBef>
                <a:spcPts val="0"/>
              </a:spcBef>
              <a:spcAft>
                <a:spcPts val="0"/>
              </a:spcAft>
              <a:buNone/>
            </a:pPr>
            <a:r>
              <a:t/>
            </a:r>
            <a:endParaRPr b="1" sz="2400">
              <a:latin typeface="Century Gothic"/>
              <a:ea typeface="Century Gothic"/>
              <a:cs typeface="Century Gothic"/>
              <a:sym typeface="Century Gothic"/>
            </a:endParaRPr>
          </a:p>
          <a:p>
            <a:pPr indent="-381000" lvl="0" marL="457200" rtl="0" algn="l">
              <a:spcBef>
                <a:spcPts val="0"/>
              </a:spcBef>
              <a:spcAft>
                <a:spcPts val="0"/>
              </a:spcAft>
              <a:buSzPts val="2400"/>
              <a:buFont typeface="Century Gothic"/>
              <a:buAutoNum type="arabicPeriod"/>
            </a:pPr>
            <a:r>
              <a:rPr b="1" lang="en" sz="2400">
                <a:solidFill>
                  <a:schemeClr val="dk1"/>
                </a:solidFill>
                <a:latin typeface="Century Gothic"/>
                <a:ea typeface="Century Gothic"/>
                <a:cs typeface="Century Gothic"/>
                <a:sym typeface="Century Gothic"/>
              </a:rPr>
              <a:t>Filling Missing Values</a:t>
            </a:r>
            <a:endParaRPr b="1" sz="2400">
              <a:solidFill>
                <a:schemeClr val="dk1"/>
              </a:solidFill>
              <a:latin typeface="Century Gothic"/>
              <a:ea typeface="Century Gothic"/>
              <a:cs typeface="Century Gothic"/>
              <a:sym typeface="Century Gothic"/>
            </a:endParaRPr>
          </a:p>
          <a:p>
            <a:pPr indent="0" lvl="0" marL="457200" rtl="0" algn="l">
              <a:spcBef>
                <a:spcPts val="0"/>
              </a:spcBef>
              <a:spcAft>
                <a:spcPts val="0"/>
              </a:spcAft>
              <a:buNone/>
            </a:pPr>
            <a:r>
              <a:t/>
            </a:r>
            <a:endParaRPr b="1" sz="2400">
              <a:solidFill>
                <a:schemeClr val="dk1"/>
              </a:solidFill>
              <a:latin typeface="Century Gothic"/>
              <a:ea typeface="Century Gothic"/>
              <a:cs typeface="Century Gothic"/>
              <a:sym typeface="Century Gothic"/>
            </a:endParaRPr>
          </a:p>
          <a:p>
            <a:pPr indent="-381000" lvl="0" marL="457200" rtl="0" algn="l">
              <a:spcBef>
                <a:spcPts val="0"/>
              </a:spcBef>
              <a:spcAft>
                <a:spcPts val="0"/>
              </a:spcAft>
              <a:buClr>
                <a:schemeClr val="dk1"/>
              </a:buClr>
              <a:buSzPts val="2400"/>
              <a:buFont typeface="Century Gothic"/>
              <a:buAutoNum type="arabicPeriod"/>
            </a:pPr>
            <a:r>
              <a:rPr b="1" lang="en" sz="2400">
                <a:solidFill>
                  <a:schemeClr val="dk1"/>
                </a:solidFill>
                <a:latin typeface="Century Gothic"/>
                <a:ea typeface="Century Gothic"/>
                <a:cs typeface="Century Gothic"/>
                <a:sym typeface="Century Gothic"/>
              </a:rPr>
              <a:t>Integrating Data into one file</a:t>
            </a:r>
            <a:endParaRPr b="1" sz="2400">
              <a:solidFill>
                <a:schemeClr val="dk1"/>
              </a:solidFill>
              <a:latin typeface="Century Gothic"/>
              <a:ea typeface="Century Gothic"/>
              <a:cs typeface="Century Gothic"/>
              <a:sym typeface="Century Gothic"/>
            </a:endParaRPr>
          </a:p>
          <a:p>
            <a:pPr indent="0" lvl="0" marL="457200" rtl="0" algn="l">
              <a:spcBef>
                <a:spcPts val="0"/>
              </a:spcBef>
              <a:spcAft>
                <a:spcPts val="0"/>
              </a:spcAft>
              <a:buNone/>
            </a:pPr>
            <a:r>
              <a:t/>
            </a:r>
            <a:endParaRPr b="1" sz="2400">
              <a:solidFill>
                <a:schemeClr val="dk1"/>
              </a:solidFill>
              <a:latin typeface="Century Gothic"/>
              <a:ea typeface="Century Gothic"/>
              <a:cs typeface="Century Gothic"/>
              <a:sym typeface="Century Gothic"/>
            </a:endParaRPr>
          </a:p>
          <a:p>
            <a:pPr indent="-381000" lvl="0" marL="457200" rtl="0" algn="l">
              <a:spcBef>
                <a:spcPts val="0"/>
              </a:spcBef>
              <a:spcAft>
                <a:spcPts val="0"/>
              </a:spcAft>
              <a:buClr>
                <a:schemeClr val="dk1"/>
              </a:buClr>
              <a:buSzPts val="2400"/>
              <a:buFont typeface="Century Gothic"/>
              <a:buAutoNum type="arabicPeriod"/>
            </a:pPr>
            <a:r>
              <a:rPr b="1" lang="en" sz="2400">
                <a:solidFill>
                  <a:schemeClr val="dk1"/>
                </a:solidFill>
                <a:latin typeface="Century Gothic"/>
                <a:ea typeface="Century Gothic"/>
                <a:cs typeface="Century Gothic"/>
                <a:sym typeface="Century Gothic"/>
              </a:rPr>
              <a:t>Dropping Values for ranking Airlines</a:t>
            </a:r>
            <a:endParaRPr b="1" sz="2400">
              <a:solidFill>
                <a:schemeClr val="dk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g6c15951ef6_0_30"/>
          <p:cNvSpPr txBox="1"/>
          <p:nvPr/>
        </p:nvSpPr>
        <p:spPr>
          <a:xfrm>
            <a:off x="920100" y="200375"/>
            <a:ext cx="7303800" cy="914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200"/>
              </a:spcBef>
              <a:spcAft>
                <a:spcPts val="1200"/>
              </a:spcAft>
              <a:buClr>
                <a:srgbClr val="000000"/>
              </a:buClr>
              <a:buSzPts val="3000"/>
              <a:buFont typeface="Arial"/>
              <a:buNone/>
            </a:pPr>
            <a:r>
              <a:rPr b="1" lang="en" sz="3000">
                <a:latin typeface="Century Gothic"/>
                <a:ea typeface="Century Gothic"/>
                <a:cs typeface="Century Gothic"/>
                <a:sym typeface="Century Gothic"/>
              </a:rPr>
              <a:t>CONTENTS</a:t>
            </a:r>
            <a:endParaRPr b="0" i="0" sz="1400" u="none" cap="none" strike="noStrike">
              <a:solidFill>
                <a:srgbClr val="000000"/>
              </a:solidFill>
              <a:latin typeface="Century Gothic"/>
              <a:ea typeface="Century Gothic"/>
              <a:cs typeface="Century Gothic"/>
              <a:sym typeface="Century Gothic"/>
            </a:endParaRPr>
          </a:p>
        </p:txBody>
      </p:sp>
      <p:sp>
        <p:nvSpPr>
          <p:cNvPr id="103" name="Google Shape;103;g6c15951ef6_0_30"/>
          <p:cNvSpPr txBox="1"/>
          <p:nvPr/>
        </p:nvSpPr>
        <p:spPr>
          <a:xfrm>
            <a:off x="510325" y="1289225"/>
            <a:ext cx="8057700" cy="3612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latin typeface="Century Gothic"/>
                <a:ea typeface="Century Gothic"/>
                <a:cs typeface="Century Gothic"/>
                <a:sym typeface="Century Gothic"/>
              </a:rPr>
              <a:t>1.	Data Collection</a:t>
            </a:r>
            <a:endParaRPr b="1" sz="2400">
              <a:latin typeface="Century Gothic"/>
              <a:ea typeface="Century Gothic"/>
              <a:cs typeface="Century Gothic"/>
              <a:sym typeface="Century Gothic"/>
            </a:endParaRPr>
          </a:p>
          <a:p>
            <a:pPr indent="0" lvl="0" marL="457200" rtl="0" algn="l">
              <a:spcBef>
                <a:spcPts val="0"/>
              </a:spcBef>
              <a:spcAft>
                <a:spcPts val="0"/>
              </a:spcAft>
              <a:buNone/>
            </a:pPr>
            <a:r>
              <a:t/>
            </a:r>
            <a:endParaRPr b="1" sz="2400">
              <a:latin typeface="Century Gothic"/>
              <a:ea typeface="Century Gothic"/>
              <a:cs typeface="Century Gothic"/>
              <a:sym typeface="Century Gothic"/>
            </a:endParaRPr>
          </a:p>
          <a:p>
            <a:pPr indent="457200" lvl="0" marL="914400" rtl="0" algn="r">
              <a:spcBef>
                <a:spcPts val="0"/>
              </a:spcBef>
              <a:spcAft>
                <a:spcPts val="0"/>
              </a:spcAft>
              <a:buNone/>
            </a:pPr>
            <a:r>
              <a:rPr b="1" lang="en" sz="2400">
                <a:latin typeface="Century Gothic"/>
                <a:ea typeface="Century Gothic"/>
                <a:cs typeface="Century Gothic"/>
                <a:sym typeface="Century Gothic"/>
              </a:rPr>
              <a:t>2.	Data Cleaning and Integration</a:t>
            </a:r>
            <a:endParaRPr b="1" sz="2400">
              <a:latin typeface="Century Gothic"/>
              <a:ea typeface="Century Gothic"/>
              <a:cs typeface="Century Gothic"/>
              <a:sym typeface="Century Gothic"/>
            </a:endParaRPr>
          </a:p>
          <a:p>
            <a:pPr indent="0" lvl="0" marL="457200" rtl="0" algn="l">
              <a:spcBef>
                <a:spcPts val="0"/>
              </a:spcBef>
              <a:spcAft>
                <a:spcPts val="0"/>
              </a:spcAft>
              <a:buNone/>
            </a:pPr>
            <a:r>
              <a:t/>
            </a:r>
            <a:endParaRPr b="1" sz="2400">
              <a:latin typeface="Century Gothic"/>
              <a:ea typeface="Century Gothic"/>
              <a:cs typeface="Century Gothic"/>
              <a:sym typeface="Century Gothic"/>
            </a:endParaRPr>
          </a:p>
          <a:p>
            <a:pPr indent="457200" lvl="0" marL="0" rtl="0" algn="l">
              <a:spcBef>
                <a:spcPts val="0"/>
              </a:spcBef>
              <a:spcAft>
                <a:spcPts val="0"/>
              </a:spcAft>
              <a:buNone/>
            </a:pPr>
            <a:r>
              <a:rPr b="1" lang="en" sz="2400">
                <a:latin typeface="Century Gothic"/>
                <a:ea typeface="Century Gothic"/>
                <a:cs typeface="Century Gothic"/>
                <a:sym typeface="Century Gothic"/>
              </a:rPr>
              <a:t>3.	Search Engine</a:t>
            </a:r>
            <a:endParaRPr b="1" sz="2400">
              <a:latin typeface="Century Gothic"/>
              <a:ea typeface="Century Gothic"/>
              <a:cs typeface="Century Gothic"/>
              <a:sym typeface="Century Gothic"/>
            </a:endParaRPr>
          </a:p>
          <a:p>
            <a:pPr indent="0" lvl="0" marL="457200" rtl="0" algn="l">
              <a:spcBef>
                <a:spcPts val="0"/>
              </a:spcBef>
              <a:spcAft>
                <a:spcPts val="0"/>
              </a:spcAft>
              <a:buNone/>
            </a:pPr>
            <a:r>
              <a:t/>
            </a:r>
            <a:endParaRPr b="1" sz="2400">
              <a:latin typeface="Century Gothic"/>
              <a:ea typeface="Century Gothic"/>
              <a:cs typeface="Century Gothic"/>
              <a:sym typeface="Century Gothic"/>
            </a:endParaRPr>
          </a:p>
          <a:p>
            <a:pPr indent="0" lvl="0" marL="0" rtl="0" algn="l">
              <a:spcBef>
                <a:spcPts val="0"/>
              </a:spcBef>
              <a:spcAft>
                <a:spcPts val="0"/>
              </a:spcAft>
              <a:buNone/>
            </a:pPr>
            <a:r>
              <a:rPr b="1" lang="en" sz="2400">
                <a:latin typeface="Century Gothic"/>
                <a:ea typeface="Century Gothic"/>
                <a:cs typeface="Century Gothic"/>
                <a:sym typeface="Century Gothic"/>
              </a:rPr>
              <a:t>4.	Visualization of Search Results</a:t>
            </a:r>
            <a:endParaRPr b="1" sz="2400">
              <a:latin typeface="Century Gothic"/>
              <a:ea typeface="Century Gothic"/>
              <a:cs typeface="Century Gothic"/>
              <a:sym typeface="Century Gothic"/>
            </a:endParaRPr>
          </a:p>
        </p:txBody>
      </p:sp>
      <p:pic>
        <p:nvPicPr>
          <p:cNvPr id="104" name="Google Shape;104;g6c15951ef6_0_30"/>
          <p:cNvPicPr preferRelativeResize="0"/>
          <p:nvPr/>
        </p:nvPicPr>
        <p:blipFill>
          <a:blip r:embed="rId3">
            <a:alphaModFix/>
          </a:blip>
          <a:stretch>
            <a:fillRect/>
          </a:stretch>
        </p:blipFill>
        <p:spPr>
          <a:xfrm>
            <a:off x="677175" y="2885450"/>
            <a:ext cx="428750" cy="420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g6c15951ef6_0_43"/>
          <p:cNvSpPr txBox="1"/>
          <p:nvPr/>
        </p:nvSpPr>
        <p:spPr>
          <a:xfrm>
            <a:off x="886350" y="289575"/>
            <a:ext cx="7319100" cy="738600"/>
          </a:xfrm>
          <a:prstGeom prst="rect">
            <a:avLst/>
          </a:prstGeom>
          <a:noFill/>
          <a:ln>
            <a:noFill/>
          </a:ln>
        </p:spPr>
        <p:txBody>
          <a:bodyPr anchorCtr="0" anchor="t" bIns="91425" lIns="91425" spcFirstLastPara="1" rIns="91425" wrap="square" tIns="91425">
            <a:noAutofit/>
          </a:bodyPr>
          <a:lstStyle/>
          <a:p>
            <a:pPr indent="457200" lvl="0" marL="0" rtl="0" algn="ctr">
              <a:spcBef>
                <a:spcPts val="0"/>
              </a:spcBef>
              <a:spcAft>
                <a:spcPts val="0"/>
              </a:spcAft>
              <a:buClr>
                <a:schemeClr val="dk1"/>
              </a:buClr>
              <a:buSzPts val="1100"/>
              <a:buFont typeface="Arial"/>
              <a:buNone/>
            </a:pPr>
            <a:r>
              <a:rPr b="1" lang="en" sz="3000">
                <a:solidFill>
                  <a:schemeClr val="dk1"/>
                </a:solidFill>
                <a:latin typeface="Century Gothic"/>
                <a:ea typeface="Century Gothic"/>
                <a:cs typeface="Century Gothic"/>
                <a:sym typeface="Century Gothic"/>
              </a:rPr>
              <a:t>Search Engine</a:t>
            </a:r>
            <a:endParaRPr/>
          </a:p>
        </p:txBody>
      </p:sp>
      <p:pic>
        <p:nvPicPr>
          <p:cNvPr id="110" name="Google Shape;110;g6c15951ef6_0_43"/>
          <p:cNvPicPr preferRelativeResize="0"/>
          <p:nvPr/>
        </p:nvPicPr>
        <p:blipFill>
          <a:blip r:embed="rId3">
            <a:alphaModFix/>
          </a:blip>
          <a:stretch>
            <a:fillRect/>
          </a:stretch>
        </p:blipFill>
        <p:spPr>
          <a:xfrm>
            <a:off x="6670097" y="477600"/>
            <a:ext cx="2352328" cy="738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