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dcHBralWXjY5daTloajJ41yne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805d0f64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805d0f64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60949ba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860949ba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805d0f64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8805d0f64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60949ba5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860949ba5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157e55b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8157e55b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805d0f64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805d0f64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164f55b0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8164f55b0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164f55b0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8164f55b0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164f55b02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8164f55b02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805d0f64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805d0f64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64f55b0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8164f55b0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64f55b0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8164f55b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805d0f6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8805d0f6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64f55b0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8164f55b0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05d0f64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05d0f64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6"/>
          <p:cNvPicPr preferRelativeResize="0"/>
          <p:nvPr/>
        </p:nvPicPr>
        <p:blipFill rotWithShape="1">
          <a:blip r:embed="rId2">
            <a:alphaModFix/>
          </a:blip>
          <a:srcRect b="0" l="0" r="0" t="384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EB712"/>
              </a:buClr>
              <a:buSzPts val="1800"/>
              <a:buNone/>
              <a:defRPr sz="1800">
                <a:solidFill>
                  <a:srgbClr val="FEB71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629841" y="823639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B712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/>
          <p:nvPr>
            <p:ph idx="2" type="pic"/>
          </p:nvPr>
        </p:nvSpPr>
        <p:spPr>
          <a:xfrm>
            <a:off x="3887391" y="1112044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629841" y="202379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628650" y="82077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B71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 rot="5400000">
            <a:off x="3213000" y="-669542"/>
            <a:ext cx="27180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 rot="5400000">
            <a:off x="5816100" y="1933572"/>
            <a:ext cx="3426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B71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 rot="5400000">
            <a:off x="1815525" y="18972"/>
            <a:ext cx="3426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628650" y="8207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B712"/>
              </a:buClr>
              <a:buSzPts val="3300"/>
              <a:buFont typeface="Arial"/>
              <a:buNone/>
              <a:defRPr>
                <a:solidFill>
                  <a:srgbClr val="FEB71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628650" y="1874067"/>
            <a:ext cx="78867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2100"/>
              <a:buChar char="•"/>
              <a:defRPr>
                <a:solidFill>
                  <a:srgbClr val="195CB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>
                <a:solidFill>
                  <a:srgbClr val="195CB3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500"/>
              <a:buChar char="•"/>
              <a:defRPr>
                <a:solidFill>
                  <a:srgbClr val="195CB3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350"/>
              <a:buChar char="•"/>
              <a:defRPr>
                <a:solidFill>
                  <a:srgbClr val="195CB3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350"/>
              <a:buChar char="•"/>
              <a:defRPr>
                <a:solidFill>
                  <a:srgbClr val="195CB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8"/>
          <p:cNvPicPr preferRelativeResize="0"/>
          <p:nvPr/>
        </p:nvPicPr>
        <p:blipFill rotWithShape="1">
          <a:blip r:embed="rId2">
            <a:alphaModFix/>
          </a:blip>
          <a:srcRect b="4264" l="0" r="0" t="-344"/>
          <a:stretch/>
        </p:blipFill>
        <p:spPr>
          <a:xfrm>
            <a:off x="-1" y="1"/>
            <a:ext cx="91509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8"/>
          <p:cNvSpPr txBox="1"/>
          <p:nvPr>
            <p:ph type="title"/>
          </p:nvPr>
        </p:nvSpPr>
        <p:spPr>
          <a:xfrm>
            <a:off x="628650" y="83706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B712"/>
              </a:buClr>
              <a:buSzPts val="3300"/>
              <a:buFont typeface="Arial"/>
              <a:buNone/>
              <a:defRPr>
                <a:solidFill>
                  <a:srgbClr val="FEB71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628650" y="1898511"/>
            <a:ext cx="78867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9"/>
          <p:cNvPicPr preferRelativeResize="0"/>
          <p:nvPr/>
        </p:nvPicPr>
        <p:blipFill rotWithShape="1">
          <a:blip r:embed="rId2">
            <a:alphaModFix/>
          </a:blip>
          <a:srcRect b="3846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EB712"/>
              </a:buClr>
              <a:buSzPts val="1800"/>
              <a:buNone/>
              <a:defRPr sz="1800">
                <a:solidFill>
                  <a:srgbClr val="FEB71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628650" y="82077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B712"/>
              </a:buClr>
              <a:buSzPts val="3300"/>
              <a:buFont typeface="Arial"/>
              <a:buNone/>
              <a:defRPr>
                <a:solidFill>
                  <a:srgbClr val="FEB71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628650" y="1823095"/>
            <a:ext cx="3886200" cy="29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2100"/>
              <a:buChar char="•"/>
              <a:defRPr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500"/>
              <a:buChar char="•"/>
              <a:defRPr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350"/>
              <a:buChar char="•"/>
              <a:defRPr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350"/>
              <a:buChar char="•"/>
              <a:defRPr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2" type="body"/>
          </p:nvPr>
        </p:nvSpPr>
        <p:spPr>
          <a:xfrm>
            <a:off x="4629150" y="1823095"/>
            <a:ext cx="3886200" cy="29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2100"/>
              <a:buChar char="•"/>
              <a:defRPr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500"/>
              <a:buChar char="•"/>
              <a:defRPr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350"/>
              <a:buChar char="•"/>
              <a:defRPr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350"/>
              <a:buChar char="•"/>
              <a:defRPr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629842" y="8216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B71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629842" y="1823950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5" name="Google Shape;35;p21"/>
          <p:cNvSpPr txBox="1"/>
          <p:nvPr>
            <p:ph idx="2" type="body"/>
          </p:nvPr>
        </p:nvSpPr>
        <p:spPr>
          <a:xfrm>
            <a:off x="629842" y="2441883"/>
            <a:ext cx="38682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3" type="body"/>
          </p:nvPr>
        </p:nvSpPr>
        <p:spPr>
          <a:xfrm>
            <a:off x="4629150" y="1823949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21"/>
          <p:cNvSpPr txBox="1"/>
          <p:nvPr>
            <p:ph idx="4" type="body"/>
          </p:nvPr>
        </p:nvSpPr>
        <p:spPr>
          <a:xfrm>
            <a:off x="4629150" y="2441883"/>
            <a:ext cx="38874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628650" y="82077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B71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629841" y="815491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B712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887391" y="1112044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47" name="Google Shape;47;p24"/>
          <p:cNvSpPr txBox="1"/>
          <p:nvPr>
            <p:ph idx="2" type="body"/>
          </p:nvPr>
        </p:nvSpPr>
        <p:spPr>
          <a:xfrm>
            <a:off x="629841" y="2015641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5"/>
          <p:cNvPicPr preferRelativeResize="0"/>
          <p:nvPr/>
        </p:nvPicPr>
        <p:blipFill rotWithShape="1">
          <a:blip r:embed="rId1">
            <a:alphaModFix/>
          </a:blip>
          <a:srcRect b="3920" l="0" r="0" t="0"/>
          <a:stretch/>
        </p:blipFill>
        <p:spPr>
          <a:xfrm>
            <a:off x="1" y="-1"/>
            <a:ext cx="91509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5"/>
          <p:cNvSpPr txBox="1"/>
          <p:nvPr>
            <p:ph type="title"/>
          </p:nvPr>
        </p:nvSpPr>
        <p:spPr>
          <a:xfrm>
            <a:off x="628650" y="85336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B712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FEB71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" type="body"/>
          </p:nvPr>
        </p:nvSpPr>
        <p:spPr>
          <a:xfrm>
            <a:off x="628650" y="1914808"/>
            <a:ext cx="7886700" cy="27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95CB3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95C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143000" y="526849"/>
            <a:ext cx="68580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Introduction to Deep Learning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1143000" y="1804726"/>
            <a:ext cx="6858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Traffic Sign Detection using CNN</a:t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68" name="Google Shape;68;p1"/>
          <p:cNvSpPr txBox="1"/>
          <p:nvPr/>
        </p:nvSpPr>
        <p:spPr>
          <a:xfrm>
            <a:off x="3217500" y="2649150"/>
            <a:ext cx="27090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Presented by: Group #</a:t>
            </a:r>
            <a:r>
              <a:rPr lang="en">
                <a:solidFill>
                  <a:srgbClr val="FFFFFF"/>
                </a:solidFill>
              </a:rPr>
              <a:t>09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Yash Deshpande</a:t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>
                <a:solidFill>
                  <a:srgbClr val="CCCCCC"/>
                </a:solidFill>
              </a:rPr>
              <a:t>udip Bala</a:t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Pranshu Shrivastava</a:t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Abhishek Ayachit</a:t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805d0f643_0_99"/>
          <p:cNvSpPr txBox="1"/>
          <p:nvPr>
            <p:ph type="title"/>
          </p:nvPr>
        </p:nvSpPr>
        <p:spPr>
          <a:xfrm>
            <a:off x="628650" y="820772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: W/O Augmentation</a:t>
            </a:r>
            <a:endParaRPr/>
          </a:p>
        </p:txBody>
      </p:sp>
      <p:pic>
        <p:nvPicPr>
          <p:cNvPr id="129" name="Google Shape;129;g8805d0f643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976250"/>
            <a:ext cx="3943350" cy="2696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g8805d0f643_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804" y="1976250"/>
            <a:ext cx="4305697" cy="2696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60949ba5e_0_27"/>
          <p:cNvSpPr txBox="1"/>
          <p:nvPr>
            <p:ph type="title"/>
          </p:nvPr>
        </p:nvSpPr>
        <p:spPr>
          <a:xfrm>
            <a:off x="628650" y="8207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136" name="Google Shape;136;g860949ba5e_0_27"/>
          <p:cNvSpPr txBox="1"/>
          <p:nvPr>
            <p:ph idx="1" type="body"/>
          </p:nvPr>
        </p:nvSpPr>
        <p:spPr>
          <a:xfrm>
            <a:off x="628650" y="1874075"/>
            <a:ext cx="48258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Clr>
                <a:srgbClr val="1155CC"/>
              </a:buClr>
              <a:buSzPts val="1800"/>
              <a:buChar char="•"/>
            </a:pPr>
            <a:r>
              <a:rPr lang="en" sz="1800">
                <a:solidFill>
                  <a:srgbClr val="1155CC"/>
                </a:solidFill>
                <a:highlight>
                  <a:schemeClr val="lt1"/>
                </a:highlight>
              </a:rPr>
              <a:t>Standard Augmentation</a:t>
            </a:r>
            <a:endParaRPr sz="1800"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•"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</a:rPr>
              <a:t>Shifting, Flipping, Rotation, Brightness, Zooming</a:t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914400" rtl="0" algn="just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•"/>
            </a:pPr>
            <a:r>
              <a:rPr lang="en" sz="1800">
                <a:solidFill>
                  <a:srgbClr val="1155CC"/>
                </a:solidFill>
                <a:highlight>
                  <a:srgbClr val="FFFFFF"/>
                </a:highlight>
              </a:rPr>
              <a:t>Cutout Augmentation</a:t>
            </a:r>
            <a:endParaRPr sz="1800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•"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</a:rPr>
              <a:t>Dropping out contiguous sections of inputs</a:t>
            </a:r>
            <a:endParaRPr sz="1800">
              <a:solidFill>
                <a:srgbClr val="1155CC"/>
              </a:solidFill>
              <a:highlight>
                <a:srgbClr val="FFFFFF"/>
              </a:highlight>
            </a:endParaRPr>
          </a:p>
        </p:txBody>
      </p:sp>
      <p:pic>
        <p:nvPicPr>
          <p:cNvPr id="137" name="Google Shape;137;g860949ba5e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925" y="1964625"/>
            <a:ext cx="23907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05d0f643_0_75"/>
          <p:cNvSpPr txBox="1"/>
          <p:nvPr>
            <p:ph type="title"/>
          </p:nvPr>
        </p:nvSpPr>
        <p:spPr>
          <a:xfrm>
            <a:off x="628650" y="852801"/>
            <a:ext cx="78867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RESNET (With Augmentation)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/>
          </a:p>
        </p:txBody>
      </p:sp>
      <p:pic>
        <p:nvPicPr>
          <p:cNvPr id="143" name="Google Shape;143;g8805d0f643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33" y="2045950"/>
            <a:ext cx="3830824" cy="259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8805d0f643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994097"/>
            <a:ext cx="367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60949ba5e_0_17"/>
          <p:cNvSpPr txBox="1"/>
          <p:nvPr>
            <p:ph type="title"/>
          </p:nvPr>
        </p:nvSpPr>
        <p:spPr>
          <a:xfrm>
            <a:off x="628650" y="8207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Proposed CNN Model </a:t>
            </a:r>
            <a:endParaRPr/>
          </a:p>
        </p:txBody>
      </p:sp>
      <p:pic>
        <p:nvPicPr>
          <p:cNvPr id="150" name="Google Shape;150;g860949ba5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743900"/>
            <a:ext cx="4058550" cy="3159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8157e55bf_1_5"/>
          <p:cNvSpPr txBox="1"/>
          <p:nvPr>
            <p:ph type="title"/>
          </p:nvPr>
        </p:nvSpPr>
        <p:spPr>
          <a:xfrm>
            <a:off x="628650" y="820772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pic>
        <p:nvPicPr>
          <p:cNvPr id="156" name="Google Shape;156;g88157e55bf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720775"/>
            <a:ext cx="4345425" cy="331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88157e55bf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6925" y="2571750"/>
            <a:ext cx="3757973" cy="1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805d0f643_0_91"/>
          <p:cNvSpPr txBox="1"/>
          <p:nvPr>
            <p:ph type="title"/>
          </p:nvPr>
        </p:nvSpPr>
        <p:spPr>
          <a:xfrm>
            <a:off x="628650" y="820772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pic>
        <p:nvPicPr>
          <p:cNvPr id="163" name="Google Shape;163;g8805d0f643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7375"/>
            <a:ext cx="4191600" cy="29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8805d0f643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67375"/>
            <a:ext cx="4267000" cy="30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164f55b02_0_37"/>
          <p:cNvSpPr txBox="1"/>
          <p:nvPr>
            <p:ph type="title"/>
          </p:nvPr>
        </p:nvSpPr>
        <p:spPr>
          <a:xfrm>
            <a:off x="628650" y="8207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Remaining Work</a:t>
            </a:r>
            <a:endParaRPr/>
          </a:p>
        </p:txBody>
      </p:sp>
      <p:sp>
        <p:nvSpPr>
          <p:cNvPr id="170" name="Google Shape;170;g8164f55b02_0_37"/>
          <p:cNvSpPr txBox="1"/>
          <p:nvPr>
            <p:ph idx="1" type="body"/>
          </p:nvPr>
        </p:nvSpPr>
        <p:spPr>
          <a:xfrm>
            <a:off x="628650" y="1874074"/>
            <a:ext cx="7886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Removing training bias</a:t>
            </a:r>
            <a:endParaRPr/>
          </a:p>
          <a:p>
            <a:pPr indent="-36195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Add ‘Undecided’ class and check effects on our model</a:t>
            </a:r>
            <a:endParaRPr/>
          </a:p>
          <a:p>
            <a:pPr indent="-36195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Implementation of Evaluation Metrics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64f55b02_0_56"/>
          <p:cNvSpPr txBox="1"/>
          <p:nvPr>
            <p:ph type="title"/>
          </p:nvPr>
        </p:nvSpPr>
        <p:spPr>
          <a:xfrm>
            <a:off x="628650" y="20746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628650" y="8207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628650" y="1874075"/>
            <a:ext cx="82668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develop models based on Convolutional Neural Networks (CNN) architecture to identify and classify Traffic Signs with minimum misclassification error on the German Traffic Sign Dataset.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explore different CNN Architectures such as: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RESNET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Our Proposed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compare the performance of different architectures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164f55b02_2_14"/>
          <p:cNvSpPr txBox="1"/>
          <p:nvPr>
            <p:ph type="title"/>
          </p:nvPr>
        </p:nvSpPr>
        <p:spPr>
          <a:xfrm>
            <a:off x="273875" y="721625"/>
            <a:ext cx="8061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Dataset </a:t>
            </a:r>
            <a:endParaRPr/>
          </a:p>
        </p:txBody>
      </p:sp>
      <p:pic>
        <p:nvPicPr>
          <p:cNvPr id="80" name="Google Shape;80;g8164f55b02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973" y="943600"/>
            <a:ext cx="2588199" cy="40611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g8164f55b02_2_14"/>
          <p:cNvSpPr txBox="1"/>
          <p:nvPr>
            <p:ph idx="1" type="body"/>
          </p:nvPr>
        </p:nvSpPr>
        <p:spPr>
          <a:xfrm>
            <a:off x="273875" y="1443150"/>
            <a:ext cx="47772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Dataset contains more than 50000 images with more than 40 classes.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Image Attributes: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Width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Height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upper left and lower right x-y coordinates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ClassId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Path of the image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805d0f643_0_60"/>
          <p:cNvSpPr txBox="1"/>
          <p:nvPr>
            <p:ph type="title"/>
          </p:nvPr>
        </p:nvSpPr>
        <p:spPr>
          <a:xfrm>
            <a:off x="628650" y="820772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Distribution of Training Data</a:t>
            </a:r>
            <a:endParaRPr/>
          </a:p>
        </p:txBody>
      </p:sp>
      <p:pic>
        <p:nvPicPr>
          <p:cNvPr id="87" name="Google Shape;87;g8805d0f643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650" y="1866900"/>
            <a:ext cx="68865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164f55b02_0_26"/>
          <p:cNvSpPr txBox="1"/>
          <p:nvPr>
            <p:ph type="title"/>
          </p:nvPr>
        </p:nvSpPr>
        <p:spPr>
          <a:xfrm>
            <a:off x="628650" y="8670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93" name="Google Shape;93;g8164f55b02_0_26"/>
          <p:cNvSpPr txBox="1"/>
          <p:nvPr/>
        </p:nvSpPr>
        <p:spPr>
          <a:xfrm>
            <a:off x="544800" y="1861225"/>
            <a:ext cx="80544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95CB3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endParaRPr sz="1800">
              <a:solidFill>
                <a:srgbClr val="195CB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5CB3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rgbClr val="195CB3"/>
                </a:solidFill>
                <a:latin typeface="Calibri"/>
                <a:ea typeface="Calibri"/>
                <a:cs typeface="Calibri"/>
                <a:sym typeface="Calibri"/>
              </a:rPr>
              <a:t>HE-Normalization: the weights are initialized keeping in mind the size of the previous layer which helps in attaining a global minimum of the cost function faster and more efficiently.</a:t>
            </a:r>
            <a:endParaRPr sz="1800">
              <a:solidFill>
                <a:srgbClr val="195CB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5CB3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rgbClr val="195CB3"/>
                </a:solidFill>
                <a:latin typeface="Calibri"/>
                <a:ea typeface="Calibri"/>
                <a:cs typeface="Calibri"/>
                <a:sym typeface="Calibri"/>
              </a:rPr>
              <a:t>Also suitable for ReLu Activation</a:t>
            </a:r>
            <a:endParaRPr sz="1800">
              <a:solidFill>
                <a:srgbClr val="195CB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5CB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95CB3"/>
                </a:solidFill>
                <a:latin typeface="Calibri"/>
                <a:ea typeface="Calibri"/>
                <a:cs typeface="Calibri"/>
                <a:sym typeface="Calibri"/>
              </a:rPr>
              <a:t>Normalization</a:t>
            </a:r>
            <a:endParaRPr sz="1800">
              <a:solidFill>
                <a:srgbClr val="195CB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5CB3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rgbClr val="195CB3"/>
                </a:solidFill>
                <a:latin typeface="Calibri"/>
                <a:ea typeface="Calibri"/>
                <a:cs typeface="Calibri"/>
                <a:sym typeface="Calibri"/>
              </a:rPr>
              <a:t>Why normalization?</a:t>
            </a:r>
            <a:endParaRPr sz="1800">
              <a:solidFill>
                <a:srgbClr val="195CB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5CB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95CB3"/>
                </a:solidFill>
                <a:latin typeface="Calibri"/>
                <a:ea typeface="Calibri"/>
                <a:cs typeface="Calibri"/>
                <a:sym typeface="Calibri"/>
              </a:rPr>
              <a:t>One Hot Encoding:</a:t>
            </a:r>
            <a:endParaRPr sz="1800">
              <a:solidFill>
                <a:srgbClr val="195CB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5CB3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rgbClr val="195CB3"/>
                </a:solidFill>
                <a:latin typeface="Calibri"/>
                <a:ea typeface="Calibri"/>
                <a:cs typeface="Calibri"/>
                <a:sym typeface="Calibri"/>
              </a:rPr>
              <a:t>Converted Numerical data into binary.</a:t>
            </a:r>
            <a:endParaRPr sz="1800">
              <a:solidFill>
                <a:srgbClr val="195CB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64f55b02_0_32"/>
          <p:cNvSpPr txBox="1"/>
          <p:nvPr>
            <p:ph type="title"/>
          </p:nvPr>
        </p:nvSpPr>
        <p:spPr>
          <a:xfrm>
            <a:off x="628650" y="8207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CNN </a:t>
            </a:r>
            <a:r>
              <a:rPr lang="en"/>
              <a:t>Architecture</a:t>
            </a:r>
            <a:endParaRPr/>
          </a:p>
        </p:txBody>
      </p:sp>
      <p:sp>
        <p:nvSpPr>
          <p:cNvPr id="99" name="Google Shape;99;g8164f55b02_0_32"/>
          <p:cNvSpPr txBox="1"/>
          <p:nvPr/>
        </p:nvSpPr>
        <p:spPr>
          <a:xfrm>
            <a:off x="461000" y="1814975"/>
            <a:ext cx="80544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95CB3"/>
                </a:solidFill>
                <a:latin typeface="Calibri"/>
                <a:ea typeface="Calibri"/>
                <a:cs typeface="Calibri"/>
                <a:sym typeface="Calibri"/>
              </a:rPr>
              <a:t>The neurons within a CNN are split into a three-dimensional structure, with each set of neurons analyzing a small region or feature of the image. In other words, each group of neurons specializes in identifying one part of the image.</a:t>
            </a:r>
            <a:endParaRPr sz="1800">
              <a:solidFill>
                <a:srgbClr val="195CB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5CB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95CB3"/>
                </a:solidFill>
                <a:latin typeface="Calibri"/>
                <a:ea typeface="Calibri"/>
                <a:cs typeface="Calibri"/>
                <a:sym typeface="Calibri"/>
              </a:rPr>
              <a:t>CNNs use the predictions from the layers to produce a final output that presents a vector of probability scores to represent the likelihood that a specific feature belongs to a certain class.</a:t>
            </a:r>
            <a:endParaRPr sz="1800">
              <a:solidFill>
                <a:srgbClr val="195CB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05d0f643_0_1"/>
          <p:cNvSpPr txBox="1"/>
          <p:nvPr>
            <p:ph type="title"/>
          </p:nvPr>
        </p:nvSpPr>
        <p:spPr>
          <a:xfrm>
            <a:off x="628650" y="8207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CNN Architecture : Layers</a:t>
            </a:r>
            <a:endParaRPr/>
          </a:p>
        </p:txBody>
      </p:sp>
      <p:sp>
        <p:nvSpPr>
          <p:cNvPr id="105" name="Google Shape;105;g8805d0f643_0_1"/>
          <p:cNvSpPr txBox="1"/>
          <p:nvPr/>
        </p:nvSpPr>
        <p:spPr>
          <a:xfrm>
            <a:off x="461000" y="1814975"/>
            <a:ext cx="80544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195CB3"/>
                </a:solidFill>
                <a:latin typeface="Calibri"/>
                <a:ea typeface="Calibri"/>
                <a:cs typeface="Calibri"/>
                <a:sym typeface="Calibri"/>
              </a:rPr>
              <a:t>Convolution Layer:</a:t>
            </a:r>
            <a:r>
              <a:rPr lang="en" sz="1800">
                <a:solidFill>
                  <a:srgbClr val="195CB3"/>
                </a:solidFill>
                <a:latin typeface="Calibri"/>
                <a:ea typeface="Calibri"/>
                <a:cs typeface="Calibri"/>
                <a:sym typeface="Calibri"/>
              </a:rPr>
              <a:t> Creates a feature map to predict the class probabilities for each feature by applying a filter that scans the whole image, few pixels at a time.</a:t>
            </a:r>
            <a:endParaRPr sz="1800">
              <a:solidFill>
                <a:srgbClr val="195CB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195CB3"/>
                </a:solidFill>
                <a:latin typeface="Calibri"/>
                <a:ea typeface="Calibri"/>
                <a:cs typeface="Calibri"/>
                <a:sym typeface="Calibri"/>
              </a:rPr>
              <a:t>Pooling Layer(downsampling): </a:t>
            </a:r>
            <a:r>
              <a:rPr lang="en" sz="1800">
                <a:solidFill>
                  <a:srgbClr val="195CB3"/>
                </a:solidFill>
                <a:latin typeface="Calibri"/>
                <a:ea typeface="Calibri"/>
                <a:cs typeface="Calibri"/>
                <a:sym typeface="Calibri"/>
              </a:rPr>
              <a:t>Scales down the amount of information the convolutional layer generated for each feature and maintains the most essential information.</a:t>
            </a:r>
            <a:endParaRPr sz="1800">
              <a:solidFill>
                <a:srgbClr val="195CB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195CB3"/>
                </a:solidFill>
                <a:latin typeface="Calibri"/>
                <a:ea typeface="Calibri"/>
                <a:cs typeface="Calibri"/>
                <a:sym typeface="Calibri"/>
              </a:rPr>
              <a:t>Fully connected Layer</a:t>
            </a:r>
            <a:r>
              <a:rPr lang="en" sz="1800">
                <a:solidFill>
                  <a:srgbClr val="195CB3"/>
                </a:solidFill>
                <a:latin typeface="Calibri"/>
                <a:ea typeface="Calibri"/>
                <a:cs typeface="Calibri"/>
                <a:sym typeface="Calibri"/>
              </a:rPr>
              <a:t>—applies weights over the input generated by the feature analysis to predict an accurate label.</a:t>
            </a:r>
            <a:endParaRPr sz="1800">
              <a:solidFill>
                <a:srgbClr val="195CB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64f55b02_0_42"/>
          <p:cNvSpPr txBox="1"/>
          <p:nvPr>
            <p:ph type="title"/>
          </p:nvPr>
        </p:nvSpPr>
        <p:spPr>
          <a:xfrm>
            <a:off x="628650" y="8207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RESNET</a:t>
            </a:r>
            <a:endParaRPr/>
          </a:p>
        </p:txBody>
      </p:sp>
      <p:sp>
        <p:nvSpPr>
          <p:cNvPr id="111" name="Google Shape;111;g8164f55b02_0_42"/>
          <p:cNvSpPr txBox="1"/>
          <p:nvPr>
            <p:ph idx="1" type="body"/>
          </p:nvPr>
        </p:nvSpPr>
        <p:spPr>
          <a:xfrm>
            <a:off x="628650" y="1874075"/>
            <a:ext cx="40707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Large neural networks tend to overfit given the large number of connections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95CB3"/>
              </a:buClr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Residual neural networks overcome this by utilizing skip connections, or shortcuts to jump over some layers. Typical ResNet models are implemented with double or triple-layer skips that contain nonlinearities (ReLU) and batch normalization in between.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8164f55b02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675" y="2027950"/>
            <a:ext cx="3660675" cy="2760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05d0f643_0_67"/>
          <p:cNvSpPr txBox="1"/>
          <p:nvPr>
            <p:ph type="title"/>
          </p:nvPr>
        </p:nvSpPr>
        <p:spPr>
          <a:xfrm>
            <a:off x="628650" y="820772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: Versions</a:t>
            </a:r>
            <a:endParaRPr/>
          </a:p>
        </p:txBody>
      </p:sp>
      <p:pic>
        <p:nvPicPr>
          <p:cNvPr id="118" name="Google Shape;118;g8805d0f643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50" y="1814975"/>
            <a:ext cx="3651100" cy="16956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g8805d0f643_0_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6375" y="3403425"/>
            <a:ext cx="4704350" cy="16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8805d0f643_0_67"/>
          <p:cNvSpPr txBox="1"/>
          <p:nvPr/>
        </p:nvSpPr>
        <p:spPr>
          <a:xfrm>
            <a:off x="5256350" y="2346900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implementation on </a:t>
            </a:r>
            <a:r>
              <a:rPr lang="en"/>
              <a:t>CIFAR-10</a:t>
            </a:r>
            <a:r>
              <a:rPr lang="en"/>
              <a:t> dataset</a:t>
            </a:r>
            <a:endParaRPr/>
          </a:p>
        </p:txBody>
      </p:sp>
      <p:cxnSp>
        <p:nvCxnSpPr>
          <p:cNvPr id="121" name="Google Shape;121;g8805d0f643_0_67"/>
          <p:cNvCxnSpPr>
            <a:stCxn id="120" idx="1"/>
            <a:endCxn id="118" idx="3"/>
          </p:cNvCxnSpPr>
          <p:nvPr/>
        </p:nvCxnSpPr>
        <p:spPr>
          <a:xfrm rot="10800000">
            <a:off x="3873050" y="2662800"/>
            <a:ext cx="138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g8805d0f643_0_67"/>
          <p:cNvSpPr txBox="1"/>
          <p:nvPr/>
        </p:nvSpPr>
        <p:spPr>
          <a:xfrm>
            <a:off x="258100" y="3935350"/>
            <a:ext cx="15474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Distribution</a:t>
            </a:r>
            <a:endParaRPr/>
          </a:p>
        </p:txBody>
      </p:sp>
      <p:cxnSp>
        <p:nvCxnSpPr>
          <p:cNvPr id="123" name="Google Shape;123;g8805d0f643_0_67"/>
          <p:cNvCxnSpPr>
            <a:stCxn id="122" idx="3"/>
            <a:endCxn id="119" idx="1"/>
          </p:cNvCxnSpPr>
          <p:nvPr/>
        </p:nvCxnSpPr>
        <p:spPr>
          <a:xfrm>
            <a:off x="1805500" y="4251250"/>
            <a:ext cx="22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