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0" r:id="rId1"/>
  </p:sldMasterIdLst>
  <p:notesMasterIdLst>
    <p:notesMasterId r:id="rId3"/>
  </p:notesMasterIdLst>
  <p:sldIdLst>
    <p:sldId id="256" r:id="rId2"/>
  </p:sldIdLst>
  <p:sldSz cx="36576000" cy="36576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p:scale>
          <a:sx n="103" d="100"/>
          <a:sy n="103" d="100"/>
        </p:scale>
        <p:origin x="-80" y="-240"/>
      </p:cViewPr>
      <p:guideLst>
        <p:guide orient="horz" pos="1152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1714500" y="685800"/>
            <a:ext cx="3429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221089648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714500" y="685800"/>
            <a:ext cx="3429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spcBef>
                <a:spcPts val="0"/>
              </a:spcBef>
              <a:buNone/>
            </a:pPr>
            <a:endParaRPr sz="1800" b="0" i="0" u="none" strike="noStrike" cap="none" baseline="0"/>
          </a:p>
        </p:txBody>
      </p:sp>
      <p:sp>
        <p:nvSpPr>
          <p:cNvPr id="149" name="Shape 14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oster Slide">
    <p:spTree>
      <p:nvGrpSpPr>
        <p:cNvPr id="1" name="Shape 14"/>
        <p:cNvGrpSpPr/>
        <p:nvPr/>
      </p:nvGrpSpPr>
      <p:grpSpPr>
        <a:xfrm>
          <a:off x="0" y="0"/>
          <a:ext cx="0" cy="0"/>
          <a:chOff x="0" y="0"/>
          <a:chExt cx="0" cy="0"/>
        </a:xfrm>
      </p:grpSpPr>
      <p:sp>
        <p:nvSpPr>
          <p:cNvPr id="15" name="Shape 15"/>
          <p:cNvSpPr/>
          <p:nvPr/>
        </p:nvSpPr>
        <p:spPr>
          <a:xfrm>
            <a:off x="0" y="35092831"/>
            <a:ext cx="36576001" cy="1628508"/>
          </a:xfrm>
          <a:prstGeom prst="rect">
            <a:avLst/>
          </a:prstGeom>
          <a:solidFill>
            <a:srgbClr val="34495E"/>
          </a:solidFill>
          <a:ln>
            <a:noFill/>
          </a:ln>
        </p:spPr>
        <p:txBody>
          <a:bodyPr lIns="91425" tIns="45700" rIns="91425" bIns="45700" anchor="ctr" anchorCtr="0">
            <a:spAutoFit/>
          </a:bodyPr>
          <a:lstStyle/>
          <a:p>
            <a:pPr marL="0" marR="0" lvl="0" indent="0" algn="ctr" rtl="0">
              <a:spcBef>
                <a:spcPts val="0"/>
              </a:spcBef>
              <a:buNone/>
            </a:pPr>
            <a:endParaRPr sz="8200" b="0" i="0" u="none" strike="noStrike" cap="none" baseline="0">
              <a:solidFill>
                <a:schemeClr val="lt1"/>
              </a:solidFill>
              <a:latin typeface="Calibri"/>
              <a:ea typeface="Calibri"/>
              <a:cs typeface="Calibri"/>
              <a:sym typeface="Calibri"/>
            </a:endParaRPr>
          </a:p>
        </p:txBody>
      </p:sp>
      <p:sp>
        <p:nvSpPr>
          <p:cNvPr id="16" name="Shape 16"/>
          <p:cNvSpPr/>
          <p:nvPr/>
        </p:nvSpPr>
        <p:spPr>
          <a:xfrm>
            <a:off x="0" y="0"/>
            <a:ext cx="36576001" cy="4286134"/>
          </a:xfrm>
          <a:prstGeom prst="rect">
            <a:avLst/>
          </a:prstGeom>
          <a:solidFill>
            <a:srgbClr val="34495E"/>
          </a:solidFill>
          <a:ln>
            <a:noFill/>
          </a:ln>
        </p:spPr>
        <p:txBody>
          <a:bodyPr lIns="91425" tIns="45700" rIns="91425" bIns="45700" anchor="ctr" anchorCtr="0">
            <a:spAutoFit/>
          </a:bodyPr>
          <a:lstStyle/>
          <a:p>
            <a:pPr marL="0" marR="0" lvl="0" indent="0" algn="ctr" rtl="0">
              <a:spcBef>
                <a:spcPts val="0"/>
              </a:spcBef>
              <a:buNone/>
            </a:pPr>
            <a:endParaRPr sz="8200" b="0" i="0" u="none" strike="noStrike" cap="none" baseline="0">
              <a:solidFill>
                <a:schemeClr val="lt1"/>
              </a:solidFill>
              <a:latin typeface="Calibri"/>
              <a:ea typeface="Calibri"/>
              <a:cs typeface="Calibri"/>
              <a:sym typeface="Calibri"/>
            </a:endParaRPr>
          </a:p>
        </p:txBody>
      </p:sp>
      <p:sp>
        <p:nvSpPr>
          <p:cNvPr id="17" name="Shape 17"/>
          <p:cNvSpPr txBox="1">
            <a:spLocks noGrp="1"/>
          </p:cNvSpPr>
          <p:nvPr>
            <p:ph type="ctrTitle"/>
          </p:nvPr>
        </p:nvSpPr>
        <p:spPr>
          <a:xfrm>
            <a:off x="7224482" y="195015"/>
            <a:ext cx="23681361" cy="1827044"/>
          </a:xfrm>
          <a:prstGeom prst="rect">
            <a:avLst/>
          </a:prstGeom>
          <a:noFill/>
          <a:ln>
            <a:noFill/>
          </a:ln>
        </p:spPr>
        <p:txBody>
          <a:bodyPr lIns="91425" tIns="91425" rIns="91425" bIns="91425" anchor="ctr" anchorCtr="0"/>
          <a:lstStyle>
            <a:lvl1pPr marL="0" marR="0" indent="0" algn="ctr" rtl="0">
              <a:spcBef>
                <a:spcPts val="0"/>
              </a:spcBef>
              <a:buClr>
                <a:schemeClr val="lt1"/>
              </a:buClr>
              <a:buFont typeface="Lato"/>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dirty="0"/>
          </a:p>
        </p:txBody>
      </p:sp>
      <p:sp>
        <p:nvSpPr>
          <p:cNvPr id="18" name="Shape 18"/>
          <p:cNvSpPr txBox="1">
            <a:spLocks noGrp="1"/>
          </p:cNvSpPr>
          <p:nvPr>
            <p:ph type="subTitle" idx="1"/>
          </p:nvPr>
        </p:nvSpPr>
        <p:spPr>
          <a:xfrm>
            <a:off x="7224483" y="2022059"/>
            <a:ext cx="23681360" cy="2264074"/>
          </a:xfrm>
          <a:prstGeom prst="rect">
            <a:avLst/>
          </a:prstGeom>
          <a:noFill/>
          <a:ln>
            <a:noFill/>
          </a:ln>
        </p:spPr>
        <p:txBody>
          <a:bodyPr lIns="91425" tIns="91425" rIns="91425" bIns="91425" anchor="t" anchorCtr="0"/>
          <a:lstStyle>
            <a:lvl1pPr marL="0" marR="0" indent="0" algn="ctr" rtl="0">
              <a:spcBef>
                <a:spcPts val="1200"/>
              </a:spcBef>
              <a:buClr>
                <a:schemeClr val="lt1"/>
              </a:buClr>
              <a:buFont typeface="Lato"/>
              <a:buNone/>
              <a:defRPr/>
            </a:lvl1pPr>
            <a:lvl2pPr marL="2089879" marR="0" indent="-7079" algn="ctr" rtl="0">
              <a:spcBef>
                <a:spcPts val="2560"/>
              </a:spcBef>
              <a:buClr>
                <a:srgbClr val="888888"/>
              </a:buClr>
              <a:buFont typeface="Calibri"/>
              <a:buNone/>
              <a:defRPr/>
            </a:lvl2pPr>
            <a:lvl3pPr marL="4179758" marR="0" indent="-1458" algn="ctr" rtl="0">
              <a:spcBef>
                <a:spcPts val="2200"/>
              </a:spcBef>
              <a:buClr>
                <a:srgbClr val="888888"/>
              </a:buClr>
              <a:buFont typeface="Calibri"/>
              <a:buNone/>
              <a:defRPr/>
            </a:lvl3pPr>
            <a:lvl4pPr marL="6269638" marR="0" indent="-8537" algn="ctr" rtl="0">
              <a:spcBef>
                <a:spcPts val="1820"/>
              </a:spcBef>
              <a:buClr>
                <a:srgbClr val="888888"/>
              </a:buClr>
              <a:buFont typeface="Calibri"/>
              <a:buNone/>
              <a:defRPr/>
            </a:lvl4pPr>
            <a:lvl5pPr marL="8359517" marR="0" indent="-2917" algn="ctr" rtl="0">
              <a:spcBef>
                <a:spcPts val="1820"/>
              </a:spcBef>
              <a:buClr>
                <a:srgbClr val="888888"/>
              </a:buClr>
              <a:buFont typeface="Calibri"/>
              <a:buNone/>
              <a:defRPr/>
            </a:lvl5pPr>
            <a:lvl6pPr marL="10449397" marR="0" indent="-9997" algn="ctr" rtl="0">
              <a:spcBef>
                <a:spcPts val="1820"/>
              </a:spcBef>
              <a:buClr>
                <a:srgbClr val="888888"/>
              </a:buClr>
              <a:buFont typeface="Calibri"/>
              <a:buNone/>
              <a:defRPr/>
            </a:lvl6pPr>
            <a:lvl7pPr marL="12539277" marR="0" indent="-4377" algn="ctr" rtl="0">
              <a:spcBef>
                <a:spcPts val="1820"/>
              </a:spcBef>
              <a:buClr>
                <a:srgbClr val="888888"/>
              </a:buClr>
              <a:buFont typeface="Calibri"/>
              <a:buNone/>
              <a:defRPr/>
            </a:lvl7pPr>
            <a:lvl8pPr marL="14629157" marR="0" indent="-11456" algn="ctr" rtl="0">
              <a:spcBef>
                <a:spcPts val="1820"/>
              </a:spcBef>
              <a:buClr>
                <a:srgbClr val="888888"/>
              </a:buClr>
              <a:buFont typeface="Calibri"/>
              <a:buNone/>
              <a:defRPr/>
            </a:lvl8pPr>
            <a:lvl9pPr marL="16719035" marR="0" indent="-5835" algn="ctr" rtl="0">
              <a:spcBef>
                <a:spcPts val="1820"/>
              </a:spcBef>
              <a:buClr>
                <a:srgbClr val="888888"/>
              </a:buClr>
              <a:buFont typeface="Calibri"/>
              <a:buNone/>
              <a:defRPr/>
            </a:lvl9pPr>
          </a:lstStyle>
          <a:p>
            <a:endParaRPr dirty="0"/>
          </a:p>
        </p:txBody>
      </p:sp>
      <p:sp>
        <p:nvSpPr>
          <p:cNvPr id="21" name="Shape 21"/>
          <p:cNvSpPr txBox="1">
            <a:spLocks noGrp="1"/>
          </p:cNvSpPr>
          <p:nvPr>
            <p:ph type="body" idx="2"/>
          </p:nvPr>
        </p:nvSpPr>
        <p:spPr>
          <a:xfrm>
            <a:off x="263485" y="4611683"/>
            <a:ext cx="36137649" cy="30155596"/>
          </a:xfrm>
          <a:prstGeom prst="rect">
            <a:avLst/>
          </a:prstGeom>
          <a:noFill/>
          <a:ln>
            <a:noFill/>
          </a:ln>
        </p:spPr>
        <p:txBody>
          <a:bodyPr lIns="91425" tIns="91425" rIns="91425" bIns="91425" anchor="t" anchorCtr="0"/>
          <a:lstStyle>
            <a:lvl1pPr marL="0" marR="0" indent="0" algn="l" rtl="0">
              <a:lnSpc>
                <a:spcPct val="100000"/>
              </a:lnSpc>
              <a:spcBef>
                <a:spcPts val="1080"/>
              </a:spcBef>
              <a:spcAft>
                <a:spcPts val="0"/>
              </a:spcAft>
              <a:buFont typeface="Arial"/>
              <a:buNone/>
              <a:defRPr/>
            </a:lvl1pPr>
            <a:lvl2pPr marL="2089879" indent="-7079" rtl="0">
              <a:spcBef>
                <a:spcPts val="0"/>
              </a:spcBef>
              <a:buFont typeface="Calibri"/>
              <a:buNone/>
              <a:defRPr/>
            </a:lvl2pPr>
            <a:lvl3pPr marL="4179758" indent="-1458" rtl="0">
              <a:spcBef>
                <a:spcPts val="0"/>
              </a:spcBef>
              <a:buFont typeface="Calibri"/>
              <a:buNone/>
              <a:defRPr/>
            </a:lvl3pPr>
            <a:lvl4pPr marL="6269638" indent="-8537" rtl="0">
              <a:spcBef>
                <a:spcPts val="0"/>
              </a:spcBef>
              <a:buFont typeface="Calibri"/>
              <a:buNone/>
              <a:defRPr/>
            </a:lvl4pPr>
            <a:lvl5pPr marL="8359517" indent="-2917" rtl="0">
              <a:spcBef>
                <a:spcPts val="0"/>
              </a:spcBef>
              <a:buFont typeface="Calibri"/>
              <a:buNone/>
              <a:defRPr/>
            </a:lvl5pPr>
            <a:lvl6pPr marL="10449397" indent="-9997" rtl="0">
              <a:spcBef>
                <a:spcPts val="0"/>
              </a:spcBef>
              <a:buFont typeface="Calibri"/>
              <a:buNone/>
              <a:defRPr/>
            </a:lvl6pPr>
            <a:lvl7pPr marL="12539277" indent="-4377" rtl="0">
              <a:spcBef>
                <a:spcPts val="0"/>
              </a:spcBef>
              <a:buFont typeface="Calibri"/>
              <a:buNone/>
              <a:defRPr/>
            </a:lvl7pPr>
            <a:lvl8pPr marL="14629157" indent="-11456" rtl="0">
              <a:spcBef>
                <a:spcPts val="0"/>
              </a:spcBef>
              <a:buFont typeface="Calibri"/>
              <a:buNone/>
              <a:defRPr/>
            </a:lvl8pPr>
            <a:lvl9pPr marL="16719035" indent="-5835" rtl="0">
              <a:spcBef>
                <a:spcPts val="0"/>
              </a:spcBef>
              <a:buFont typeface="Calibri"/>
              <a:buNone/>
              <a:defRPr/>
            </a:lvl9pPr>
          </a:lstStyle>
          <a:p>
            <a:endParaRPr dirty="0"/>
          </a:p>
        </p:txBody>
      </p:sp>
      <p:grpSp>
        <p:nvGrpSpPr>
          <p:cNvPr id="22" name="Shape 22"/>
          <p:cNvGrpSpPr/>
          <p:nvPr/>
        </p:nvGrpSpPr>
        <p:grpSpPr>
          <a:xfrm>
            <a:off x="43195" y="35062192"/>
            <a:ext cx="36489609" cy="1659157"/>
            <a:chOff x="45355" y="36934834"/>
            <a:chExt cx="38314089" cy="1742114"/>
          </a:xfrm>
        </p:grpSpPr>
        <p:sp>
          <p:nvSpPr>
            <p:cNvPr id="23" name="Shape 23"/>
            <p:cNvSpPr txBox="1"/>
            <p:nvPr/>
          </p:nvSpPr>
          <p:spPr>
            <a:xfrm>
              <a:off x="498910" y="36934834"/>
              <a:ext cx="37860534" cy="1742114"/>
            </a:xfrm>
            <a:prstGeom prst="rect">
              <a:avLst/>
            </a:prstGeom>
            <a:noFill/>
            <a:ln>
              <a:noFill/>
            </a:ln>
          </p:spPr>
          <p:txBody>
            <a:bodyPr lIns="438900" tIns="219450" rIns="438900" bIns="219450" anchor="ctr" anchorCtr="0">
              <a:spAutoFit/>
            </a:bodyPr>
            <a:lstStyle/>
            <a:p>
              <a:pPr marL="0" marR="0" lvl="0" indent="0" algn="ctr" rtl="0">
                <a:spcBef>
                  <a:spcPts val="0"/>
                </a:spcBef>
                <a:buClr>
                  <a:schemeClr val="lt1"/>
                </a:buClr>
                <a:buSzPct val="25000"/>
                <a:buFont typeface="Lato"/>
                <a:buNone/>
              </a:pPr>
              <a:r>
                <a:rPr lang="en-US" sz="4200" b="0" i="0" u="none" strike="noStrike" cap="none" baseline="0">
                  <a:solidFill>
                    <a:schemeClr val="lt1"/>
                  </a:solidFill>
                  <a:latin typeface="Lato"/>
                  <a:ea typeface="Lato"/>
                  <a:cs typeface="Lato"/>
                  <a:sym typeface="Lato"/>
                </a:rPr>
                <a:t>This work was done during the Eric &amp; Wendy Schmidt Data Science for Social Good Fellowship at the University of Chicago.</a:t>
              </a:r>
            </a:p>
          </p:txBody>
        </p:sp>
        <p:sp>
          <p:nvSpPr>
            <p:cNvPr id="24" name="Shape 24"/>
            <p:cNvSpPr/>
            <p:nvPr/>
          </p:nvSpPr>
          <p:spPr>
            <a:xfrm>
              <a:off x="45355" y="36934834"/>
              <a:ext cx="38314089" cy="45718"/>
            </a:xfrm>
            <a:prstGeom prst="rect">
              <a:avLst/>
            </a:prstGeom>
            <a:solidFill>
              <a:srgbClr val="000000"/>
            </a:solidFill>
            <a:ln w="9525" cap="flat">
              <a:solidFill>
                <a:schemeClr val="dk1"/>
              </a:solidFill>
              <a:prstDash val="solid"/>
              <a:round/>
              <a:headEnd type="none" w="med" len="med"/>
              <a:tailEnd type="none" w="med" len="med"/>
            </a:ln>
          </p:spPr>
          <p:txBody>
            <a:bodyPr lIns="91425" tIns="45700" rIns="91425" bIns="45700" anchor="ctr" anchorCtr="0">
              <a:spAutoFit/>
            </a:bodyPr>
            <a:lstStyle/>
            <a:p>
              <a:pPr marL="0" marR="0" lvl="0" indent="0" algn="ctr" rtl="0">
                <a:spcBef>
                  <a:spcPts val="0"/>
                </a:spcBef>
                <a:buNone/>
              </a:pPr>
              <a:endParaRPr sz="8200" b="0" i="0" u="none" strike="noStrike" cap="none" baseline="0">
                <a:solidFill>
                  <a:schemeClr val="dk1"/>
                </a:solidFill>
                <a:latin typeface="Calibri"/>
                <a:ea typeface="Calibri"/>
                <a:cs typeface="Calibri"/>
                <a:sym typeface="Calibri"/>
              </a:endParaRPr>
            </a:p>
          </p:txBody>
        </p:sp>
      </p:grpSp>
      <p:pic>
        <p:nvPicPr>
          <p:cNvPr id="25" name="Shape 25"/>
          <p:cNvPicPr preferRelativeResize="0"/>
          <p:nvPr/>
        </p:nvPicPr>
        <p:blipFill rotWithShape="1">
          <a:blip r:embed="rId2">
            <a:alphaModFix/>
          </a:blip>
          <a:srcRect/>
          <a:stretch/>
        </p:blipFill>
        <p:spPr>
          <a:xfrm>
            <a:off x="31080128" y="1348886"/>
            <a:ext cx="5428317" cy="1089964"/>
          </a:xfrm>
          <a:prstGeom prst="rect">
            <a:avLst/>
          </a:prstGeom>
          <a:noFill/>
          <a:ln>
            <a:noFill/>
          </a:ln>
        </p:spPr>
      </p:pic>
      <p:pic>
        <p:nvPicPr>
          <p:cNvPr id="14" name="Picture 13" descr="dssg-logo-2015-largewhite-no-uofc-logo.ps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8886"/>
            <a:ext cx="7315200" cy="14139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828800" y="1464736"/>
            <a:ext cx="32918400" cy="6096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body" idx="1"/>
          </p:nvPr>
        </p:nvSpPr>
        <p:spPr>
          <a:xfrm rot="5400000">
            <a:off x="6218764" y="4144438"/>
            <a:ext cx="24138470" cy="32918400"/>
          </a:xfrm>
          <a:prstGeom prst="rect">
            <a:avLst/>
          </a:prstGeom>
          <a:noFill/>
          <a:ln>
            <a:noFill/>
          </a:ln>
        </p:spPr>
        <p:txBody>
          <a:bodyPr lIns="91425" tIns="91425" rIns="91425" bIns="91425" anchor="t" anchorCtr="0"/>
          <a:lstStyle>
            <a:lvl1pPr marL="1567410" indent="-633960" algn="l" rtl="0">
              <a:spcBef>
                <a:spcPts val="2940"/>
              </a:spcBef>
              <a:buClr>
                <a:schemeClr val="dk1"/>
              </a:buClr>
              <a:buFont typeface="Calibri"/>
              <a:buChar char="•"/>
              <a:defRPr/>
            </a:lvl1pPr>
            <a:lvl2pPr marL="3396054" indent="-500453" algn="l" rtl="0">
              <a:spcBef>
                <a:spcPts val="2560"/>
              </a:spcBef>
              <a:buClr>
                <a:schemeClr val="dk1"/>
              </a:buClr>
              <a:buFont typeface="Calibri"/>
              <a:buChar char="–"/>
              <a:defRPr/>
            </a:lvl2pPr>
            <a:lvl3pPr marL="5224699" indent="-347898" algn="l" rtl="0">
              <a:spcBef>
                <a:spcPts val="2200"/>
              </a:spcBef>
              <a:buClr>
                <a:schemeClr val="dk1"/>
              </a:buClr>
              <a:buFont typeface="Calibri"/>
              <a:buChar char="•"/>
              <a:defRPr/>
            </a:lvl3pPr>
            <a:lvl4pPr marL="7314578" indent="-475628" algn="l" rtl="0">
              <a:spcBef>
                <a:spcPts val="1820"/>
              </a:spcBef>
              <a:buClr>
                <a:schemeClr val="dk1"/>
              </a:buClr>
              <a:buFont typeface="Calibri"/>
              <a:buChar char="–"/>
              <a:defRPr/>
            </a:lvl4pPr>
            <a:lvl5pPr marL="9404458" indent="-470007" algn="l" rtl="0">
              <a:spcBef>
                <a:spcPts val="1820"/>
              </a:spcBef>
              <a:buClr>
                <a:schemeClr val="dk1"/>
              </a:buClr>
              <a:buFont typeface="Calibri"/>
              <a:buChar char="»"/>
              <a:defRPr/>
            </a:lvl5pPr>
            <a:lvl6pPr marL="11494337" indent="-477087" algn="l" rtl="0">
              <a:spcBef>
                <a:spcPts val="1820"/>
              </a:spcBef>
              <a:buClr>
                <a:schemeClr val="dk1"/>
              </a:buClr>
              <a:buFont typeface="Calibri"/>
              <a:buChar char="•"/>
              <a:defRPr/>
            </a:lvl6pPr>
            <a:lvl7pPr marL="13584217" indent="-471467" algn="l" rtl="0">
              <a:spcBef>
                <a:spcPts val="1820"/>
              </a:spcBef>
              <a:buClr>
                <a:schemeClr val="dk1"/>
              </a:buClr>
              <a:buFont typeface="Calibri"/>
              <a:buChar char="•"/>
              <a:defRPr/>
            </a:lvl7pPr>
            <a:lvl8pPr marL="15674096" indent="-478545" algn="l" rtl="0">
              <a:spcBef>
                <a:spcPts val="1820"/>
              </a:spcBef>
              <a:buClr>
                <a:schemeClr val="dk1"/>
              </a:buClr>
              <a:buFont typeface="Calibri"/>
              <a:buChar char="•"/>
              <a:defRPr/>
            </a:lvl8pPr>
            <a:lvl9pPr marL="17763976" indent="-472926" algn="l" rtl="0">
              <a:spcBef>
                <a:spcPts val="1820"/>
              </a:spcBef>
              <a:buClr>
                <a:schemeClr val="dk1"/>
              </a:buClr>
              <a:buFont typeface="Calibri"/>
              <a:buChar char="•"/>
              <a:defRPr/>
            </a:lvl9pPr>
          </a:lstStyle>
          <a:p>
            <a:endParaRPr/>
          </a:p>
        </p:txBody>
      </p:sp>
      <p:sp>
        <p:nvSpPr>
          <p:cNvPr id="77" name="Shape 77"/>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78" name="Shape 78"/>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79" name="Shape 79"/>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41273945" y="78302912"/>
            <a:ext cx="174760459" cy="34563048"/>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2" name="Shape 82"/>
          <p:cNvSpPr txBox="1">
            <a:spLocks noGrp="1"/>
          </p:cNvSpPr>
          <p:nvPr>
            <p:ph type="body" idx="1"/>
          </p:nvPr>
        </p:nvSpPr>
        <p:spPr>
          <a:xfrm rot="5400000">
            <a:off x="-28156957" y="44044658"/>
            <a:ext cx="174760459" cy="103079555"/>
          </a:xfrm>
          <a:prstGeom prst="rect">
            <a:avLst/>
          </a:prstGeom>
          <a:noFill/>
          <a:ln>
            <a:noFill/>
          </a:ln>
        </p:spPr>
        <p:txBody>
          <a:bodyPr lIns="91425" tIns="91425" rIns="91425" bIns="91425" anchor="t" anchorCtr="0"/>
          <a:lstStyle>
            <a:lvl1pPr marL="1567410" indent="-633960" algn="l" rtl="0">
              <a:spcBef>
                <a:spcPts val="2940"/>
              </a:spcBef>
              <a:buClr>
                <a:schemeClr val="dk1"/>
              </a:buClr>
              <a:buFont typeface="Calibri"/>
              <a:buChar char="•"/>
              <a:defRPr/>
            </a:lvl1pPr>
            <a:lvl2pPr marL="3396054" indent="-500453" algn="l" rtl="0">
              <a:spcBef>
                <a:spcPts val="2560"/>
              </a:spcBef>
              <a:buClr>
                <a:schemeClr val="dk1"/>
              </a:buClr>
              <a:buFont typeface="Calibri"/>
              <a:buChar char="–"/>
              <a:defRPr/>
            </a:lvl2pPr>
            <a:lvl3pPr marL="5224699" indent="-347898" algn="l" rtl="0">
              <a:spcBef>
                <a:spcPts val="2200"/>
              </a:spcBef>
              <a:buClr>
                <a:schemeClr val="dk1"/>
              </a:buClr>
              <a:buFont typeface="Calibri"/>
              <a:buChar char="•"/>
              <a:defRPr/>
            </a:lvl3pPr>
            <a:lvl4pPr marL="7314578" indent="-475628" algn="l" rtl="0">
              <a:spcBef>
                <a:spcPts val="1820"/>
              </a:spcBef>
              <a:buClr>
                <a:schemeClr val="dk1"/>
              </a:buClr>
              <a:buFont typeface="Calibri"/>
              <a:buChar char="–"/>
              <a:defRPr/>
            </a:lvl4pPr>
            <a:lvl5pPr marL="9404458" indent="-470007" algn="l" rtl="0">
              <a:spcBef>
                <a:spcPts val="1820"/>
              </a:spcBef>
              <a:buClr>
                <a:schemeClr val="dk1"/>
              </a:buClr>
              <a:buFont typeface="Calibri"/>
              <a:buChar char="»"/>
              <a:defRPr/>
            </a:lvl5pPr>
            <a:lvl6pPr marL="11494337" indent="-477087" algn="l" rtl="0">
              <a:spcBef>
                <a:spcPts val="1820"/>
              </a:spcBef>
              <a:buClr>
                <a:schemeClr val="dk1"/>
              </a:buClr>
              <a:buFont typeface="Calibri"/>
              <a:buChar char="•"/>
              <a:defRPr/>
            </a:lvl6pPr>
            <a:lvl7pPr marL="13584217" indent="-471467" algn="l" rtl="0">
              <a:spcBef>
                <a:spcPts val="1820"/>
              </a:spcBef>
              <a:buClr>
                <a:schemeClr val="dk1"/>
              </a:buClr>
              <a:buFont typeface="Calibri"/>
              <a:buChar char="•"/>
              <a:defRPr/>
            </a:lvl7pPr>
            <a:lvl8pPr marL="15674096" indent="-478545" algn="l" rtl="0">
              <a:spcBef>
                <a:spcPts val="1820"/>
              </a:spcBef>
              <a:buClr>
                <a:schemeClr val="dk1"/>
              </a:buClr>
              <a:buFont typeface="Calibri"/>
              <a:buChar char="•"/>
              <a:defRPr/>
            </a:lvl8pPr>
            <a:lvl9pPr marL="17763976" indent="-472926" algn="l" rtl="0">
              <a:spcBef>
                <a:spcPts val="1820"/>
              </a:spcBef>
              <a:buClr>
                <a:schemeClr val="dk1"/>
              </a:buClr>
              <a:buFont typeface="Calibri"/>
              <a:buChar char="•"/>
              <a:defRPr/>
            </a:lvl9pPr>
          </a:lstStyle>
          <a:p>
            <a:endParaRPr/>
          </a:p>
        </p:txBody>
      </p:sp>
      <p:sp>
        <p:nvSpPr>
          <p:cNvPr id="83" name="Shape 83"/>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84" name="Shape 84"/>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85" name="Shape 85"/>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828800" y="1464736"/>
            <a:ext cx="32918400" cy="6096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8" name="Shape 88"/>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89" name="Shape 89"/>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90" name="Shape 90"/>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1828800" y="1464736"/>
            <a:ext cx="32918400" cy="6096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1828800" y="8534403"/>
            <a:ext cx="32918400" cy="24138470"/>
          </a:xfrm>
          <a:prstGeom prst="rect">
            <a:avLst/>
          </a:prstGeom>
          <a:noFill/>
          <a:ln>
            <a:noFill/>
          </a:ln>
        </p:spPr>
        <p:txBody>
          <a:bodyPr lIns="91425" tIns="91425" rIns="91425" bIns="91425" anchor="t" anchorCtr="0"/>
          <a:lstStyle>
            <a:lvl1pPr marL="1567410" indent="-633960" algn="l" rtl="0">
              <a:spcBef>
                <a:spcPts val="2940"/>
              </a:spcBef>
              <a:buClr>
                <a:schemeClr val="dk1"/>
              </a:buClr>
              <a:buFont typeface="Calibri"/>
              <a:buChar char="•"/>
              <a:defRPr/>
            </a:lvl1pPr>
            <a:lvl2pPr marL="3396054" indent="-500453" algn="l" rtl="0">
              <a:spcBef>
                <a:spcPts val="2560"/>
              </a:spcBef>
              <a:buClr>
                <a:schemeClr val="dk1"/>
              </a:buClr>
              <a:buFont typeface="Calibri"/>
              <a:buChar char="–"/>
              <a:defRPr/>
            </a:lvl2pPr>
            <a:lvl3pPr marL="5224699" indent="-347898" algn="l" rtl="0">
              <a:spcBef>
                <a:spcPts val="2200"/>
              </a:spcBef>
              <a:buClr>
                <a:schemeClr val="dk1"/>
              </a:buClr>
              <a:buFont typeface="Calibri"/>
              <a:buChar char="•"/>
              <a:defRPr/>
            </a:lvl3pPr>
            <a:lvl4pPr marL="7314578" indent="-475628" algn="l" rtl="0">
              <a:spcBef>
                <a:spcPts val="1820"/>
              </a:spcBef>
              <a:buClr>
                <a:schemeClr val="dk1"/>
              </a:buClr>
              <a:buFont typeface="Calibri"/>
              <a:buChar char="–"/>
              <a:defRPr/>
            </a:lvl4pPr>
            <a:lvl5pPr marL="9404458" indent="-470007" algn="l" rtl="0">
              <a:spcBef>
                <a:spcPts val="1820"/>
              </a:spcBef>
              <a:buClr>
                <a:schemeClr val="dk1"/>
              </a:buClr>
              <a:buFont typeface="Calibri"/>
              <a:buChar char="»"/>
              <a:defRPr/>
            </a:lvl5pPr>
            <a:lvl6pPr marL="11494337" indent="-477087" algn="l" rtl="0">
              <a:spcBef>
                <a:spcPts val="1820"/>
              </a:spcBef>
              <a:buClr>
                <a:schemeClr val="dk1"/>
              </a:buClr>
              <a:buFont typeface="Calibri"/>
              <a:buChar char="•"/>
              <a:defRPr/>
            </a:lvl6pPr>
            <a:lvl7pPr marL="13584217" indent="-471467" algn="l" rtl="0">
              <a:spcBef>
                <a:spcPts val="1820"/>
              </a:spcBef>
              <a:buClr>
                <a:schemeClr val="dk1"/>
              </a:buClr>
              <a:buFont typeface="Calibri"/>
              <a:buChar char="•"/>
              <a:defRPr/>
            </a:lvl7pPr>
            <a:lvl8pPr marL="15674096" indent="-478545" algn="l" rtl="0">
              <a:spcBef>
                <a:spcPts val="1820"/>
              </a:spcBef>
              <a:buClr>
                <a:schemeClr val="dk1"/>
              </a:buClr>
              <a:buFont typeface="Calibri"/>
              <a:buChar char="•"/>
              <a:defRPr/>
            </a:lvl8pPr>
            <a:lvl9pPr marL="17763976" indent="-472926" algn="l" rtl="0">
              <a:spcBef>
                <a:spcPts val="1820"/>
              </a:spcBef>
              <a:buClr>
                <a:schemeClr val="dk1"/>
              </a:buClr>
              <a:buFont typeface="Calibri"/>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2889251" y="23503470"/>
            <a:ext cx="31089600" cy="72643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1"/>
          </p:nvPr>
        </p:nvSpPr>
        <p:spPr>
          <a:xfrm>
            <a:off x="2889251" y="15502473"/>
            <a:ext cx="31089600" cy="800099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2089879" indent="-7079" rtl="0">
              <a:spcBef>
                <a:spcPts val="0"/>
              </a:spcBef>
              <a:buClr>
                <a:srgbClr val="888888"/>
              </a:buClr>
              <a:buFont typeface="Calibri"/>
              <a:buNone/>
              <a:defRPr/>
            </a:lvl2pPr>
            <a:lvl3pPr marL="4179758" indent="-1458" rtl="0">
              <a:spcBef>
                <a:spcPts val="0"/>
              </a:spcBef>
              <a:buClr>
                <a:srgbClr val="888888"/>
              </a:buClr>
              <a:buFont typeface="Calibri"/>
              <a:buNone/>
              <a:defRPr/>
            </a:lvl3pPr>
            <a:lvl4pPr marL="6269638" indent="-8537" rtl="0">
              <a:spcBef>
                <a:spcPts val="0"/>
              </a:spcBef>
              <a:buClr>
                <a:srgbClr val="888888"/>
              </a:buClr>
              <a:buFont typeface="Calibri"/>
              <a:buNone/>
              <a:defRPr/>
            </a:lvl4pPr>
            <a:lvl5pPr marL="8359517" indent="-2917" rtl="0">
              <a:spcBef>
                <a:spcPts val="0"/>
              </a:spcBef>
              <a:buClr>
                <a:srgbClr val="888888"/>
              </a:buClr>
              <a:buFont typeface="Calibri"/>
              <a:buNone/>
              <a:defRPr/>
            </a:lvl5pPr>
            <a:lvl6pPr marL="10449397" indent="-9997" rtl="0">
              <a:spcBef>
                <a:spcPts val="0"/>
              </a:spcBef>
              <a:buClr>
                <a:srgbClr val="888888"/>
              </a:buClr>
              <a:buFont typeface="Calibri"/>
              <a:buNone/>
              <a:defRPr/>
            </a:lvl6pPr>
            <a:lvl7pPr marL="12539277" indent="-4377" rtl="0">
              <a:spcBef>
                <a:spcPts val="0"/>
              </a:spcBef>
              <a:buClr>
                <a:srgbClr val="888888"/>
              </a:buClr>
              <a:buFont typeface="Calibri"/>
              <a:buNone/>
              <a:defRPr/>
            </a:lvl7pPr>
            <a:lvl8pPr marL="14629157" indent="-11456" rtl="0">
              <a:spcBef>
                <a:spcPts val="0"/>
              </a:spcBef>
              <a:buClr>
                <a:srgbClr val="888888"/>
              </a:buClr>
              <a:buFont typeface="Calibri"/>
              <a:buNone/>
              <a:defRPr/>
            </a:lvl8pPr>
            <a:lvl9pPr marL="16719035" indent="-5835" rtl="0">
              <a:spcBef>
                <a:spcPts val="0"/>
              </a:spcBef>
              <a:buClr>
                <a:srgbClr val="888888"/>
              </a:buClr>
              <a:buFont typeface="Calibri"/>
              <a:buNone/>
              <a:defRPr/>
            </a:lvl9pPr>
          </a:lstStyle>
          <a:p>
            <a:endParaRPr/>
          </a:p>
        </p:txBody>
      </p:sp>
      <p:sp>
        <p:nvSpPr>
          <p:cNvPr id="32" name="Shape 32"/>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33" name="Shape 33"/>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34" name="Shape 34"/>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828800" y="1464736"/>
            <a:ext cx="32918400" cy="6096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7683502" y="47794340"/>
            <a:ext cx="68821300" cy="13517033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2"/>
          </p:nvPr>
        </p:nvSpPr>
        <p:spPr>
          <a:xfrm>
            <a:off x="77114400" y="47794340"/>
            <a:ext cx="68821300" cy="13517033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40" name="Shape 40"/>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41" name="Shape 41"/>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828800" y="1464736"/>
            <a:ext cx="32918400" cy="6096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1"/>
          </p:nvPr>
        </p:nvSpPr>
        <p:spPr>
          <a:xfrm>
            <a:off x="1828800" y="8187270"/>
            <a:ext cx="16160751" cy="3412063"/>
          </a:xfrm>
          <a:prstGeom prst="rect">
            <a:avLst/>
          </a:prstGeom>
          <a:noFill/>
          <a:ln>
            <a:noFill/>
          </a:ln>
        </p:spPr>
        <p:txBody>
          <a:bodyPr lIns="91425" tIns="91425" rIns="91425" bIns="91425" anchor="b" anchorCtr="0"/>
          <a:lstStyle>
            <a:lvl1pPr marL="0" indent="0" rtl="0">
              <a:spcBef>
                <a:spcPts val="0"/>
              </a:spcBef>
              <a:buFont typeface="Calibri"/>
              <a:buNone/>
              <a:defRPr/>
            </a:lvl1pPr>
            <a:lvl2pPr marL="2089879" indent="-7079" rtl="0">
              <a:spcBef>
                <a:spcPts val="0"/>
              </a:spcBef>
              <a:buFont typeface="Calibri"/>
              <a:buNone/>
              <a:defRPr/>
            </a:lvl2pPr>
            <a:lvl3pPr marL="4179758" indent="-1458" rtl="0">
              <a:spcBef>
                <a:spcPts val="0"/>
              </a:spcBef>
              <a:buFont typeface="Calibri"/>
              <a:buNone/>
              <a:defRPr/>
            </a:lvl3pPr>
            <a:lvl4pPr marL="6269638" indent="-8537" rtl="0">
              <a:spcBef>
                <a:spcPts val="0"/>
              </a:spcBef>
              <a:buFont typeface="Calibri"/>
              <a:buNone/>
              <a:defRPr/>
            </a:lvl4pPr>
            <a:lvl5pPr marL="8359517" indent="-2917" rtl="0">
              <a:spcBef>
                <a:spcPts val="0"/>
              </a:spcBef>
              <a:buFont typeface="Calibri"/>
              <a:buNone/>
              <a:defRPr/>
            </a:lvl5pPr>
            <a:lvl6pPr marL="10449397" indent="-9997" rtl="0">
              <a:spcBef>
                <a:spcPts val="0"/>
              </a:spcBef>
              <a:buFont typeface="Calibri"/>
              <a:buNone/>
              <a:defRPr/>
            </a:lvl6pPr>
            <a:lvl7pPr marL="12539277" indent="-4377" rtl="0">
              <a:spcBef>
                <a:spcPts val="0"/>
              </a:spcBef>
              <a:buFont typeface="Calibri"/>
              <a:buNone/>
              <a:defRPr/>
            </a:lvl7pPr>
            <a:lvl8pPr marL="14629157" indent="-11456" rtl="0">
              <a:spcBef>
                <a:spcPts val="0"/>
              </a:spcBef>
              <a:buFont typeface="Calibri"/>
              <a:buNone/>
              <a:defRPr/>
            </a:lvl8pPr>
            <a:lvl9pPr marL="16719035" indent="-5835" rtl="0">
              <a:spcBef>
                <a:spcPts val="0"/>
              </a:spcBef>
              <a:buFont typeface="Calibri"/>
              <a:buNone/>
              <a:defRPr/>
            </a:lvl9pPr>
          </a:lstStyle>
          <a:p>
            <a:endParaRPr/>
          </a:p>
        </p:txBody>
      </p:sp>
      <p:sp>
        <p:nvSpPr>
          <p:cNvPr id="45" name="Shape 45"/>
          <p:cNvSpPr txBox="1">
            <a:spLocks noGrp="1"/>
          </p:cNvSpPr>
          <p:nvPr>
            <p:ph type="body" idx="2"/>
          </p:nvPr>
        </p:nvSpPr>
        <p:spPr>
          <a:xfrm>
            <a:off x="1828800" y="11599334"/>
            <a:ext cx="16160751" cy="21073535"/>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3"/>
          </p:nvPr>
        </p:nvSpPr>
        <p:spPr>
          <a:xfrm>
            <a:off x="18580101" y="8187270"/>
            <a:ext cx="16167099" cy="3412063"/>
          </a:xfrm>
          <a:prstGeom prst="rect">
            <a:avLst/>
          </a:prstGeom>
          <a:noFill/>
          <a:ln>
            <a:noFill/>
          </a:ln>
        </p:spPr>
        <p:txBody>
          <a:bodyPr lIns="91425" tIns="91425" rIns="91425" bIns="91425" anchor="b" anchorCtr="0"/>
          <a:lstStyle>
            <a:lvl1pPr marL="0" indent="0" rtl="0">
              <a:spcBef>
                <a:spcPts val="0"/>
              </a:spcBef>
              <a:buFont typeface="Calibri"/>
              <a:buNone/>
              <a:defRPr/>
            </a:lvl1pPr>
            <a:lvl2pPr marL="2089879" indent="-7079" rtl="0">
              <a:spcBef>
                <a:spcPts val="0"/>
              </a:spcBef>
              <a:buFont typeface="Calibri"/>
              <a:buNone/>
              <a:defRPr/>
            </a:lvl2pPr>
            <a:lvl3pPr marL="4179758" indent="-1458" rtl="0">
              <a:spcBef>
                <a:spcPts val="0"/>
              </a:spcBef>
              <a:buFont typeface="Calibri"/>
              <a:buNone/>
              <a:defRPr/>
            </a:lvl3pPr>
            <a:lvl4pPr marL="6269638" indent="-8537" rtl="0">
              <a:spcBef>
                <a:spcPts val="0"/>
              </a:spcBef>
              <a:buFont typeface="Calibri"/>
              <a:buNone/>
              <a:defRPr/>
            </a:lvl4pPr>
            <a:lvl5pPr marL="8359517" indent="-2917" rtl="0">
              <a:spcBef>
                <a:spcPts val="0"/>
              </a:spcBef>
              <a:buFont typeface="Calibri"/>
              <a:buNone/>
              <a:defRPr/>
            </a:lvl5pPr>
            <a:lvl6pPr marL="10449397" indent="-9997" rtl="0">
              <a:spcBef>
                <a:spcPts val="0"/>
              </a:spcBef>
              <a:buFont typeface="Calibri"/>
              <a:buNone/>
              <a:defRPr/>
            </a:lvl6pPr>
            <a:lvl7pPr marL="12539277" indent="-4377" rtl="0">
              <a:spcBef>
                <a:spcPts val="0"/>
              </a:spcBef>
              <a:buFont typeface="Calibri"/>
              <a:buNone/>
              <a:defRPr/>
            </a:lvl7pPr>
            <a:lvl8pPr marL="14629157" indent="-11456" rtl="0">
              <a:spcBef>
                <a:spcPts val="0"/>
              </a:spcBef>
              <a:buFont typeface="Calibri"/>
              <a:buNone/>
              <a:defRPr/>
            </a:lvl8pPr>
            <a:lvl9pPr marL="16719035" indent="-5835" rtl="0">
              <a:spcBef>
                <a:spcPts val="0"/>
              </a:spcBef>
              <a:buFont typeface="Calibri"/>
              <a:buNone/>
              <a:defRPr/>
            </a:lvl9pPr>
          </a:lstStyle>
          <a:p>
            <a:endParaRPr/>
          </a:p>
        </p:txBody>
      </p:sp>
      <p:sp>
        <p:nvSpPr>
          <p:cNvPr id="47" name="Shape 47"/>
          <p:cNvSpPr txBox="1">
            <a:spLocks noGrp="1"/>
          </p:cNvSpPr>
          <p:nvPr>
            <p:ph type="body" idx="4"/>
          </p:nvPr>
        </p:nvSpPr>
        <p:spPr>
          <a:xfrm>
            <a:off x="18580101" y="11599334"/>
            <a:ext cx="16167099" cy="21073535"/>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49" name="Shape 49"/>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50" name="Shape 50"/>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828800" y="1464736"/>
            <a:ext cx="32918400" cy="6096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54" name="Shape 54"/>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55" name="Shape 55"/>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58" name="Shape 58"/>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59" name="Shape 59"/>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828802" y="1456266"/>
            <a:ext cx="12033252" cy="61976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txBox="1">
            <a:spLocks noGrp="1"/>
          </p:cNvSpPr>
          <p:nvPr>
            <p:ph type="body" idx="1"/>
          </p:nvPr>
        </p:nvSpPr>
        <p:spPr>
          <a:xfrm>
            <a:off x="14300200" y="1456270"/>
            <a:ext cx="20447000" cy="3121660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2"/>
          </p:nvPr>
        </p:nvSpPr>
        <p:spPr>
          <a:xfrm>
            <a:off x="1828802" y="7653870"/>
            <a:ext cx="12033252" cy="25019001"/>
          </a:xfrm>
          <a:prstGeom prst="rect">
            <a:avLst/>
          </a:prstGeom>
          <a:noFill/>
          <a:ln>
            <a:noFill/>
          </a:ln>
        </p:spPr>
        <p:txBody>
          <a:bodyPr lIns="91425" tIns="91425" rIns="91425" bIns="91425" anchor="t" anchorCtr="0"/>
          <a:lstStyle>
            <a:lvl1pPr marL="0" indent="0" rtl="0">
              <a:spcBef>
                <a:spcPts val="0"/>
              </a:spcBef>
              <a:buFont typeface="Calibri"/>
              <a:buNone/>
              <a:defRPr/>
            </a:lvl1pPr>
            <a:lvl2pPr marL="2089879" indent="-7079" rtl="0">
              <a:spcBef>
                <a:spcPts val="0"/>
              </a:spcBef>
              <a:buFont typeface="Calibri"/>
              <a:buNone/>
              <a:defRPr/>
            </a:lvl2pPr>
            <a:lvl3pPr marL="4179758" indent="-1458" rtl="0">
              <a:spcBef>
                <a:spcPts val="0"/>
              </a:spcBef>
              <a:buFont typeface="Calibri"/>
              <a:buNone/>
              <a:defRPr/>
            </a:lvl3pPr>
            <a:lvl4pPr marL="6269638" indent="-8537" rtl="0">
              <a:spcBef>
                <a:spcPts val="0"/>
              </a:spcBef>
              <a:buFont typeface="Calibri"/>
              <a:buNone/>
              <a:defRPr/>
            </a:lvl4pPr>
            <a:lvl5pPr marL="8359517" indent="-2917" rtl="0">
              <a:spcBef>
                <a:spcPts val="0"/>
              </a:spcBef>
              <a:buFont typeface="Calibri"/>
              <a:buNone/>
              <a:defRPr/>
            </a:lvl5pPr>
            <a:lvl6pPr marL="10449397" indent="-9997" rtl="0">
              <a:spcBef>
                <a:spcPts val="0"/>
              </a:spcBef>
              <a:buFont typeface="Calibri"/>
              <a:buNone/>
              <a:defRPr/>
            </a:lvl6pPr>
            <a:lvl7pPr marL="12539277" indent="-4377" rtl="0">
              <a:spcBef>
                <a:spcPts val="0"/>
              </a:spcBef>
              <a:buFont typeface="Calibri"/>
              <a:buNone/>
              <a:defRPr/>
            </a:lvl7pPr>
            <a:lvl8pPr marL="14629157" indent="-11456" rtl="0">
              <a:spcBef>
                <a:spcPts val="0"/>
              </a:spcBef>
              <a:buFont typeface="Calibri"/>
              <a:buNone/>
              <a:defRPr/>
            </a:lvl8pPr>
            <a:lvl9pPr marL="16719035" indent="-5835" rtl="0">
              <a:spcBef>
                <a:spcPts val="0"/>
              </a:spcBef>
              <a:buFont typeface="Calibri"/>
              <a:buNone/>
              <a:defRPr/>
            </a:lvl9pPr>
          </a:lstStyle>
          <a:p>
            <a:endParaRPr/>
          </a:p>
        </p:txBody>
      </p:sp>
      <p:sp>
        <p:nvSpPr>
          <p:cNvPr id="64" name="Shape 64"/>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65" name="Shape 65"/>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66" name="Shape 66"/>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7169152" y="25603200"/>
            <a:ext cx="21945599" cy="302260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a:spLocks noGrp="1"/>
          </p:cNvSpPr>
          <p:nvPr>
            <p:ph type="pic" idx="2"/>
          </p:nvPr>
        </p:nvSpPr>
        <p:spPr>
          <a:xfrm>
            <a:off x="7169152" y="3268133"/>
            <a:ext cx="21945599" cy="21945599"/>
          </a:xfrm>
          <a:prstGeom prst="rect">
            <a:avLst/>
          </a:prstGeom>
          <a:noFill/>
          <a:ln>
            <a:noFill/>
          </a:ln>
        </p:spPr>
      </p:sp>
      <p:sp>
        <p:nvSpPr>
          <p:cNvPr id="70" name="Shape 70"/>
          <p:cNvSpPr txBox="1">
            <a:spLocks noGrp="1"/>
          </p:cNvSpPr>
          <p:nvPr>
            <p:ph type="body" idx="1"/>
          </p:nvPr>
        </p:nvSpPr>
        <p:spPr>
          <a:xfrm>
            <a:off x="7169152" y="28625803"/>
            <a:ext cx="21945599" cy="4292596"/>
          </a:xfrm>
          <a:prstGeom prst="rect">
            <a:avLst/>
          </a:prstGeom>
          <a:noFill/>
          <a:ln>
            <a:noFill/>
          </a:ln>
        </p:spPr>
        <p:txBody>
          <a:bodyPr lIns="91425" tIns="91425" rIns="91425" bIns="91425" anchor="t" anchorCtr="0"/>
          <a:lstStyle>
            <a:lvl1pPr marL="0" indent="0" rtl="0">
              <a:spcBef>
                <a:spcPts val="0"/>
              </a:spcBef>
              <a:buFont typeface="Calibri"/>
              <a:buNone/>
              <a:defRPr/>
            </a:lvl1pPr>
            <a:lvl2pPr marL="2089879" indent="-7079" rtl="0">
              <a:spcBef>
                <a:spcPts val="0"/>
              </a:spcBef>
              <a:buFont typeface="Calibri"/>
              <a:buNone/>
              <a:defRPr/>
            </a:lvl2pPr>
            <a:lvl3pPr marL="4179758" indent="-1458" rtl="0">
              <a:spcBef>
                <a:spcPts val="0"/>
              </a:spcBef>
              <a:buFont typeface="Calibri"/>
              <a:buNone/>
              <a:defRPr/>
            </a:lvl3pPr>
            <a:lvl4pPr marL="6269638" indent="-8537" rtl="0">
              <a:spcBef>
                <a:spcPts val="0"/>
              </a:spcBef>
              <a:buFont typeface="Calibri"/>
              <a:buNone/>
              <a:defRPr/>
            </a:lvl4pPr>
            <a:lvl5pPr marL="8359517" indent="-2917" rtl="0">
              <a:spcBef>
                <a:spcPts val="0"/>
              </a:spcBef>
              <a:buFont typeface="Calibri"/>
              <a:buNone/>
              <a:defRPr/>
            </a:lvl5pPr>
            <a:lvl6pPr marL="10449397" indent="-9997" rtl="0">
              <a:spcBef>
                <a:spcPts val="0"/>
              </a:spcBef>
              <a:buFont typeface="Calibri"/>
              <a:buNone/>
              <a:defRPr/>
            </a:lvl6pPr>
            <a:lvl7pPr marL="12539277" indent="-4377" rtl="0">
              <a:spcBef>
                <a:spcPts val="0"/>
              </a:spcBef>
              <a:buFont typeface="Calibri"/>
              <a:buNone/>
              <a:defRPr/>
            </a:lvl7pPr>
            <a:lvl8pPr marL="14629157" indent="-11456" rtl="0">
              <a:spcBef>
                <a:spcPts val="0"/>
              </a:spcBef>
              <a:buFont typeface="Calibri"/>
              <a:buNone/>
              <a:defRPr/>
            </a:lvl8pPr>
            <a:lvl9pPr marL="16719035" indent="-5835" rtl="0">
              <a:spcBef>
                <a:spcPts val="0"/>
              </a:spcBef>
              <a:buFont typeface="Calibri"/>
              <a:buNone/>
              <a:defRPr/>
            </a:lvl9pPr>
          </a:lstStyle>
          <a:p>
            <a:endParaRPr/>
          </a:p>
        </p:txBody>
      </p:sp>
      <p:sp>
        <p:nvSpPr>
          <p:cNvPr id="71" name="Shape 71"/>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72" name="Shape 72"/>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73" name="Shape 73"/>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828800" y="1464736"/>
            <a:ext cx="32918400" cy="6096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dirty="0"/>
          </a:p>
        </p:txBody>
      </p:sp>
      <p:sp>
        <p:nvSpPr>
          <p:cNvPr id="10" name="Shape 10"/>
          <p:cNvSpPr txBox="1">
            <a:spLocks noGrp="1"/>
          </p:cNvSpPr>
          <p:nvPr>
            <p:ph type="body" idx="1"/>
          </p:nvPr>
        </p:nvSpPr>
        <p:spPr>
          <a:xfrm>
            <a:off x="1828800" y="8534403"/>
            <a:ext cx="32918400" cy="24138470"/>
          </a:xfrm>
          <a:prstGeom prst="rect">
            <a:avLst/>
          </a:prstGeom>
          <a:noFill/>
          <a:ln>
            <a:noFill/>
          </a:ln>
        </p:spPr>
        <p:txBody>
          <a:bodyPr lIns="91425" tIns="91425" rIns="91425" bIns="91425" anchor="t" anchorCtr="0"/>
          <a:lstStyle>
            <a:lvl1pPr marL="1567410" marR="0" indent="-633960" algn="l" rtl="0">
              <a:spcBef>
                <a:spcPts val="2940"/>
              </a:spcBef>
              <a:buClr>
                <a:schemeClr val="dk1"/>
              </a:buClr>
              <a:buFont typeface="Calibri"/>
              <a:buChar char="•"/>
              <a:defRPr/>
            </a:lvl1pPr>
            <a:lvl2pPr marL="3396054" marR="0" indent="-500453" algn="l" rtl="0">
              <a:spcBef>
                <a:spcPts val="2560"/>
              </a:spcBef>
              <a:buClr>
                <a:schemeClr val="dk1"/>
              </a:buClr>
              <a:buFont typeface="Calibri"/>
              <a:buChar char="–"/>
              <a:defRPr/>
            </a:lvl2pPr>
            <a:lvl3pPr marL="5224699" marR="0" indent="-347898" algn="l" rtl="0">
              <a:spcBef>
                <a:spcPts val="2200"/>
              </a:spcBef>
              <a:buClr>
                <a:schemeClr val="dk1"/>
              </a:buClr>
              <a:buFont typeface="Calibri"/>
              <a:buChar char="•"/>
              <a:defRPr/>
            </a:lvl3pPr>
            <a:lvl4pPr marL="7314578" marR="0" indent="-475628" algn="l" rtl="0">
              <a:spcBef>
                <a:spcPts val="1820"/>
              </a:spcBef>
              <a:buClr>
                <a:schemeClr val="dk1"/>
              </a:buClr>
              <a:buFont typeface="Calibri"/>
              <a:buChar char="–"/>
              <a:defRPr/>
            </a:lvl4pPr>
            <a:lvl5pPr marL="9404458" marR="0" indent="-470007" algn="l" rtl="0">
              <a:spcBef>
                <a:spcPts val="1820"/>
              </a:spcBef>
              <a:buClr>
                <a:schemeClr val="dk1"/>
              </a:buClr>
              <a:buFont typeface="Calibri"/>
              <a:buChar char="»"/>
              <a:defRPr/>
            </a:lvl5pPr>
            <a:lvl6pPr marL="11494337" marR="0" indent="-477087" algn="l" rtl="0">
              <a:spcBef>
                <a:spcPts val="1820"/>
              </a:spcBef>
              <a:buClr>
                <a:schemeClr val="dk1"/>
              </a:buClr>
              <a:buFont typeface="Calibri"/>
              <a:buChar char="•"/>
              <a:defRPr/>
            </a:lvl6pPr>
            <a:lvl7pPr marL="13584217" marR="0" indent="-471467" algn="l" rtl="0">
              <a:spcBef>
                <a:spcPts val="1820"/>
              </a:spcBef>
              <a:buClr>
                <a:schemeClr val="dk1"/>
              </a:buClr>
              <a:buFont typeface="Calibri"/>
              <a:buChar char="•"/>
              <a:defRPr/>
            </a:lvl7pPr>
            <a:lvl8pPr marL="15674096" marR="0" indent="-478545" algn="l" rtl="0">
              <a:spcBef>
                <a:spcPts val="1820"/>
              </a:spcBef>
              <a:buClr>
                <a:schemeClr val="dk1"/>
              </a:buClr>
              <a:buFont typeface="Calibri"/>
              <a:buChar char="•"/>
              <a:defRPr/>
            </a:lvl8pPr>
            <a:lvl9pPr marL="17763976" marR="0" indent="-472926" algn="l" rtl="0">
              <a:spcBef>
                <a:spcPts val="1820"/>
              </a:spcBef>
              <a:buClr>
                <a:schemeClr val="dk1"/>
              </a:buClr>
              <a:buFont typeface="Calibri"/>
              <a:buChar char="•"/>
              <a:defRPr/>
            </a:lvl9pPr>
          </a:lstStyle>
          <a:p>
            <a:endParaRPr/>
          </a:p>
        </p:txBody>
      </p:sp>
      <p:sp>
        <p:nvSpPr>
          <p:cNvPr id="11" name="Shape 11"/>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12" name="Shape 12"/>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13" name="Shape 13"/>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subTitle" idx="1"/>
          </p:nvPr>
        </p:nvSpPr>
        <p:spPr>
          <a:xfrm>
            <a:off x="7072725" y="1688229"/>
            <a:ext cx="23923799" cy="2264100"/>
          </a:xfrm>
          <a:prstGeom prst="rect">
            <a:avLst/>
          </a:prstGeom>
          <a:noFill/>
          <a:ln>
            <a:noFill/>
          </a:ln>
        </p:spPr>
        <p:txBody>
          <a:bodyPr lIns="417975" tIns="208975" rIns="417975" bIns="208975" anchor="t" anchorCtr="0">
            <a:spAutoFit/>
          </a:bodyPr>
          <a:lstStyle/>
          <a:p>
            <a:pPr lvl="0" rtl="0">
              <a:spcBef>
                <a:spcPts val="0"/>
              </a:spcBef>
              <a:buClr>
                <a:schemeClr val="lt1"/>
              </a:buClr>
              <a:buSzPct val="25000"/>
              <a:buFont typeface="Lato"/>
              <a:buNone/>
            </a:pPr>
            <a:r>
              <a:rPr lang="en-US" sz="4800" dirty="0">
                <a:solidFill>
                  <a:schemeClr val="lt1"/>
                </a:solidFill>
                <a:latin typeface="Lato"/>
                <a:ea typeface="Lato"/>
                <a:cs typeface="Lato"/>
                <a:sym typeface="Lato"/>
              </a:rPr>
              <a:t>Joe Brew (Univ. of Florida), Alex Loewi (Carnegie Mellon),</a:t>
            </a:r>
          </a:p>
          <a:p>
            <a:pPr lvl="0" rtl="0">
              <a:spcBef>
                <a:spcPts val="0"/>
              </a:spcBef>
              <a:buClr>
                <a:schemeClr val="lt1"/>
              </a:buClr>
              <a:buSzPct val="25000"/>
              <a:buFont typeface="Lato"/>
              <a:buNone/>
            </a:pPr>
            <a:r>
              <a:rPr lang="en-US" sz="4800" dirty="0" err="1">
                <a:solidFill>
                  <a:schemeClr val="lt1"/>
                </a:solidFill>
                <a:latin typeface="Lato"/>
                <a:ea typeface="Lato"/>
                <a:cs typeface="Lato"/>
                <a:sym typeface="Lato"/>
              </a:rPr>
              <a:t>Subhabrata</a:t>
            </a:r>
            <a:r>
              <a:rPr lang="en-US" sz="4800" dirty="0">
                <a:solidFill>
                  <a:schemeClr val="lt1"/>
                </a:solidFill>
                <a:latin typeface="Lato"/>
                <a:ea typeface="Lato"/>
                <a:cs typeface="Lato"/>
                <a:sym typeface="Lato"/>
              </a:rPr>
              <a:t> </a:t>
            </a:r>
            <a:r>
              <a:rPr lang="en-US" sz="4800" dirty="0" err="1">
                <a:solidFill>
                  <a:schemeClr val="lt1"/>
                </a:solidFill>
                <a:latin typeface="Lato"/>
                <a:ea typeface="Lato"/>
                <a:cs typeface="Lato"/>
                <a:sym typeface="Lato"/>
              </a:rPr>
              <a:t>Majumdar</a:t>
            </a:r>
            <a:r>
              <a:rPr lang="en-US" sz="4800" dirty="0">
                <a:solidFill>
                  <a:schemeClr val="lt1"/>
                </a:solidFill>
                <a:latin typeface="Lato"/>
                <a:ea typeface="Lato"/>
                <a:cs typeface="Lato"/>
                <a:sym typeface="Lato"/>
              </a:rPr>
              <a:t> (Univ. of Minnesota), Andrew Reece (Harvard)</a:t>
            </a:r>
          </a:p>
          <a:p>
            <a:pPr lvl="0" rtl="0">
              <a:spcBef>
                <a:spcPts val="0"/>
              </a:spcBef>
              <a:buClr>
                <a:schemeClr val="lt1"/>
              </a:buClr>
              <a:buSzPct val="25000"/>
              <a:buFont typeface="Lato"/>
              <a:buNone/>
            </a:pPr>
            <a:r>
              <a:rPr lang="en-US" sz="4800" dirty="0">
                <a:solidFill>
                  <a:schemeClr val="lt1"/>
                </a:solidFill>
                <a:latin typeface="Lato"/>
                <a:ea typeface="Lato"/>
                <a:cs typeface="Lato"/>
                <a:sym typeface="Lato"/>
              </a:rPr>
              <a:t>Mentor: Eric </a:t>
            </a:r>
            <a:r>
              <a:rPr lang="en-US" sz="4800" dirty="0" err="1">
                <a:solidFill>
                  <a:schemeClr val="lt1"/>
                </a:solidFill>
                <a:latin typeface="Lato"/>
                <a:ea typeface="Lato"/>
                <a:cs typeface="Lato"/>
                <a:sym typeface="Lato"/>
              </a:rPr>
              <a:t>Rozier</a:t>
            </a:r>
            <a:r>
              <a:rPr lang="en-US" sz="4800" dirty="0">
                <a:solidFill>
                  <a:schemeClr val="lt1"/>
                </a:solidFill>
                <a:latin typeface="Lato"/>
                <a:ea typeface="Lato"/>
                <a:cs typeface="Lato"/>
                <a:sym typeface="Lato"/>
              </a:rPr>
              <a:t> (Univ. of Miami)</a:t>
            </a:r>
          </a:p>
        </p:txBody>
      </p:sp>
      <p:sp>
        <p:nvSpPr>
          <p:cNvPr id="93" name="Shape 93"/>
          <p:cNvSpPr txBox="1">
            <a:spLocks noGrp="1"/>
          </p:cNvSpPr>
          <p:nvPr>
            <p:ph type="body" idx="2"/>
          </p:nvPr>
        </p:nvSpPr>
        <p:spPr>
          <a:xfrm>
            <a:off x="0" y="4286125"/>
            <a:ext cx="11952899" cy="5777344"/>
          </a:xfrm>
          <a:prstGeom prst="rect">
            <a:avLst/>
          </a:prstGeom>
          <a:noFill/>
          <a:ln>
            <a:noFill/>
          </a:ln>
        </p:spPr>
        <p:txBody>
          <a:bodyPr lIns="417975" tIns="208975" rIns="417975" bIns="208975" anchor="t" anchorCtr="0">
            <a:spAutoFit/>
          </a:bodyPr>
          <a:lstStyle/>
          <a:p>
            <a:pPr marL="0" marR="0" lvl="0" indent="0" algn="ctr" rtl="0">
              <a:lnSpc>
                <a:spcPct val="100000"/>
              </a:lnSpc>
              <a:spcBef>
                <a:spcPts val="0"/>
              </a:spcBef>
              <a:spcAft>
                <a:spcPts val="0"/>
              </a:spcAft>
              <a:buClr>
                <a:srgbClr val="34495E"/>
              </a:buClr>
              <a:buSzPct val="25000"/>
              <a:buFont typeface="Lato"/>
              <a:buNone/>
            </a:pPr>
            <a:r>
              <a:rPr lang="en-US" sz="5400" b="1" dirty="0">
                <a:solidFill>
                  <a:srgbClr val="34495E"/>
                </a:solidFill>
                <a:latin typeface="Lato"/>
                <a:ea typeface="Lato"/>
                <a:cs typeface="Lato"/>
                <a:sym typeface="Lato"/>
              </a:rPr>
              <a:t>The problem</a:t>
            </a:r>
          </a:p>
          <a:p>
            <a:pPr marL="0" marR="0" lvl="0" indent="0" algn="l" rtl="0">
              <a:lnSpc>
                <a:spcPct val="100000"/>
              </a:lnSpc>
              <a:spcBef>
                <a:spcPts val="720"/>
              </a:spcBef>
              <a:spcAft>
                <a:spcPts val="0"/>
              </a:spcAft>
              <a:buClr>
                <a:schemeClr val="dk1"/>
              </a:buClr>
              <a:buSzPct val="25000"/>
              <a:buFont typeface="Georgia"/>
              <a:buNone/>
            </a:pPr>
            <a:r>
              <a:rPr lang="en-US" sz="3600" dirty="0">
                <a:solidFill>
                  <a:schemeClr val="dk1"/>
                </a:solidFill>
                <a:latin typeface="Georgia"/>
                <a:ea typeface="Georgia"/>
                <a:cs typeface="Georgia"/>
                <a:sym typeface="Georgia"/>
              </a:rPr>
              <a:t>From 1995 to 2013, 298,675 Chicago children (29% of those tested) were poisoned by lead (blood lead level [BLL] &gt;5 micrograms per deciliter)</a:t>
            </a:r>
            <a:r>
              <a:rPr lang="en-US" sz="3600" dirty="0" smtClean="0">
                <a:solidFill>
                  <a:schemeClr val="dk1"/>
                </a:solidFill>
                <a:latin typeface="Georgia"/>
                <a:ea typeface="Georgia"/>
                <a:cs typeface="Georgia"/>
                <a:sym typeface="Georgia"/>
              </a:rPr>
              <a:t>. </a:t>
            </a:r>
            <a:r>
              <a:rPr lang="en-US" sz="3600" dirty="0">
                <a:solidFill>
                  <a:schemeClr val="dk1"/>
                </a:solidFill>
                <a:latin typeface="Georgia"/>
                <a:ea typeface="Georgia"/>
                <a:cs typeface="Georgia"/>
                <a:sym typeface="Georgia"/>
              </a:rPr>
              <a:t>Though the incidence of lead poisoning has declined drastically (fewer than 3% in 2013), the consequences for those sickened are severe and life-long. </a:t>
            </a:r>
            <a:r>
              <a:rPr lang="en-US" sz="3600" dirty="0" smtClean="0">
                <a:solidFill>
                  <a:schemeClr val="dk1"/>
                </a:solidFill>
                <a:latin typeface="Georgia"/>
                <a:ea typeface="Georgia"/>
                <a:cs typeface="Georgia"/>
                <a:sym typeface="Georgia"/>
              </a:rPr>
              <a:t>Lead </a:t>
            </a:r>
            <a:r>
              <a:rPr lang="en-US" sz="3600" dirty="0">
                <a:solidFill>
                  <a:schemeClr val="dk1"/>
                </a:solidFill>
                <a:latin typeface="Georgia"/>
                <a:ea typeface="Georgia"/>
                <a:cs typeface="Georgia"/>
                <a:sym typeface="Georgia"/>
              </a:rPr>
              <a:t>poisoning is associated with intellectual disability, systemic organ malfunction, aggression, and in severe cases, death.</a:t>
            </a:r>
          </a:p>
        </p:txBody>
      </p:sp>
      <p:sp>
        <p:nvSpPr>
          <p:cNvPr id="94" name="Shape 94"/>
          <p:cNvSpPr txBox="1">
            <a:spLocks noGrp="1"/>
          </p:cNvSpPr>
          <p:nvPr>
            <p:ph type="body" idx="3"/>
          </p:nvPr>
        </p:nvSpPr>
        <p:spPr>
          <a:xfrm>
            <a:off x="0" y="15963900"/>
            <a:ext cx="12158699" cy="7716338"/>
          </a:xfrm>
          <a:prstGeom prst="rect">
            <a:avLst/>
          </a:prstGeom>
          <a:noFill/>
          <a:ln>
            <a:noFill/>
          </a:ln>
        </p:spPr>
        <p:txBody>
          <a:bodyPr lIns="417975" tIns="208975" rIns="417975" bIns="208975" anchor="t" anchorCtr="0">
            <a:spAutoFit/>
          </a:bodyPr>
          <a:lstStyle/>
          <a:p>
            <a:pPr marL="0" marR="0" lvl="0" indent="0" algn="ctr" rtl="0">
              <a:lnSpc>
                <a:spcPct val="100000"/>
              </a:lnSpc>
              <a:spcBef>
                <a:spcPts val="0"/>
              </a:spcBef>
              <a:spcAft>
                <a:spcPts val="0"/>
              </a:spcAft>
              <a:buClr>
                <a:srgbClr val="34495E"/>
              </a:buClr>
              <a:buSzPct val="25000"/>
              <a:buFont typeface="Lato"/>
              <a:buNone/>
            </a:pPr>
            <a:r>
              <a:rPr lang="en-US" sz="5400" b="1" dirty="0">
                <a:solidFill>
                  <a:srgbClr val="34495E"/>
                </a:solidFill>
                <a:latin typeface="Lato"/>
                <a:ea typeface="Lato"/>
                <a:cs typeface="Lato"/>
                <a:sym typeface="Lato"/>
              </a:rPr>
              <a:t>The task</a:t>
            </a:r>
          </a:p>
          <a:p>
            <a:pPr marR="0" lvl="0" algn="l" rtl="0">
              <a:lnSpc>
                <a:spcPct val="100000"/>
              </a:lnSpc>
              <a:spcBef>
                <a:spcPts val="720"/>
              </a:spcBef>
              <a:spcAft>
                <a:spcPts val="0"/>
              </a:spcAft>
              <a:buNone/>
            </a:pPr>
            <a:r>
              <a:rPr lang="en-US" sz="3600" dirty="0">
                <a:solidFill>
                  <a:schemeClr val="dk1"/>
                </a:solidFill>
                <a:latin typeface="Georgia"/>
                <a:ea typeface="Georgia"/>
                <a:cs typeface="Georgia"/>
                <a:sym typeface="Georgia"/>
              </a:rPr>
              <a:t>The principal pathway of childhood exposure to lead is through the home. </a:t>
            </a:r>
            <a:r>
              <a:rPr lang="en-US" sz="3600" dirty="0" smtClean="0">
                <a:solidFill>
                  <a:schemeClr val="dk1"/>
                </a:solidFill>
                <a:latin typeface="Georgia"/>
                <a:ea typeface="Georgia"/>
                <a:cs typeface="Georgia"/>
                <a:sym typeface="Georgia"/>
              </a:rPr>
              <a:t>Upon </a:t>
            </a:r>
            <a:r>
              <a:rPr lang="en-US" sz="3600" dirty="0">
                <a:solidFill>
                  <a:schemeClr val="dk1"/>
                </a:solidFill>
                <a:latin typeface="Georgia"/>
                <a:ea typeface="Georgia"/>
                <a:cs typeface="Georgia"/>
                <a:sym typeface="Georgia"/>
              </a:rPr>
              <a:t>notification of a poisoned child, the Chicago Department of Public Health (CDPH) inspects that child’s home for lead hazards</a:t>
            </a:r>
            <a:r>
              <a:rPr lang="en-US" sz="3600" dirty="0" smtClean="0">
                <a:solidFill>
                  <a:schemeClr val="dk1"/>
                </a:solidFill>
                <a:latin typeface="Georgia"/>
                <a:ea typeface="Georgia"/>
                <a:cs typeface="Georgia"/>
                <a:sym typeface="Georgia"/>
              </a:rPr>
              <a:t>. </a:t>
            </a:r>
            <a:r>
              <a:rPr lang="en-US" sz="3600" dirty="0">
                <a:solidFill>
                  <a:schemeClr val="dk1"/>
                </a:solidFill>
                <a:latin typeface="Georgia"/>
                <a:ea typeface="Georgia"/>
                <a:cs typeface="Georgia"/>
                <a:sym typeface="Georgia"/>
              </a:rPr>
              <a:t>Our team was assigned the task of helping CDPH go from a reactive to a proactive system in which homes predicted to be a potential source of exposure would be inspected </a:t>
            </a:r>
            <a:r>
              <a:rPr lang="en-US" sz="3600" i="1" dirty="0">
                <a:solidFill>
                  <a:schemeClr val="dk1"/>
                </a:solidFill>
                <a:latin typeface="Georgia"/>
                <a:ea typeface="Georgia"/>
                <a:cs typeface="Georgia"/>
                <a:sym typeface="Georgia"/>
              </a:rPr>
              <a:t>before</a:t>
            </a:r>
            <a:r>
              <a:rPr lang="en-US" sz="3600" dirty="0">
                <a:solidFill>
                  <a:schemeClr val="dk1"/>
                </a:solidFill>
                <a:latin typeface="Georgia"/>
                <a:ea typeface="Georgia"/>
                <a:cs typeface="Georgia"/>
                <a:sym typeface="Georgia"/>
              </a:rPr>
              <a:t> a child falls ill.</a:t>
            </a:r>
          </a:p>
          <a:p>
            <a:pPr marL="0" marR="0" lvl="0" indent="0" algn="l" rtl="0">
              <a:lnSpc>
                <a:spcPct val="100000"/>
              </a:lnSpc>
              <a:spcBef>
                <a:spcPts val="720"/>
              </a:spcBef>
              <a:spcAft>
                <a:spcPts val="0"/>
              </a:spcAft>
              <a:buClr>
                <a:schemeClr val="dk1"/>
              </a:buClr>
              <a:buFont typeface="Arial"/>
              <a:buNone/>
            </a:pPr>
            <a:endParaRPr sz="3600" b="0" i="0" u="none" strike="noStrike" cap="none" baseline="0" dirty="0">
              <a:solidFill>
                <a:schemeClr val="dk1"/>
              </a:solidFill>
              <a:latin typeface="Georgia"/>
              <a:ea typeface="Georgia"/>
              <a:cs typeface="Georgia"/>
              <a:sym typeface="Georgia"/>
            </a:endParaRPr>
          </a:p>
          <a:p>
            <a:pPr marL="0" marR="0" lvl="0" indent="0" algn="l" rtl="0">
              <a:lnSpc>
                <a:spcPct val="100000"/>
              </a:lnSpc>
              <a:spcBef>
                <a:spcPts val="720"/>
              </a:spcBef>
              <a:spcAft>
                <a:spcPts val="0"/>
              </a:spcAft>
              <a:buClr>
                <a:schemeClr val="dk1"/>
              </a:buClr>
              <a:buFont typeface="Arial"/>
              <a:buNone/>
            </a:pPr>
            <a:endParaRPr sz="3600" b="0" i="0" u="none" strike="noStrike" cap="none" baseline="0" dirty="0">
              <a:solidFill>
                <a:schemeClr val="dk1"/>
              </a:solidFill>
              <a:latin typeface="Georgia"/>
              <a:ea typeface="Georgia"/>
              <a:cs typeface="Georgia"/>
              <a:sym typeface="Georgia"/>
            </a:endParaRPr>
          </a:p>
          <a:p>
            <a:pPr marL="0" marR="0" lvl="0" indent="0" algn="l" rtl="0">
              <a:lnSpc>
                <a:spcPct val="100000"/>
              </a:lnSpc>
              <a:spcBef>
                <a:spcPts val="720"/>
              </a:spcBef>
              <a:spcAft>
                <a:spcPts val="0"/>
              </a:spcAft>
              <a:buClr>
                <a:schemeClr val="dk1"/>
              </a:buClr>
              <a:buFont typeface="Georgia"/>
              <a:buNone/>
            </a:pPr>
            <a:endParaRPr sz="3600" b="0" i="0" u="none" strike="noStrike" cap="none" baseline="0" dirty="0">
              <a:solidFill>
                <a:schemeClr val="dk1"/>
              </a:solidFill>
              <a:latin typeface="Georgia"/>
              <a:ea typeface="Georgia"/>
              <a:cs typeface="Georgia"/>
              <a:sym typeface="Georgia"/>
            </a:endParaRPr>
          </a:p>
        </p:txBody>
      </p:sp>
      <p:sp>
        <p:nvSpPr>
          <p:cNvPr id="95" name="Shape 95"/>
          <p:cNvSpPr txBox="1">
            <a:spLocks noGrp="1"/>
          </p:cNvSpPr>
          <p:nvPr>
            <p:ph type="body" idx="4"/>
          </p:nvPr>
        </p:nvSpPr>
        <p:spPr>
          <a:xfrm>
            <a:off x="24913125" y="24006600"/>
            <a:ext cx="11358000" cy="3291300"/>
          </a:xfrm>
          <a:prstGeom prst="rect">
            <a:avLst/>
          </a:prstGeom>
          <a:noFill/>
          <a:ln>
            <a:noFill/>
          </a:ln>
        </p:spPr>
        <p:txBody>
          <a:bodyPr lIns="417975" tIns="208975" rIns="417975" bIns="208975" anchor="t" anchorCtr="0">
            <a:spAutoFit/>
          </a:bodyPr>
          <a:lstStyle/>
          <a:p>
            <a:pPr marL="0" marR="0" lvl="0" indent="0" algn="ctr" rtl="0">
              <a:lnSpc>
                <a:spcPct val="100000"/>
              </a:lnSpc>
              <a:spcBef>
                <a:spcPts val="0"/>
              </a:spcBef>
              <a:spcAft>
                <a:spcPts val="0"/>
              </a:spcAft>
              <a:buClr>
                <a:srgbClr val="34495E"/>
              </a:buClr>
              <a:buSzPct val="25000"/>
              <a:buFont typeface="Lato"/>
              <a:buNone/>
            </a:pPr>
            <a:r>
              <a:rPr lang="en-US" sz="5400" b="1">
                <a:solidFill>
                  <a:srgbClr val="34495E"/>
                </a:solidFill>
                <a:latin typeface="Lato"/>
                <a:ea typeface="Lato"/>
                <a:cs typeface="Lato"/>
                <a:sym typeface="Lato"/>
              </a:rPr>
              <a:t>The Tool</a:t>
            </a:r>
          </a:p>
          <a:p>
            <a:pPr marR="0" lvl="0" algn="l" rtl="0">
              <a:lnSpc>
                <a:spcPct val="100000"/>
              </a:lnSpc>
              <a:spcBef>
                <a:spcPts val="720"/>
              </a:spcBef>
              <a:spcAft>
                <a:spcPts val="0"/>
              </a:spcAft>
              <a:buNone/>
            </a:pPr>
            <a:r>
              <a:rPr lang="en-US" sz="3600">
                <a:solidFill>
                  <a:schemeClr val="dk1"/>
                </a:solidFill>
                <a:latin typeface="Georgia"/>
                <a:ea typeface="Georgia"/>
                <a:cs typeface="Georgia"/>
                <a:sym typeface="Georgia"/>
              </a:rPr>
              <a:t>We have built an interactive, web-based application to assist the CDPH inspections team in prioritizing which buildings to visit, as well as to understand the history of those buildings. </a:t>
            </a:r>
          </a:p>
          <a:p>
            <a:pPr marL="0" marR="0" lvl="0" indent="0" algn="l" rtl="0">
              <a:lnSpc>
                <a:spcPct val="100000"/>
              </a:lnSpc>
              <a:spcBef>
                <a:spcPts val="720"/>
              </a:spcBef>
              <a:spcAft>
                <a:spcPts val="0"/>
              </a:spcAft>
              <a:buClr>
                <a:schemeClr val="dk1"/>
              </a:buClr>
              <a:buFont typeface="Arial"/>
              <a:buNone/>
            </a:pPr>
            <a:endParaRPr sz="3600" b="0" i="0" u="none" strike="noStrike" cap="none" baseline="0">
              <a:solidFill>
                <a:schemeClr val="dk1"/>
              </a:solidFill>
              <a:latin typeface="Georgia"/>
              <a:ea typeface="Georgia"/>
              <a:cs typeface="Georgia"/>
              <a:sym typeface="Georgia"/>
            </a:endParaRPr>
          </a:p>
          <a:p>
            <a:pPr marL="0" marR="0" lvl="0" indent="0" algn="l" rtl="0">
              <a:lnSpc>
                <a:spcPct val="100000"/>
              </a:lnSpc>
              <a:spcBef>
                <a:spcPts val="720"/>
              </a:spcBef>
              <a:spcAft>
                <a:spcPts val="0"/>
              </a:spcAft>
              <a:buClr>
                <a:schemeClr val="dk1"/>
              </a:buClr>
              <a:buFont typeface="Arial"/>
              <a:buNone/>
            </a:pPr>
            <a:endParaRPr sz="3600" b="0" i="0" u="none" strike="noStrike" cap="none" baseline="0">
              <a:solidFill>
                <a:schemeClr val="dk1"/>
              </a:solidFill>
              <a:latin typeface="Georgia"/>
              <a:ea typeface="Georgia"/>
              <a:cs typeface="Georgia"/>
              <a:sym typeface="Georgia"/>
            </a:endParaRPr>
          </a:p>
          <a:p>
            <a:pPr marL="0" marR="0" lvl="0" indent="0" algn="l" rtl="0">
              <a:lnSpc>
                <a:spcPct val="100000"/>
              </a:lnSpc>
              <a:spcBef>
                <a:spcPts val="720"/>
              </a:spcBef>
              <a:spcAft>
                <a:spcPts val="0"/>
              </a:spcAft>
              <a:buClr>
                <a:schemeClr val="dk1"/>
              </a:buClr>
              <a:buFont typeface="Georgia"/>
              <a:buNone/>
            </a:pPr>
            <a:endParaRPr sz="3600" b="0" i="0" u="none" strike="noStrike" cap="none" baseline="0">
              <a:solidFill>
                <a:schemeClr val="dk1"/>
              </a:solidFill>
              <a:latin typeface="Georgia"/>
              <a:ea typeface="Georgia"/>
              <a:cs typeface="Georgia"/>
              <a:sym typeface="Georgia"/>
            </a:endParaRPr>
          </a:p>
        </p:txBody>
      </p:sp>
      <p:sp>
        <p:nvSpPr>
          <p:cNvPr id="96" name="Shape 96"/>
          <p:cNvSpPr/>
          <p:nvPr/>
        </p:nvSpPr>
        <p:spPr>
          <a:xfrm>
            <a:off x="302325" y="23091112"/>
            <a:ext cx="1952700" cy="1977299"/>
          </a:xfrm>
          <a:prstGeom prst="rect">
            <a:avLst/>
          </a:prstGeom>
          <a:solidFill>
            <a:srgbClr val="E6B8AF"/>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spcBef>
                <a:spcPts val="0"/>
              </a:spcBef>
              <a:buNone/>
            </a:pPr>
            <a:r>
              <a:rPr lang="en-US" sz="2400"/>
              <a:t>Child tests positive for lead poisoning</a:t>
            </a:r>
          </a:p>
        </p:txBody>
      </p:sp>
      <p:sp>
        <p:nvSpPr>
          <p:cNvPr id="97" name="Shape 97"/>
          <p:cNvSpPr/>
          <p:nvPr/>
        </p:nvSpPr>
        <p:spPr>
          <a:xfrm>
            <a:off x="2402700" y="23736862"/>
            <a:ext cx="904800" cy="685799"/>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spcBef>
                <a:spcPts val="0"/>
              </a:spcBef>
              <a:buNone/>
            </a:pPr>
            <a:endParaRPr/>
          </a:p>
        </p:txBody>
      </p:sp>
      <p:sp>
        <p:nvSpPr>
          <p:cNvPr id="98" name="Shape 98"/>
          <p:cNvSpPr/>
          <p:nvPr/>
        </p:nvSpPr>
        <p:spPr>
          <a:xfrm>
            <a:off x="3597975" y="23089987"/>
            <a:ext cx="1952700" cy="1977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spcBef>
                <a:spcPts val="0"/>
              </a:spcBef>
              <a:buNone/>
            </a:pPr>
            <a:r>
              <a:rPr lang="en-US" sz="2400"/>
              <a:t>CDPH performs a home inspection</a:t>
            </a:r>
          </a:p>
        </p:txBody>
      </p:sp>
      <p:sp>
        <p:nvSpPr>
          <p:cNvPr id="99" name="Shape 99"/>
          <p:cNvSpPr/>
          <p:nvPr/>
        </p:nvSpPr>
        <p:spPr>
          <a:xfrm>
            <a:off x="5698350" y="23735737"/>
            <a:ext cx="904800" cy="685799"/>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spcBef>
                <a:spcPts val="0"/>
              </a:spcBef>
              <a:buNone/>
            </a:pPr>
            <a:endParaRPr/>
          </a:p>
        </p:txBody>
      </p:sp>
      <p:sp>
        <p:nvSpPr>
          <p:cNvPr id="100" name="Shape 100"/>
          <p:cNvSpPr/>
          <p:nvPr/>
        </p:nvSpPr>
        <p:spPr>
          <a:xfrm>
            <a:off x="6750825" y="23089987"/>
            <a:ext cx="1952700" cy="1977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spcBef>
                <a:spcPts val="0"/>
              </a:spcBef>
              <a:buNone/>
            </a:pPr>
            <a:r>
              <a:rPr lang="en-US" sz="2400" dirty="0"/>
              <a:t>If present, lead hazard is remediated</a:t>
            </a:r>
          </a:p>
        </p:txBody>
      </p:sp>
      <p:sp>
        <p:nvSpPr>
          <p:cNvPr id="101" name="Shape 101"/>
          <p:cNvSpPr/>
          <p:nvPr/>
        </p:nvSpPr>
        <p:spPr>
          <a:xfrm>
            <a:off x="8851200" y="23735737"/>
            <a:ext cx="904800" cy="685799"/>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spcBef>
                <a:spcPts val="0"/>
              </a:spcBef>
              <a:buNone/>
            </a:pPr>
            <a:endParaRPr/>
          </a:p>
        </p:txBody>
      </p:sp>
      <p:sp>
        <p:nvSpPr>
          <p:cNvPr id="102" name="Shape 102"/>
          <p:cNvSpPr/>
          <p:nvPr/>
        </p:nvSpPr>
        <p:spPr>
          <a:xfrm>
            <a:off x="9903675" y="23091112"/>
            <a:ext cx="1952700" cy="1977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spcBef>
                <a:spcPts val="0"/>
              </a:spcBef>
              <a:buNone/>
            </a:pPr>
            <a:r>
              <a:rPr lang="en-US" sz="2400"/>
              <a:t>Child’s health improves</a:t>
            </a:r>
          </a:p>
        </p:txBody>
      </p:sp>
      <p:sp>
        <p:nvSpPr>
          <p:cNvPr id="103" name="Shape 103"/>
          <p:cNvSpPr/>
          <p:nvPr/>
        </p:nvSpPr>
        <p:spPr>
          <a:xfrm>
            <a:off x="251150" y="26615362"/>
            <a:ext cx="1952700" cy="1977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spcBef>
                <a:spcPts val="0"/>
              </a:spcBef>
              <a:buNone/>
            </a:pPr>
            <a:r>
              <a:rPr lang="en-US" sz="2400"/>
              <a:t>House is predicted to be a source of lead</a:t>
            </a:r>
          </a:p>
        </p:txBody>
      </p:sp>
      <p:sp>
        <p:nvSpPr>
          <p:cNvPr id="104" name="Shape 104"/>
          <p:cNvSpPr/>
          <p:nvPr/>
        </p:nvSpPr>
        <p:spPr>
          <a:xfrm>
            <a:off x="2351525" y="27261112"/>
            <a:ext cx="904800" cy="685799"/>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spcBef>
                <a:spcPts val="0"/>
              </a:spcBef>
              <a:buNone/>
            </a:pPr>
            <a:endParaRPr/>
          </a:p>
        </p:txBody>
      </p:sp>
      <p:sp>
        <p:nvSpPr>
          <p:cNvPr id="105" name="Shape 105"/>
          <p:cNvSpPr/>
          <p:nvPr/>
        </p:nvSpPr>
        <p:spPr>
          <a:xfrm>
            <a:off x="3546800" y="26614237"/>
            <a:ext cx="1952700" cy="1977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spcBef>
                <a:spcPts val="0"/>
              </a:spcBef>
              <a:buNone/>
            </a:pPr>
            <a:r>
              <a:rPr lang="en-US" sz="2400"/>
              <a:t>CDPH performs a home inspection</a:t>
            </a:r>
          </a:p>
        </p:txBody>
      </p:sp>
      <p:sp>
        <p:nvSpPr>
          <p:cNvPr id="106" name="Shape 106"/>
          <p:cNvSpPr/>
          <p:nvPr/>
        </p:nvSpPr>
        <p:spPr>
          <a:xfrm>
            <a:off x="5647175" y="27259987"/>
            <a:ext cx="904800" cy="685799"/>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spcBef>
                <a:spcPts val="0"/>
              </a:spcBef>
              <a:buNone/>
            </a:pPr>
            <a:endParaRPr/>
          </a:p>
        </p:txBody>
      </p:sp>
      <p:sp>
        <p:nvSpPr>
          <p:cNvPr id="107" name="Shape 107"/>
          <p:cNvSpPr/>
          <p:nvPr/>
        </p:nvSpPr>
        <p:spPr>
          <a:xfrm>
            <a:off x="6699650" y="26614237"/>
            <a:ext cx="1952700" cy="1977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spcBef>
                <a:spcPts val="0"/>
              </a:spcBef>
              <a:buNone/>
            </a:pPr>
            <a:r>
              <a:rPr lang="en-US" sz="2400"/>
              <a:t>If present, lead hazard is remediated</a:t>
            </a:r>
          </a:p>
        </p:txBody>
      </p:sp>
      <p:sp>
        <p:nvSpPr>
          <p:cNvPr id="108" name="Shape 108"/>
          <p:cNvSpPr/>
          <p:nvPr/>
        </p:nvSpPr>
        <p:spPr>
          <a:xfrm>
            <a:off x="8800025" y="27259987"/>
            <a:ext cx="904800" cy="685799"/>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spcBef>
                <a:spcPts val="0"/>
              </a:spcBef>
              <a:buNone/>
            </a:pPr>
            <a:endParaRPr/>
          </a:p>
        </p:txBody>
      </p:sp>
      <p:sp>
        <p:nvSpPr>
          <p:cNvPr id="109" name="Shape 109"/>
          <p:cNvSpPr/>
          <p:nvPr/>
        </p:nvSpPr>
        <p:spPr>
          <a:xfrm>
            <a:off x="9852500" y="26615362"/>
            <a:ext cx="1952700" cy="1977299"/>
          </a:xfrm>
          <a:prstGeom prst="rect">
            <a:avLst/>
          </a:prstGeom>
          <a:solidFill>
            <a:srgbClr val="D9EAD3"/>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spcBef>
                <a:spcPts val="0"/>
              </a:spcBef>
              <a:buNone/>
            </a:pPr>
            <a:r>
              <a:rPr lang="en-US" sz="2400"/>
              <a:t>Child never gets sick</a:t>
            </a:r>
          </a:p>
        </p:txBody>
      </p:sp>
      <p:sp>
        <p:nvSpPr>
          <p:cNvPr id="110" name="Shape 110"/>
          <p:cNvSpPr txBox="1"/>
          <p:nvPr/>
        </p:nvSpPr>
        <p:spPr>
          <a:xfrm>
            <a:off x="2255025" y="22021800"/>
            <a:ext cx="7597500" cy="1066799"/>
          </a:xfrm>
          <a:prstGeom prst="rect">
            <a:avLst/>
          </a:prstGeom>
          <a:noFill/>
          <a:ln>
            <a:noFill/>
          </a:ln>
        </p:spPr>
        <p:txBody>
          <a:bodyPr lIns="91425" tIns="91425" rIns="91425" bIns="91425" anchor="t" anchorCtr="0">
            <a:spAutoFit/>
          </a:bodyPr>
          <a:lstStyle/>
          <a:p>
            <a:pPr algn="ctr">
              <a:spcBef>
                <a:spcPts val="0"/>
              </a:spcBef>
              <a:buNone/>
            </a:pPr>
            <a:r>
              <a:rPr lang="en-US" sz="4800" dirty="0"/>
              <a:t>Current system</a:t>
            </a:r>
          </a:p>
        </p:txBody>
      </p:sp>
      <p:sp>
        <p:nvSpPr>
          <p:cNvPr id="111" name="Shape 111"/>
          <p:cNvSpPr txBox="1"/>
          <p:nvPr/>
        </p:nvSpPr>
        <p:spPr>
          <a:xfrm>
            <a:off x="2255025" y="25547450"/>
            <a:ext cx="7597500" cy="1066799"/>
          </a:xfrm>
          <a:prstGeom prst="rect">
            <a:avLst/>
          </a:prstGeom>
          <a:noFill/>
          <a:ln>
            <a:noFill/>
          </a:ln>
        </p:spPr>
        <p:txBody>
          <a:bodyPr lIns="91425" tIns="91425" rIns="91425" bIns="91425" anchor="t" anchorCtr="0">
            <a:spAutoFit/>
          </a:bodyPr>
          <a:lstStyle/>
          <a:p>
            <a:pPr lvl="0" algn="ctr" rtl="0">
              <a:spcBef>
                <a:spcPts val="0"/>
              </a:spcBef>
              <a:buNone/>
            </a:pPr>
            <a:r>
              <a:rPr lang="en-US" sz="4800"/>
              <a:t>Our goal</a:t>
            </a:r>
          </a:p>
        </p:txBody>
      </p:sp>
      <p:pic>
        <p:nvPicPr>
          <p:cNvPr id="112" name="Shape 112"/>
          <p:cNvPicPr preferRelativeResize="0"/>
          <p:nvPr/>
        </p:nvPicPr>
        <p:blipFill>
          <a:blip r:embed="rId3">
            <a:alphaModFix/>
          </a:blip>
          <a:stretch>
            <a:fillRect/>
          </a:stretch>
        </p:blipFill>
        <p:spPr>
          <a:xfrm>
            <a:off x="24993300" y="27641000"/>
            <a:ext cx="10897998" cy="5719075"/>
          </a:xfrm>
          <a:prstGeom prst="rect">
            <a:avLst/>
          </a:prstGeom>
          <a:noFill/>
          <a:ln>
            <a:noFill/>
          </a:ln>
        </p:spPr>
      </p:pic>
      <p:sp>
        <p:nvSpPr>
          <p:cNvPr id="113" name="Shape 113"/>
          <p:cNvSpPr txBox="1">
            <a:spLocks noGrp="1"/>
          </p:cNvSpPr>
          <p:nvPr>
            <p:ph type="body" idx="5"/>
          </p:nvPr>
        </p:nvSpPr>
        <p:spPr>
          <a:xfrm>
            <a:off x="174301" y="29120149"/>
            <a:ext cx="11682073" cy="4946347"/>
          </a:xfrm>
          <a:prstGeom prst="rect">
            <a:avLst/>
          </a:prstGeom>
          <a:noFill/>
          <a:ln>
            <a:noFill/>
          </a:ln>
        </p:spPr>
        <p:txBody>
          <a:bodyPr wrap="square" lIns="417975" tIns="208975" rIns="417975" bIns="208975" anchor="t" anchorCtr="0">
            <a:spAutoFit/>
          </a:bodyPr>
          <a:lstStyle/>
          <a:p>
            <a:pPr marL="0" marR="0" lvl="0" indent="0" algn="ctr" rtl="0">
              <a:lnSpc>
                <a:spcPct val="100000"/>
              </a:lnSpc>
              <a:spcBef>
                <a:spcPts val="0"/>
              </a:spcBef>
              <a:spcAft>
                <a:spcPts val="0"/>
              </a:spcAft>
              <a:buClr>
                <a:srgbClr val="34495E"/>
              </a:buClr>
              <a:buSzPct val="25000"/>
              <a:buFont typeface="Lato"/>
              <a:buNone/>
            </a:pPr>
            <a:r>
              <a:rPr lang="en-US" sz="5400" b="1" dirty="0">
                <a:solidFill>
                  <a:srgbClr val="34495E"/>
                </a:solidFill>
                <a:latin typeface="Lato"/>
                <a:ea typeface="Lato"/>
                <a:cs typeface="Lato"/>
                <a:sym typeface="Lato"/>
              </a:rPr>
              <a:t>The data</a:t>
            </a:r>
          </a:p>
          <a:p>
            <a:pPr marR="0" lvl="0" algn="l" rtl="0">
              <a:lnSpc>
                <a:spcPct val="100000"/>
              </a:lnSpc>
              <a:spcBef>
                <a:spcPts val="720"/>
              </a:spcBef>
              <a:spcAft>
                <a:spcPts val="0"/>
              </a:spcAft>
              <a:buNone/>
            </a:pPr>
            <a:r>
              <a:rPr lang="en-US" sz="3600" dirty="0">
                <a:solidFill>
                  <a:schemeClr val="dk1"/>
                </a:solidFill>
                <a:latin typeface="Georgia"/>
                <a:ea typeface="Georgia"/>
                <a:cs typeface="Georgia"/>
                <a:sym typeface="Georgia"/>
              </a:rPr>
              <a:t>We had four principal data sources</a:t>
            </a:r>
            <a:r>
              <a:rPr lang="en-US" sz="3600" dirty="0" smtClean="0">
                <a:solidFill>
                  <a:schemeClr val="dk1"/>
                </a:solidFill>
                <a:latin typeface="Georgia"/>
                <a:ea typeface="Georgia"/>
                <a:cs typeface="Georgia"/>
                <a:sym typeface="Georgia"/>
              </a:rPr>
              <a:t>: 20 </a:t>
            </a:r>
            <a:r>
              <a:rPr lang="en-US" sz="3600" dirty="0">
                <a:solidFill>
                  <a:schemeClr val="dk1"/>
                </a:solidFill>
                <a:latin typeface="Georgia"/>
                <a:ea typeface="Georgia"/>
                <a:cs typeface="Georgia"/>
                <a:sym typeface="Georgia"/>
              </a:rPr>
              <a:t>years of BLL </a:t>
            </a:r>
            <a:r>
              <a:rPr lang="en-US" sz="3600" dirty="0" smtClean="0">
                <a:solidFill>
                  <a:schemeClr val="dk1"/>
                </a:solidFill>
                <a:latin typeface="Georgia"/>
                <a:ea typeface="Georgia"/>
                <a:cs typeface="Georgia"/>
                <a:sym typeface="Georgia"/>
              </a:rPr>
              <a:t>tests, CDPH </a:t>
            </a:r>
            <a:r>
              <a:rPr lang="en-US" sz="3600" dirty="0">
                <a:solidFill>
                  <a:schemeClr val="dk1"/>
                </a:solidFill>
                <a:latin typeface="Georgia"/>
                <a:ea typeface="Georgia"/>
                <a:cs typeface="Georgia"/>
                <a:sym typeface="Georgia"/>
              </a:rPr>
              <a:t>inspections </a:t>
            </a:r>
            <a:r>
              <a:rPr lang="en-US" sz="3600" dirty="0" smtClean="0">
                <a:solidFill>
                  <a:schemeClr val="dk1"/>
                </a:solidFill>
                <a:latin typeface="Georgia"/>
                <a:ea typeface="Georgia"/>
                <a:cs typeface="Georgia"/>
                <a:sym typeface="Georgia"/>
              </a:rPr>
              <a:t>data, Cook </a:t>
            </a:r>
            <a:r>
              <a:rPr lang="en-US" sz="3600" dirty="0">
                <a:solidFill>
                  <a:schemeClr val="dk1"/>
                </a:solidFill>
                <a:latin typeface="Georgia"/>
                <a:ea typeface="Georgia"/>
                <a:cs typeface="Georgia"/>
                <a:sym typeface="Georgia"/>
              </a:rPr>
              <a:t>County assessor </a:t>
            </a:r>
            <a:r>
              <a:rPr lang="en-US" sz="3600" dirty="0" smtClean="0">
                <a:solidFill>
                  <a:schemeClr val="dk1"/>
                </a:solidFill>
                <a:latin typeface="Georgia"/>
                <a:ea typeface="Georgia"/>
                <a:cs typeface="Georgia"/>
                <a:sym typeface="Georgia"/>
              </a:rPr>
              <a:t>data, </a:t>
            </a:r>
            <a:r>
              <a:rPr lang="en-US" sz="3600" smtClean="0">
                <a:solidFill>
                  <a:schemeClr val="dk1"/>
                </a:solidFill>
                <a:latin typeface="Georgia"/>
                <a:ea typeface="Georgia"/>
                <a:cs typeface="Georgia"/>
                <a:sym typeface="Georgia"/>
              </a:rPr>
              <a:t>2010 census.</a:t>
            </a:r>
            <a:endParaRPr lang="en-US" sz="3600" dirty="0">
              <a:solidFill>
                <a:schemeClr val="dk1"/>
              </a:solidFill>
              <a:latin typeface="Georgia"/>
              <a:ea typeface="Georgia"/>
              <a:cs typeface="Georgia"/>
              <a:sym typeface="Georgia"/>
            </a:endParaRPr>
          </a:p>
          <a:p>
            <a:pPr marL="0" marR="0" lvl="0" indent="0" algn="l" rtl="0">
              <a:lnSpc>
                <a:spcPct val="100000"/>
              </a:lnSpc>
              <a:spcBef>
                <a:spcPts val="720"/>
              </a:spcBef>
              <a:spcAft>
                <a:spcPts val="0"/>
              </a:spcAft>
              <a:buClr>
                <a:schemeClr val="dk1"/>
              </a:buClr>
              <a:buFont typeface="Arial"/>
              <a:buNone/>
            </a:pPr>
            <a:endParaRPr sz="3600" b="0" i="0" u="none" strike="noStrike" cap="none" baseline="0" dirty="0">
              <a:solidFill>
                <a:schemeClr val="dk1"/>
              </a:solidFill>
              <a:latin typeface="Georgia"/>
              <a:ea typeface="Georgia"/>
              <a:cs typeface="Georgia"/>
              <a:sym typeface="Georgia"/>
            </a:endParaRPr>
          </a:p>
          <a:p>
            <a:pPr marL="0" marR="0" lvl="0" indent="0" algn="l" rtl="0">
              <a:lnSpc>
                <a:spcPct val="100000"/>
              </a:lnSpc>
              <a:spcBef>
                <a:spcPts val="720"/>
              </a:spcBef>
              <a:spcAft>
                <a:spcPts val="0"/>
              </a:spcAft>
              <a:buClr>
                <a:schemeClr val="dk1"/>
              </a:buClr>
              <a:buFont typeface="Arial"/>
              <a:buNone/>
            </a:pPr>
            <a:endParaRPr sz="3600" b="0" i="0" u="none" strike="noStrike" cap="none" baseline="0" dirty="0">
              <a:solidFill>
                <a:schemeClr val="dk1"/>
              </a:solidFill>
              <a:latin typeface="Georgia"/>
              <a:ea typeface="Georgia"/>
              <a:cs typeface="Georgia"/>
              <a:sym typeface="Georgia"/>
            </a:endParaRPr>
          </a:p>
          <a:p>
            <a:pPr marL="0" marR="0" lvl="0" indent="0" algn="l" rtl="0">
              <a:lnSpc>
                <a:spcPct val="100000"/>
              </a:lnSpc>
              <a:spcBef>
                <a:spcPts val="720"/>
              </a:spcBef>
              <a:spcAft>
                <a:spcPts val="0"/>
              </a:spcAft>
              <a:buClr>
                <a:schemeClr val="dk1"/>
              </a:buClr>
              <a:buFont typeface="Georgia"/>
              <a:buNone/>
            </a:pPr>
            <a:endParaRPr sz="3600" b="0" i="0" u="none" strike="noStrike" cap="none" baseline="0" dirty="0">
              <a:solidFill>
                <a:schemeClr val="dk1"/>
              </a:solidFill>
              <a:latin typeface="Georgia"/>
              <a:ea typeface="Georgia"/>
              <a:cs typeface="Georgia"/>
              <a:sym typeface="Georgia"/>
            </a:endParaRPr>
          </a:p>
        </p:txBody>
      </p:sp>
      <p:pic>
        <p:nvPicPr>
          <p:cNvPr id="114" name="Shape 114"/>
          <p:cNvPicPr preferRelativeResize="0"/>
          <p:nvPr/>
        </p:nvPicPr>
        <p:blipFill rotWithShape="1">
          <a:blip r:embed="rId4">
            <a:alphaModFix/>
          </a:blip>
          <a:srcRect t="9239"/>
          <a:stretch/>
        </p:blipFill>
        <p:spPr>
          <a:xfrm>
            <a:off x="2145550" y="9965275"/>
            <a:ext cx="7581900" cy="4875774"/>
          </a:xfrm>
          <a:prstGeom prst="rect">
            <a:avLst/>
          </a:prstGeom>
          <a:noFill/>
          <a:ln>
            <a:noFill/>
          </a:ln>
        </p:spPr>
      </p:pic>
      <p:sp>
        <p:nvSpPr>
          <p:cNvPr id="115" name="Shape 115"/>
          <p:cNvSpPr txBox="1"/>
          <p:nvPr/>
        </p:nvSpPr>
        <p:spPr>
          <a:xfrm>
            <a:off x="1012800" y="14820900"/>
            <a:ext cx="9927299" cy="457200"/>
          </a:xfrm>
          <a:prstGeom prst="rect">
            <a:avLst/>
          </a:prstGeom>
          <a:noFill/>
          <a:ln>
            <a:noFill/>
          </a:ln>
        </p:spPr>
        <p:txBody>
          <a:bodyPr lIns="91425" tIns="91425" rIns="91425" bIns="91425" anchor="t" anchorCtr="0">
            <a:spAutoFit/>
          </a:bodyPr>
          <a:lstStyle/>
          <a:p>
            <a:pPr algn="ctr" rtl="0">
              <a:spcBef>
                <a:spcPts val="0"/>
              </a:spcBef>
              <a:buNone/>
            </a:pPr>
            <a:r>
              <a:rPr lang="en-US" sz="2400">
                <a:latin typeface="Georgia"/>
                <a:ea typeface="Georgia"/>
                <a:cs typeface="Georgia"/>
                <a:sym typeface="Georgia"/>
              </a:rPr>
              <a:t>Fig. 1: Mean decrease in IQ points for 1 mcg/dL increase in BLL</a:t>
            </a:r>
          </a:p>
          <a:p>
            <a:pPr algn="ctr">
              <a:spcBef>
                <a:spcPts val="0"/>
              </a:spcBef>
              <a:buNone/>
            </a:pPr>
            <a:r>
              <a:rPr lang="en-US" sz="2400">
                <a:latin typeface="Georgia"/>
                <a:ea typeface="Georgia"/>
                <a:cs typeface="Georgia"/>
                <a:sym typeface="Georgia"/>
              </a:rPr>
              <a:t>(source: Mazumdar et al. </a:t>
            </a:r>
            <a:r>
              <a:rPr lang="en-US" sz="2400" i="1">
                <a:latin typeface="Georgia"/>
                <a:ea typeface="Georgia"/>
                <a:cs typeface="Georgia"/>
                <a:sym typeface="Georgia"/>
              </a:rPr>
              <a:t>Environmental Health</a:t>
            </a:r>
            <a:r>
              <a:rPr lang="en-US" sz="2400">
                <a:latin typeface="Georgia"/>
                <a:ea typeface="Georgia"/>
                <a:cs typeface="Georgia"/>
                <a:sym typeface="Georgia"/>
              </a:rPr>
              <a:t> 2011, </a:t>
            </a:r>
            <a:r>
              <a:rPr lang="en-US" sz="2400" b="1">
                <a:latin typeface="Georgia"/>
                <a:ea typeface="Georgia"/>
                <a:cs typeface="Georgia"/>
                <a:sym typeface="Georgia"/>
              </a:rPr>
              <a:t>10</a:t>
            </a:r>
            <a:r>
              <a:rPr lang="en-US" sz="2400">
                <a:latin typeface="Georgia"/>
                <a:ea typeface="Georgia"/>
                <a:cs typeface="Georgia"/>
                <a:sym typeface="Georgia"/>
              </a:rPr>
              <a:t>:24)</a:t>
            </a:r>
          </a:p>
        </p:txBody>
      </p:sp>
      <p:pic>
        <p:nvPicPr>
          <p:cNvPr id="116" name="Shape 116"/>
          <p:cNvPicPr preferRelativeResize="0"/>
          <p:nvPr/>
        </p:nvPicPr>
        <p:blipFill>
          <a:blip r:embed="rId5">
            <a:alphaModFix/>
          </a:blip>
          <a:stretch>
            <a:fillRect/>
          </a:stretch>
        </p:blipFill>
        <p:spPr>
          <a:xfrm>
            <a:off x="5750700" y="14404550"/>
            <a:ext cx="800100" cy="457200"/>
          </a:xfrm>
          <a:prstGeom prst="rect">
            <a:avLst/>
          </a:prstGeom>
          <a:noFill/>
          <a:ln>
            <a:noFill/>
          </a:ln>
        </p:spPr>
      </p:pic>
      <p:pic>
        <p:nvPicPr>
          <p:cNvPr id="117" name="Shape 117"/>
          <p:cNvPicPr preferRelativeResize="0"/>
          <p:nvPr/>
        </p:nvPicPr>
        <p:blipFill>
          <a:blip r:embed="rId6">
            <a:alphaModFix/>
          </a:blip>
          <a:stretch>
            <a:fillRect/>
          </a:stretch>
        </p:blipFill>
        <p:spPr>
          <a:xfrm>
            <a:off x="1916950" y="11120450"/>
            <a:ext cx="561949" cy="2370746"/>
          </a:xfrm>
          <a:prstGeom prst="rect">
            <a:avLst/>
          </a:prstGeom>
          <a:noFill/>
          <a:ln>
            <a:noFill/>
          </a:ln>
        </p:spPr>
      </p:pic>
      <p:pic>
        <p:nvPicPr>
          <p:cNvPr id="118" name="Shape 118"/>
          <p:cNvPicPr preferRelativeResize="0"/>
          <p:nvPr/>
        </p:nvPicPr>
        <p:blipFill>
          <a:blip r:embed="rId7">
            <a:alphaModFix/>
          </a:blip>
          <a:stretch>
            <a:fillRect/>
          </a:stretch>
        </p:blipFill>
        <p:spPr>
          <a:xfrm>
            <a:off x="2931300" y="10158900"/>
            <a:ext cx="2619375" cy="1181100"/>
          </a:xfrm>
          <a:prstGeom prst="rect">
            <a:avLst/>
          </a:prstGeom>
          <a:noFill/>
          <a:ln>
            <a:noFill/>
          </a:ln>
        </p:spPr>
      </p:pic>
      <p:sp>
        <p:nvSpPr>
          <p:cNvPr id="119" name="Shape 119"/>
          <p:cNvSpPr txBox="1">
            <a:spLocks noGrp="1"/>
          </p:cNvSpPr>
          <p:nvPr>
            <p:ph type="ctrTitle"/>
          </p:nvPr>
        </p:nvSpPr>
        <p:spPr>
          <a:xfrm>
            <a:off x="5956701" y="-238297"/>
            <a:ext cx="25497024" cy="2084025"/>
          </a:xfrm>
          <a:prstGeom prst="rect">
            <a:avLst/>
          </a:prstGeom>
          <a:noFill/>
          <a:ln>
            <a:noFill/>
          </a:ln>
        </p:spPr>
        <p:txBody>
          <a:bodyPr wrap="square" lIns="417975" tIns="208975" rIns="417975" bIns="208975" anchor="ctr" anchorCtr="0">
            <a:spAutoFit/>
          </a:bodyPr>
          <a:lstStyle/>
          <a:p>
            <a:pPr marL="0" marR="0" lvl="0" indent="0" algn="ctr" rtl="0">
              <a:spcBef>
                <a:spcPts val="0"/>
              </a:spcBef>
              <a:buClr>
                <a:schemeClr val="lt1"/>
              </a:buClr>
              <a:buSzPct val="25000"/>
              <a:buFont typeface="Lato"/>
              <a:buNone/>
            </a:pPr>
            <a:r>
              <a:rPr lang="en-US" sz="10800" b="1" dirty="0">
                <a:solidFill>
                  <a:schemeClr val="lt1"/>
                </a:solidFill>
                <a:latin typeface="Lato"/>
                <a:ea typeface="Lato"/>
                <a:cs typeface="Lato"/>
                <a:sym typeface="Lato"/>
              </a:rPr>
              <a:t>Preventing Lead Poisoning in </a:t>
            </a:r>
            <a:r>
              <a:rPr lang="en-US" sz="9600" b="1" dirty="0">
                <a:solidFill>
                  <a:schemeClr val="lt1"/>
                </a:solidFill>
                <a:latin typeface="Lato"/>
                <a:ea typeface="Lato"/>
                <a:cs typeface="Lato"/>
                <a:sym typeface="Lato"/>
              </a:rPr>
              <a:t>Chicago</a:t>
            </a:r>
          </a:p>
        </p:txBody>
      </p:sp>
      <p:sp>
        <p:nvSpPr>
          <p:cNvPr id="120" name="Shape 120"/>
          <p:cNvSpPr txBox="1"/>
          <p:nvPr/>
        </p:nvSpPr>
        <p:spPr>
          <a:xfrm rot="-5400000">
            <a:off x="11000799" y="7941349"/>
            <a:ext cx="3657600" cy="457200"/>
          </a:xfrm>
          <a:prstGeom prst="rect">
            <a:avLst/>
          </a:prstGeom>
          <a:solidFill>
            <a:srgbClr val="FFFFFF"/>
          </a:solidFill>
          <a:ln>
            <a:noFill/>
          </a:ln>
        </p:spPr>
        <p:txBody>
          <a:bodyPr lIns="91425" tIns="91425" rIns="91425" bIns="91425" anchor="t" anchorCtr="0">
            <a:spAutoFit/>
          </a:bodyPr>
          <a:lstStyle/>
          <a:p>
            <a:pPr lvl="0" algn="ctr" rtl="0">
              <a:spcBef>
                <a:spcPts val="0"/>
              </a:spcBef>
              <a:buNone/>
            </a:pPr>
            <a:r>
              <a:rPr lang="en-US" sz="2000"/>
              <a:t>Density</a:t>
            </a:r>
          </a:p>
        </p:txBody>
      </p:sp>
      <p:sp>
        <p:nvSpPr>
          <p:cNvPr id="121" name="Shape 121"/>
          <p:cNvSpPr txBox="1">
            <a:spLocks noGrp="1"/>
          </p:cNvSpPr>
          <p:nvPr>
            <p:ph type="body" idx="6"/>
          </p:nvPr>
        </p:nvSpPr>
        <p:spPr>
          <a:xfrm>
            <a:off x="12601000" y="11503100"/>
            <a:ext cx="12158699" cy="8682899"/>
          </a:xfrm>
          <a:prstGeom prst="rect">
            <a:avLst/>
          </a:prstGeom>
          <a:noFill/>
          <a:ln>
            <a:noFill/>
          </a:ln>
        </p:spPr>
        <p:txBody>
          <a:bodyPr lIns="417975" tIns="208975" rIns="417975" bIns="208975" anchor="t" anchorCtr="0">
            <a:spAutoFit/>
          </a:bodyPr>
          <a:lstStyle/>
          <a:p>
            <a:pPr marR="0" lvl="0" algn="l" rtl="0">
              <a:lnSpc>
                <a:spcPct val="100000"/>
              </a:lnSpc>
              <a:spcBef>
                <a:spcPts val="720"/>
              </a:spcBef>
              <a:spcAft>
                <a:spcPts val="0"/>
              </a:spcAft>
              <a:buNone/>
            </a:pPr>
            <a:r>
              <a:rPr lang="en-US" sz="3600" dirty="0">
                <a:solidFill>
                  <a:schemeClr val="dk1"/>
                </a:solidFill>
                <a:latin typeface="Georgia"/>
                <a:ea typeface="Georgia"/>
                <a:cs typeface="Georgia"/>
                <a:sym typeface="Georgia"/>
              </a:rPr>
              <a:t>To narrow things down, we built a suite of models for predicting BLL &gt; 5, using features like age and condition of building, poverty rate of neighborhood, and history of lead exposure at that location. After testing, our best performing model was a </a:t>
            </a:r>
            <a:r>
              <a:rPr lang="en-US" sz="3600" dirty="0" err="1">
                <a:solidFill>
                  <a:schemeClr val="dk1"/>
                </a:solidFill>
                <a:latin typeface="Georgia"/>
                <a:ea typeface="Georgia"/>
                <a:cs typeface="Georgia"/>
                <a:sym typeface="Georgia"/>
              </a:rPr>
              <a:t>downsampled</a:t>
            </a:r>
            <a:r>
              <a:rPr lang="en-US" sz="3600" dirty="0">
                <a:solidFill>
                  <a:schemeClr val="dk1"/>
                </a:solidFill>
                <a:latin typeface="Georgia"/>
                <a:ea typeface="Georgia"/>
                <a:cs typeface="Georgia"/>
                <a:sym typeface="Georgia"/>
              </a:rPr>
              <a:t> aggregated random forest with the following characteristics:</a:t>
            </a:r>
          </a:p>
          <a:p>
            <a:pPr marL="457200" lvl="0" indent="-457200" rtl="0">
              <a:lnSpc>
                <a:spcPct val="115000"/>
              </a:lnSpc>
              <a:spcBef>
                <a:spcPts val="720"/>
              </a:spcBef>
              <a:buClr>
                <a:schemeClr val="dk1"/>
              </a:buClr>
              <a:buSzPct val="100000"/>
              <a:buFont typeface="Georgia"/>
              <a:buChar char="●"/>
            </a:pPr>
            <a:r>
              <a:rPr lang="en-US" sz="3600" dirty="0" err="1">
                <a:solidFill>
                  <a:schemeClr val="dk1"/>
                </a:solidFill>
                <a:latin typeface="Georgia"/>
                <a:ea typeface="Georgia"/>
                <a:cs typeface="Georgia"/>
                <a:sym typeface="Georgia"/>
              </a:rPr>
              <a:t>Downsampling</a:t>
            </a:r>
            <a:r>
              <a:rPr lang="en-US" sz="3600" dirty="0">
                <a:solidFill>
                  <a:schemeClr val="dk1"/>
                </a:solidFill>
                <a:latin typeface="Georgia"/>
                <a:ea typeface="Georgia"/>
                <a:cs typeface="Georgia"/>
                <a:sym typeface="Georgia"/>
              </a:rPr>
              <a:t> of majority class (i.e. &lt;5 class) to tackle rare occurrence of high BLL</a:t>
            </a:r>
          </a:p>
          <a:p>
            <a:pPr marL="457200" lvl="0" indent="-457200" rtl="0">
              <a:lnSpc>
                <a:spcPct val="115000"/>
              </a:lnSpc>
              <a:spcBef>
                <a:spcPts val="720"/>
              </a:spcBef>
              <a:buClr>
                <a:schemeClr val="dk1"/>
              </a:buClr>
              <a:buSzPct val="100000"/>
              <a:buFont typeface="Georgia"/>
              <a:buChar char="●"/>
            </a:pPr>
            <a:r>
              <a:rPr lang="en-US" sz="3600" dirty="0">
                <a:solidFill>
                  <a:schemeClr val="dk1"/>
                </a:solidFill>
                <a:latin typeface="Georgia"/>
                <a:ea typeface="Georgia"/>
                <a:cs typeface="Georgia"/>
                <a:sym typeface="Georgia"/>
              </a:rPr>
              <a:t>Separate random forests made on 25 rebalanced samples from training data</a:t>
            </a:r>
          </a:p>
          <a:p>
            <a:pPr marL="457200" lvl="0" indent="-457200" rtl="0">
              <a:lnSpc>
                <a:spcPct val="115000"/>
              </a:lnSpc>
              <a:spcBef>
                <a:spcPts val="720"/>
              </a:spcBef>
              <a:buClr>
                <a:schemeClr val="dk1"/>
              </a:buClr>
              <a:buSzPct val="100000"/>
              <a:buFont typeface="Georgia"/>
              <a:buChar char="●"/>
            </a:pPr>
            <a:r>
              <a:rPr lang="en-US" sz="3600" dirty="0">
                <a:solidFill>
                  <a:schemeClr val="dk1"/>
                </a:solidFill>
                <a:latin typeface="Georgia"/>
                <a:ea typeface="Georgia"/>
                <a:cs typeface="Georgia"/>
                <a:sym typeface="Georgia"/>
              </a:rPr>
              <a:t>All predicted probabilities for a test sample averaged to get final probability</a:t>
            </a:r>
          </a:p>
        </p:txBody>
      </p:sp>
      <p:sp>
        <p:nvSpPr>
          <p:cNvPr id="122" name="Shape 122"/>
          <p:cNvSpPr txBox="1">
            <a:spLocks noGrp="1"/>
          </p:cNvSpPr>
          <p:nvPr>
            <p:ph type="body" idx="7"/>
          </p:nvPr>
        </p:nvSpPr>
        <p:spPr>
          <a:xfrm>
            <a:off x="12974637" y="4439100"/>
            <a:ext cx="11358000" cy="1332600"/>
          </a:xfrm>
          <a:prstGeom prst="rect">
            <a:avLst/>
          </a:prstGeom>
          <a:noFill/>
          <a:ln>
            <a:noFill/>
          </a:ln>
        </p:spPr>
        <p:txBody>
          <a:bodyPr lIns="417975" tIns="208975" rIns="417975" bIns="208975" anchor="t" anchorCtr="0">
            <a:spAutoFit/>
          </a:bodyPr>
          <a:lstStyle/>
          <a:p>
            <a:pPr marL="0" marR="0" lvl="0" indent="0" algn="ctr" rtl="0">
              <a:lnSpc>
                <a:spcPct val="100000"/>
              </a:lnSpc>
              <a:spcBef>
                <a:spcPts val="0"/>
              </a:spcBef>
              <a:spcAft>
                <a:spcPts val="0"/>
              </a:spcAft>
              <a:buClr>
                <a:srgbClr val="34495E"/>
              </a:buClr>
              <a:buSzPct val="25000"/>
              <a:buFont typeface="Lato"/>
              <a:buNone/>
            </a:pPr>
            <a:r>
              <a:rPr lang="en-US" sz="5400" b="1">
                <a:solidFill>
                  <a:srgbClr val="34495E"/>
                </a:solidFill>
                <a:latin typeface="Lato"/>
                <a:ea typeface="Lato"/>
                <a:cs typeface="Lato"/>
                <a:sym typeface="Lato"/>
              </a:rPr>
              <a:t>The Predictive Model</a:t>
            </a:r>
          </a:p>
          <a:p>
            <a:pPr marL="0" marR="0" lvl="0" indent="0" algn="l" rtl="0">
              <a:lnSpc>
                <a:spcPct val="100000"/>
              </a:lnSpc>
              <a:spcBef>
                <a:spcPts val="720"/>
              </a:spcBef>
              <a:spcAft>
                <a:spcPts val="0"/>
              </a:spcAft>
              <a:buClr>
                <a:schemeClr val="dk1"/>
              </a:buClr>
              <a:buFont typeface="Georgia"/>
              <a:buNone/>
            </a:pPr>
            <a:endParaRPr sz="3600" b="0" i="0" u="none" strike="noStrike" cap="none" baseline="0">
              <a:solidFill>
                <a:schemeClr val="dk1"/>
              </a:solidFill>
              <a:latin typeface="Georgia"/>
              <a:ea typeface="Georgia"/>
              <a:cs typeface="Georgia"/>
              <a:sym typeface="Georgia"/>
            </a:endParaRPr>
          </a:p>
        </p:txBody>
      </p:sp>
      <p:sp>
        <p:nvSpPr>
          <p:cNvPr id="123" name="Shape 123"/>
          <p:cNvSpPr txBox="1"/>
          <p:nvPr/>
        </p:nvSpPr>
        <p:spPr>
          <a:xfrm>
            <a:off x="13362625" y="5883950"/>
            <a:ext cx="5071200" cy="457200"/>
          </a:xfrm>
          <a:prstGeom prst="rect">
            <a:avLst/>
          </a:prstGeom>
          <a:solidFill>
            <a:srgbClr val="FFFFFF"/>
          </a:solidFill>
          <a:ln>
            <a:noFill/>
          </a:ln>
        </p:spPr>
        <p:txBody>
          <a:bodyPr lIns="91425" tIns="91425" rIns="91425" bIns="91425" anchor="t" anchorCtr="0">
            <a:spAutoFit/>
          </a:bodyPr>
          <a:lstStyle/>
          <a:p>
            <a:pPr lvl="0" algn="ctr" rtl="0">
              <a:spcBef>
                <a:spcPts val="0"/>
              </a:spcBef>
              <a:buNone/>
            </a:pPr>
            <a:r>
              <a:rPr lang="en-US" sz="2000" b="1"/>
              <a:t>Density plot for predicted probabilities</a:t>
            </a:r>
          </a:p>
        </p:txBody>
      </p:sp>
      <p:sp>
        <p:nvSpPr>
          <p:cNvPr id="124" name="Shape 124"/>
          <p:cNvSpPr txBox="1"/>
          <p:nvPr/>
        </p:nvSpPr>
        <p:spPr>
          <a:xfrm>
            <a:off x="19230025" y="5883950"/>
            <a:ext cx="5071200" cy="457200"/>
          </a:xfrm>
          <a:prstGeom prst="rect">
            <a:avLst/>
          </a:prstGeom>
          <a:solidFill>
            <a:srgbClr val="FFFFFF"/>
          </a:solidFill>
          <a:ln>
            <a:noFill/>
          </a:ln>
        </p:spPr>
        <p:txBody>
          <a:bodyPr lIns="91425" tIns="91425" rIns="91425" bIns="91425" anchor="t" anchorCtr="0">
            <a:spAutoFit/>
          </a:bodyPr>
          <a:lstStyle/>
          <a:p>
            <a:pPr lvl="0" algn="ctr" rtl="0">
              <a:spcBef>
                <a:spcPts val="0"/>
              </a:spcBef>
              <a:buNone/>
            </a:pPr>
            <a:r>
              <a:rPr lang="en-US" sz="2000" b="1"/>
              <a:t>ROC curve</a:t>
            </a:r>
          </a:p>
        </p:txBody>
      </p:sp>
      <p:sp>
        <p:nvSpPr>
          <p:cNvPr id="125" name="Shape 125"/>
          <p:cNvSpPr txBox="1"/>
          <p:nvPr/>
        </p:nvSpPr>
        <p:spPr>
          <a:xfrm>
            <a:off x="13621775" y="10626225"/>
            <a:ext cx="9927299" cy="457200"/>
          </a:xfrm>
          <a:prstGeom prst="rect">
            <a:avLst/>
          </a:prstGeom>
          <a:noFill/>
          <a:ln>
            <a:noFill/>
          </a:ln>
        </p:spPr>
        <p:txBody>
          <a:bodyPr lIns="91425" tIns="91425" rIns="91425" bIns="91425" anchor="t" anchorCtr="0">
            <a:spAutoFit/>
          </a:bodyPr>
          <a:lstStyle/>
          <a:p>
            <a:pPr lvl="0" algn="ctr" rtl="0">
              <a:spcBef>
                <a:spcPts val="0"/>
              </a:spcBef>
              <a:buNone/>
            </a:pPr>
            <a:r>
              <a:rPr lang="en-US" sz="2400">
                <a:latin typeface="Georgia"/>
                <a:ea typeface="Georgia"/>
                <a:cs typeface="Georgia"/>
                <a:sym typeface="Georgia"/>
              </a:rPr>
              <a:t>Fig 2: Model outputs: (left) Densities of two sub-populations in test data</a:t>
            </a:r>
          </a:p>
          <a:p>
            <a:pPr lvl="0" algn="ctr" rtl="0">
              <a:spcBef>
                <a:spcPts val="0"/>
              </a:spcBef>
              <a:buNone/>
            </a:pPr>
            <a:r>
              <a:rPr lang="en-US" sz="2400">
                <a:latin typeface="Georgia"/>
                <a:ea typeface="Georgia"/>
                <a:cs typeface="Georgia"/>
                <a:sym typeface="Georgia"/>
              </a:rPr>
              <a:t>(right) ROC curve of predicted probabilities</a:t>
            </a:r>
          </a:p>
        </p:txBody>
      </p:sp>
      <p:sp>
        <p:nvSpPr>
          <p:cNvPr id="126" name="Shape 126"/>
          <p:cNvSpPr txBox="1"/>
          <p:nvPr/>
        </p:nvSpPr>
        <p:spPr>
          <a:xfrm>
            <a:off x="14023025" y="9788025"/>
            <a:ext cx="3657600" cy="457200"/>
          </a:xfrm>
          <a:prstGeom prst="rect">
            <a:avLst/>
          </a:prstGeom>
          <a:solidFill>
            <a:srgbClr val="FFFFFF"/>
          </a:solidFill>
          <a:ln>
            <a:noFill/>
          </a:ln>
        </p:spPr>
        <p:txBody>
          <a:bodyPr lIns="91425" tIns="91425" rIns="91425" bIns="91425" anchor="t" anchorCtr="0">
            <a:spAutoFit/>
          </a:bodyPr>
          <a:lstStyle/>
          <a:p>
            <a:pPr lvl="0" algn="ctr" rtl="0">
              <a:spcBef>
                <a:spcPts val="0"/>
              </a:spcBef>
              <a:buNone/>
            </a:pPr>
            <a:r>
              <a:rPr lang="en-US" sz="2000"/>
              <a:t>Predicted probability</a:t>
            </a:r>
          </a:p>
        </p:txBody>
      </p:sp>
      <p:sp>
        <p:nvSpPr>
          <p:cNvPr id="127" name="Shape 127"/>
          <p:cNvSpPr txBox="1"/>
          <p:nvPr/>
        </p:nvSpPr>
        <p:spPr>
          <a:xfrm>
            <a:off x="19933500" y="9788025"/>
            <a:ext cx="3657600" cy="457200"/>
          </a:xfrm>
          <a:prstGeom prst="rect">
            <a:avLst/>
          </a:prstGeom>
          <a:solidFill>
            <a:srgbClr val="FFFFFF"/>
          </a:solidFill>
          <a:ln>
            <a:noFill/>
          </a:ln>
        </p:spPr>
        <p:txBody>
          <a:bodyPr lIns="91425" tIns="91425" rIns="91425" bIns="91425" anchor="t" anchorCtr="0">
            <a:spAutoFit/>
          </a:bodyPr>
          <a:lstStyle/>
          <a:p>
            <a:pPr lvl="0" algn="ctr" rtl="0">
              <a:spcBef>
                <a:spcPts val="0"/>
              </a:spcBef>
              <a:buNone/>
            </a:pPr>
            <a:r>
              <a:rPr lang="en-US" sz="2000"/>
              <a:t>False positive rate</a:t>
            </a:r>
          </a:p>
        </p:txBody>
      </p:sp>
      <p:sp>
        <p:nvSpPr>
          <p:cNvPr id="128" name="Shape 128"/>
          <p:cNvSpPr txBox="1"/>
          <p:nvPr/>
        </p:nvSpPr>
        <p:spPr>
          <a:xfrm rot="-5400000">
            <a:off x="16961699" y="7578224"/>
            <a:ext cx="3657600" cy="457200"/>
          </a:xfrm>
          <a:prstGeom prst="rect">
            <a:avLst/>
          </a:prstGeom>
          <a:solidFill>
            <a:srgbClr val="FFFFFF"/>
          </a:solidFill>
          <a:ln>
            <a:noFill/>
          </a:ln>
        </p:spPr>
        <p:txBody>
          <a:bodyPr lIns="91425" tIns="91425" rIns="91425" bIns="91425" anchor="t" anchorCtr="0">
            <a:spAutoFit/>
          </a:bodyPr>
          <a:lstStyle/>
          <a:p>
            <a:pPr lvl="0" algn="ctr" rtl="0">
              <a:spcBef>
                <a:spcPts val="0"/>
              </a:spcBef>
              <a:buNone/>
            </a:pPr>
            <a:r>
              <a:rPr lang="en-US" sz="2000"/>
              <a:t>True positive rate</a:t>
            </a:r>
          </a:p>
        </p:txBody>
      </p:sp>
      <p:pic>
        <p:nvPicPr>
          <p:cNvPr id="129" name="Shape 129"/>
          <p:cNvPicPr preferRelativeResize="0"/>
          <p:nvPr/>
        </p:nvPicPr>
        <p:blipFill>
          <a:blip r:embed="rId8">
            <a:alphaModFix/>
          </a:blip>
          <a:stretch>
            <a:fillRect/>
          </a:stretch>
        </p:blipFill>
        <p:spPr>
          <a:xfrm>
            <a:off x="12706300" y="5541875"/>
            <a:ext cx="11738874" cy="5135774"/>
          </a:xfrm>
          <a:prstGeom prst="rect">
            <a:avLst/>
          </a:prstGeom>
          <a:noFill/>
          <a:ln>
            <a:noFill/>
          </a:ln>
        </p:spPr>
      </p:pic>
      <p:sp>
        <p:nvSpPr>
          <p:cNvPr id="130" name="Shape 130"/>
          <p:cNvSpPr txBox="1"/>
          <p:nvPr/>
        </p:nvSpPr>
        <p:spPr>
          <a:xfrm>
            <a:off x="14035750" y="10106175"/>
            <a:ext cx="3657600" cy="457200"/>
          </a:xfrm>
          <a:prstGeom prst="rect">
            <a:avLst/>
          </a:prstGeom>
          <a:solidFill>
            <a:srgbClr val="FFFFFF"/>
          </a:solidFill>
          <a:ln>
            <a:noFill/>
          </a:ln>
        </p:spPr>
        <p:txBody>
          <a:bodyPr lIns="91425" tIns="91425" rIns="91425" bIns="91425" anchor="t" anchorCtr="0">
            <a:spAutoFit/>
          </a:bodyPr>
          <a:lstStyle/>
          <a:p>
            <a:pPr lvl="0" algn="ctr" rtl="0">
              <a:spcBef>
                <a:spcPts val="0"/>
              </a:spcBef>
              <a:buNone/>
            </a:pPr>
            <a:r>
              <a:rPr lang="en-US" sz="2000"/>
              <a:t>Predicted probability</a:t>
            </a:r>
          </a:p>
        </p:txBody>
      </p:sp>
      <p:sp>
        <p:nvSpPr>
          <p:cNvPr id="131" name="Shape 131"/>
          <p:cNvSpPr txBox="1"/>
          <p:nvPr/>
        </p:nvSpPr>
        <p:spPr>
          <a:xfrm>
            <a:off x="19870025" y="10106175"/>
            <a:ext cx="3657600" cy="457200"/>
          </a:xfrm>
          <a:prstGeom prst="rect">
            <a:avLst/>
          </a:prstGeom>
          <a:solidFill>
            <a:srgbClr val="FFFFFF"/>
          </a:solidFill>
          <a:ln>
            <a:noFill/>
          </a:ln>
        </p:spPr>
        <p:txBody>
          <a:bodyPr lIns="91425" tIns="91425" rIns="91425" bIns="91425" anchor="t" anchorCtr="0">
            <a:spAutoFit/>
          </a:bodyPr>
          <a:lstStyle/>
          <a:p>
            <a:pPr lvl="0" algn="ctr" rtl="0">
              <a:spcBef>
                <a:spcPts val="0"/>
              </a:spcBef>
              <a:buNone/>
            </a:pPr>
            <a:r>
              <a:rPr lang="en-US" sz="2000"/>
              <a:t>False positive rate</a:t>
            </a:r>
          </a:p>
        </p:txBody>
      </p:sp>
      <p:sp>
        <p:nvSpPr>
          <p:cNvPr id="132" name="Shape 132"/>
          <p:cNvSpPr txBox="1"/>
          <p:nvPr/>
        </p:nvSpPr>
        <p:spPr>
          <a:xfrm>
            <a:off x="13362625" y="5759305"/>
            <a:ext cx="5071200" cy="457200"/>
          </a:xfrm>
          <a:prstGeom prst="rect">
            <a:avLst/>
          </a:prstGeom>
          <a:solidFill>
            <a:srgbClr val="FFFFFF"/>
          </a:solidFill>
          <a:ln>
            <a:noFill/>
          </a:ln>
        </p:spPr>
        <p:txBody>
          <a:bodyPr lIns="91425" tIns="91425" rIns="91425" bIns="91425" anchor="t" anchorCtr="0">
            <a:spAutoFit/>
          </a:bodyPr>
          <a:lstStyle/>
          <a:p>
            <a:pPr lvl="0" algn="ctr" rtl="0">
              <a:spcBef>
                <a:spcPts val="0"/>
              </a:spcBef>
              <a:buNone/>
            </a:pPr>
            <a:r>
              <a:rPr lang="en-US" sz="2000" b="1"/>
              <a:t>Density plot for predicted probabilities</a:t>
            </a:r>
          </a:p>
        </p:txBody>
      </p:sp>
      <p:sp>
        <p:nvSpPr>
          <p:cNvPr id="133" name="Shape 133"/>
          <p:cNvSpPr txBox="1"/>
          <p:nvPr/>
        </p:nvSpPr>
        <p:spPr>
          <a:xfrm>
            <a:off x="19230025" y="5759305"/>
            <a:ext cx="5071200" cy="457200"/>
          </a:xfrm>
          <a:prstGeom prst="rect">
            <a:avLst/>
          </a:prstGeom>
          <a:solidFill>
            <a:srgbClr val="FFFFFF"/>
          </a:solidFill>
          <a:ln>
            <a:noFill/>
          </a:ln>
        </p:spPr>
        <p:txBody>
          <a:bodyPr lIns="91425" tIns="91425" rIns="91425" bIns="91425" anchor="t" anchorCtr="0">
            <a:spAutoFit/>
          </a:bodyPr>
          <a:lstStyle/>
          <a:p>
            <a:pPr lvl="0" algn="ctr" rtl="0">
              <a:spcBef>
                <a:spcPts val="0"/>
              </a:spcBef>
              <a:buNone/>
            </a:pPr>
            <a:r>
              <a:rPr lang="en-US" sz="2000" b="1"/>
              <a:t>ROC curve</a:t>
            </a:r>
          </a:p>
        </p:txBody>
      </p:sp>
      <p:sp>
        <p:nvSpPr>
          <p:cNvPr id="134" name="Shape 134"/>
          <p:cNvSpPr txBox="1"/>
          <p:nvPr/>
        </p:nvSpPr>
        <p:spPr>
          <a:xfrm rot="-5400000">
            <a:off x="11051224" y="7834579"/>
            <a:ext cx="3657600" cy="457200"/>
          </a:xfrm>
          <a:prstGeom prst="rect">
            <a:avLst/>
          </a:prstGeom>
          <a:solidFill>
            <a:srgbClr val="FFFFFF"/>
          </a:solidFill>
          <a:ln>
            <a:noFill/>
          </a:ln>
        </p:spPr>
        <p:txBody>
          <a:bodyPr lIns="91425" tIns="91425" rIns="91425" bIns="91425" anchor="t" anchorCtr="0">
            <a:spAutoFit/>
          </a:bodyPr>
          <a:lstStyle/>
          <a:p>
            <a:pPr lvl="0" algn="ctr" rtl="0">
              <a:spcBef>
                <a:spcPts val="0"/>
              </a:spcBef>
              <a:buNone/>
            </a:pPr>
            <a:r>
              <a:rPr lang="en-US" sz="2000"/>
              <a:t>Density</a:t>
            </a:r>
          </a:p>
        </p:txBody>
      </p:sp>
      <p:sp>
        <p:nvSpPr>
          <p:cNvPr id="135" name="Shape 135"/>
          <p:cNvSpPr txBox="1"/>
          <p:nvPr/>
        </p:nvSpPr>
        <p:spPr>
          <a:xfrm rot="-5400000">
            <a:off x="16961699" y="7758379"/>
            <a:ext cx="3657600" cy="457200"/>
          </a:xfrm>
          <a:prstGeom prst="rect">
            <a:avLst/>
          </a:prstGeom>
          <a:solidFill>
            <a:srgbClr val="FFFFFF"/>
          </a:solidFill>
          <a:ln>
            <a:noFill/>
          </a:ln>
        </p:spPr>
        <p:txBody>
          <a:bodyPr lIns="91425" tIns="91425" rIns="91425" bIns="91425" anchor="t" anchorCtr="0">
            <a:spAutoFit/>
          </a:bodyPr>
          <a:lstStyle/>
          <a:p>
            <a:pPr lvl="0" algn="ctr" rtl="0">
              <a:spcBef>
                <a:spcPts val="0"/>
              </a:spcBef>
              <a:buNone/>
            </a:pPr>
            <a:r>
              <a:rPr lang="en-US" sz="2000"/>
              <a:t>True positive rate</a:t>
            </a:r>
          </a:p>
        </p:txBody>
      </p:sp>
      <p:pic>
        <p:nvPicPr>
          <p:cNvPr id="136" name="Shape 136"/>
          <p:cNvPicPr preferRelativeResize="0"/>
          <p:nvPr/>
        </p:nvPicPr>
        <p:blipFill>
          <a:blip r:embed="rId9">
            <a:alphaModFix/>
          </a:blip>
          <a:stretch>
            <a:fillRect/>
          </a:stretch>
        </p:blipFill>
        <p:spPr>
          <a:xfrm>
            <a:off x="16445506" y="21130148"/>
            <a:ext cx="2731043" cy="4478999"/>
          </a:xfrm>
          <a:prstGeom prst="rect">
            <a:avLst/>
          </a:prstGeom>
          <a:noFill/>
          <a:ln>
            <a:noFill/>
          </a:ln>
        </p:spPr>
      </p:pic>
      <p:pic>
        <p:nvPicPr>
          <p:cNvPr id="137" name="Shape 137"/>
          <p:cNvPicPr preferRelativeResize="0"/>
          <p:nvPr/>
        </p:nvPicPr>
        <p:blipFill>
          <a:blip r:embed="rId10">
            <a:alphaModFix/>
          </a:blip>
          <a:stretch>
            <a:fillRect/>
          </a:stretch>
        </p:blipFill>
        <p:spPr>
          <a:xfrm>
            <a:off x="19861451" y="20948000"/>
            <a:ext cx="2731050" cy="4507745"/>
          </a:xfrm>
          <a:prstGeom prst="rect">
            <a:avLst/>
          </a:prstGeom>
          <a:noFill/>
          <a:ln>
            <a:noFill/>
          </a:ln>
        </p:spPr>
      </p:pic>
      <p:pic>
        <p:nvPicPr>
          <p:cNvPr id="138" name="Shape 138"/>
          <p:cNvPicPr preferRelativeResize="0"/>
          <p:nvPr/>
        </p:nvPicPr>
        <p:blipFill>
          <a:blip r:embed="rId11">
            <a:alphaModFix/>
          </a:blip>
          <a:stretch>
            <a:fillRect/>
          </a:stretch>
        </p:blipFill>
        <p:spPr>
          <a:xfrm>
            <a:off x="13588956" y="22810960"/>
            <a:ext cx="3122118" cy="720012"/>
          </a:xfrm>
          <a:prstGeom prst="rect">
            <a:avLst/>
          </a:prstGeom>
          <a:noFill/>
          <a:ln>
            <a:noFill/>
          </a:ln>
        </p:spPr>
      </p:pic>
      <p:sp>
        <p:nvSpPr>
          <p:cNvPr id="139" name="Shape 139"/>
          <p:cNvSpPr txBox="1"/>
          <p:nvPr/>
        </p:nvSpPr>
        <p:spPr>
          <a:xfrm>
            <a:off x="13692050" y="25529037"/>
            <a:ext cx="9927299" cy="457200"/>
          </a:xfrm>
          <a:prstGeom prst="rect">
            <a:avLst/>
          </a:prstGeom>
          <a:noFill/>
          <a:ln>
            <a:noFill/>
          </a:ln>
        </p:spPr>
        <p:txBody>
          <a:bodyPr lIns="91425" tIns="91425" rIns="91425" bIns="91425" anchor="t" anchorCtr="0">
            <a:spAutoFit/>
          </a:bodyPr>
          <a:lstStyle/>
          <a:p>
            <a:pPr lvl="0" algn="ctr" rtl="0">
              <a:spcBef>
                <a:spcPts val="0"/>
              </a:spcBef>
              <a:buNone/>
            </a:pPr>
            <a:r>
              <a:rPr lang="en-US" sz="2400">
                <a:latin typeface="Georgia"/>
                <a:ea typeface="Georgia"/>
                <a:cs typeface="Georgia"/>
                <a:sym typeface="Georgia"/>
              </a:rPr>
              <a:t>Fig. 3: Buildings targetted for inspection using current model (left) and projected model with birth data incorporated (right)</a:t>
            </a:r>
          </a:p>
          <a:p>
            <a:pPr lvl="0" algn="ctr" rtl="0">
              <a:spcBef>
                <a:spcPts val="0"/>
              </a:spcBef>
              <a:buNone/>
            </a:pPr>
            <a:endParaRPr sz="2400">
              <a:latin typeface="Georgia"/>
              <a:ea typeface="Georgia"/>
              <a:cs typeface="Georgia"/>
              <a:sym typeface="Georgia"/>
            </a:endParaRPr>
          </a:p>
        </p:txBody>
      </p:sp>
      <p:sp>
        <p:nvSpPr>
          <p:cNvPr id="140" name="Shape 140"/>
          <p:cNvSpPr txBox="1">
            <a:spLocks noGrp="1"/>
          </p:cNvSpPr>
          <p:nvPr>
            <p:ph type="body" idx="8"/>
          </p:nvPr>
        </p:nvSpPr>
        <p:spPr>
          <a:xfrm>
            <a:off x="12297175" y="27013396"/>
            <a:ext cx="11739000" cy="6741899"/>
          </a:xfrm>
          <a:prstGeom prst="rect">
            <a:avLst/>
          </a:prstGeom>
          <a:noFill/>
          <a:ln>
            <a:noFill/>
          </a:ln>
        </p:spPr>
        <p:txBody>
          <a:bodyPr lIns="417975" tIns="208975" rIns="417975" bIns="208975" anchor="t" anchorCtr="0">
            <a:spAutoFit/>
          </a:bodyPr>
          <a:lstStyle/>
          <a:p>
            <a:pPr marL="0" marR="0" lvl="0" indent="0" algn="ctr" rtl="0">
              <a:lnSpc>
                <a:spcPct val="100000"/>
              </a:lnSpc>
              <a:spcBef>
                <a:spcPts val="0"/>
              </a:spcBef>
              <a:spcAft>
                <a:spcPts val="0"/>
              </a:spcAft>
              <a:buClr>
                <a:srgbClr val="34495E"/>
              </a:buClr>
              <a:buSzPct val="25000"/>
              <a:buFont typeface="Lato"/>
              <a:buNone/>
            </a:pPr>
            <a:r>
              <a:rPr lang="en-US" sz="5400" b="1" dirty="0">
                <a:solidFill>
                  <a:srgbClr val="34495E"/>
                </a:solidFill>
                <a:latin typeface="Lato"/>
                <a:ea typeface="Lato"/>
                <a:cs typeface="Lato"/>
                <a:sym typeface="Lato"/>
              </a:rPr>
              <a:t>Improvements</a:t>
            </a:r>
          </a:p>
          <a:p>
            <a:pPr marL="0" marR="0" lvl="0" indent="0" rtl="0">
              <a:lnSpc>
                <a:spcPct val="100000"/>
              </a:lnSpc>
              <a:spcBef>
                <a:spcPts val="0"/>
              </a:spcBef>
              <a:spcAft>
                <a:spcPts val="0"/>
              </a:spcAft>
              <a:buClr>
                <a:srgbClr val="34495E"/>
              </a:buClr>
              <a:buSzPct val="25000"/>
              <a:buFont typeface="Lato"/>
              <a:buNone/>
            </a:pPr>
            <a:r>
              <a:rPr lang="en-US" sz="3600" dirty="0">
                <a:solidFill>
                  <a:schemeClr val="dk1"/>
                </a:solidFill>
                <a:latin typeface="Georgia"/>
                <a:ea typeface="Georgia"/>
                <a:cs typeface="Georgia"/>
                <a:sym typeface="Georgia"/>
              </a:rPr>
              <a:t>Modeling brings the number of “high-risk” (probability of lead poisoning greater than 0.5) buildings targeted for inspection down from 200,000 to approximately 42,000.  But that number still remains too high for feasibility.  Our next step is to incorporate birth data so that we can target only homes with a child at the age of greatest risk (approximately 2 years old).  Doing so is expected to bring our number of “high-risk” homes down to fewer than 500 (Fig. 3).  </a:t>
            </a:r>
          </a:p>
          <a:p>
            <a:pPr marL="0" marR="0" lvl="0" indent="0" algn="l" rtl="0">
              <a:lnSpc>
                <a:spcPct val="100000"/>
              </a:lnSpc>
              <a:spcBef>
                <a:spcPts val="720"/>
              </a:spcBef>
              <a:spcAft>
                <a:spcPts val="0"/>
              </a:spcAft>
              <a:buClr>
                <a:schemeClr val="dk1"/>
              </a:buClr>
              <a:buFont typeface="Georgia"/>
              <a:buNone/>
            </a:pPr>
            <a:endParaRPr sz="3600" b="0" i="0" u="none" strike="noStrike" cap="none" baseline="0" dirty="0">
              <a:solidFill>
                <a:schemeClr val="dk1"/>
              </a:solidFill>
              <a:latin typeface="Georgia"/>
              <a:ea typeface="Georgia"/>
              <a:cs typeface="Georgia"/>
              <a:sym typeface="Georgia"/>
            </a:endParaRPr>
          </a:p>
        </p:txBody>
      </p:sp>
      <p:sp>
        <p:nvSpPr>
          <p:cNvPr id="141" name="Shape 141"/>
          <p:cNvSpPr txBox="1">
            <a:spLocks noGrp="1"/>
          </p:cNvSpPr>
          <p:nvPr>
            <p:ph type="body" idx="9"/>
          </p:nvPr>
        </p:nvSpPr>
        <p:spPr>
          <a:xfrm>
            <a:off x="24700975" y="4575576"/>
            <a:ext cx="11358000" cy="7901003"/>
          </a:xfrm>
          <a:prstGeom prst="rect">
            <a:avLst/>
          </a:prstGeom>
          <a:noFill/>
          <a:ln>
            <a:noFill/>
          </a:ln>
        </p:spPr>
        <p:txBody>
          <a:bodyPr lIns="417975" tIns="208975" rIns="417975" bIns="208975" anchor="t" anchorCtr="0">
            <a:spAutoFit/>
          </a:bodyPr>
          <a:lstStyle/>
          <a:p>
            <a:pPr marL="0" marR="0" lvl="0" indent="0" algn="ctr" rtl="0">
              <a:lnSpc>
                <a:spcPct val="100000"/>
              </a:lnSpc>
              <a:spcBef>
                <a:spcPts val="0"/>
              </a:spcBef>
              <a:spcAft>
                <a:spcPts val="0"/>
              </a:spcAft>
              <a:buClr>
                <a:srgbClr val="34495E"/>
              </a:buClr>
              <a:buSzPct val="25000"/>
              <a:buFont typeface="Lato"/>
              <a:buNone/>
            </a:pPr>
            <a:r>
              <a:rPr lang="en-US" sz="5400" b="1" dirty="0">
                <a:solidFill>
                  <a:srgbClr val="34495E"/>
                </a:solidFill>
                <a:latin typeface="Lato"/>
                <a:ea typeface="Lato"/>
                <a:cs typeface="Lato"/>
                <a:sym typeface="Lato"/>
              </a:rPr>
              <a:t>Exposure Prevention:</a:t>
            </a:r>
          </a:p>
          <a:p>
            <a:pPr marL="0" marR="0" lvl="0" indent="0" algn="ctr" rtl="0">
              <a:lnSpc>
                <a:spcPct val="100000"/>
              </a:lnSpc>
              <a:spcBef>
                <a:spcPts val="0"/>
              </a:spcBef>
              <a:spcAft>
                <a:spcPts val="0"/>
              </a:spcAft>
              <a:buClr>
                <a:srgbClr val="34495E"/>
              </a:buClr>
              <a:buSzPct val="25000"/>
              <a:buFont typeface="Lato"/>
              <a:buNone/>
            </a:pPr>
            <a:r>
              <a:rPr lang="en-US" sz="5400" b="1" dirty="0">
                <a:solidFill>
                  <a:srgbClr val="34495E"/>
                </a:solidFill>
                <a:latin typeface="Lato"/>
                <a:ea typeface="Lato"/>
                <a:cs typeface="Lato"/>
                <a:sym typeface="Lato"/>
              </a:rPr>
              <a:t>Estimating Life Trajectories</a:t>
            </a:r>
          </a:p>
          <a:p>
            <a:pPr marL="0" marR="0" lvl="0" indent="0" algn="l" rtl="0">
              <a:lnSpc>
                <a:spcPct val="100000"/>
              </a:lnSpc>
              <a:spcBef>
                <a:spcPts val="720"/>
              </a:spcBef>
              <a:spcAft>
                <a:spcPts val="0"/>
              </a:spcAft>
              <a:buNone/>
            </a:pPr>
            <a:r>
              <a:rPr lang="en-US" sz="3600" dirty="0">
                <a:solidFill>
                  <a:schemeClr val="dk1"/>
                </a:solidFill>
                <a:latin typeface="Georgia"/>
                <a:ea typeface="Georgia"/>
                <a:cs typeface="Georgia"/>
                <a:sym typeface="Georgia"/>
              </a:rPr>
              <a:t>Current medical practice is to act only once a </a:t>
            </a:r>
            <a:r>
              <a:rPr lang="en-US" sz="3600" dirty="0" smtClean="0">
                <a:solidFill>
                  <a:schemeClr val="dk1"/>
                </a:solidFill>
                <a:latin typeface="Georgia"/>
                <a:ea typeface="Georgia"/>
                <a:cs typeface="Georgia"/>
                <a:sym typeface="Georgia"/>
              </a:rPr>
              <a:t>child exhibits a </a:t>
            </a:r>
            <a:r>
              <a:rPr lang="en-US" sz="3600" dirty="0">
                <a:solidFill>
                  <a:schemeClr val="dk1"/>
                </a:solidFill>
                <a:latin typeface="Georgia"/>
                <a:ea typeface="Georgia"/>
                <a:cs typeface="Georgia"/>
                <a:sym typeface="Georgia"/>
              </a:rPr>
              <a:t>level of lead in the blood that is considered dangerous. We found canonical trajectories by imputing tract-level trajectories, then using spectral clustering to pick out </a:t>
            </a:r>
            <a:r>
              <a:rPr lang="en-US" sz="3600" dirty="0" smtClean="0">
                <a:solidFill>
                  <a:schemeClr val="dk1"/>
                </a:solidFill>
                <a:latin typeface="Georgia"/>
                <a:ea typeface="Georgia"/>
                <a:cs typeface="Georgia"/>
                <a:sym typeface="Georgia"/>
              </a:rPr>
              <a:t>exemplars</a:t>
            </a:r>
            <a:r>
              <a:rPr lang="en-US" sz="3600" dirty="0">
                <a:solidFill>
                  <a:schemeClr val="dk1"/>
                </a:solidFill>
                <a:latin typeface="Georgia"/>
                <a:ea typeface="Georgia"/>
                <a:cs typeface="Georgia"/>
                <a:sym typeface="Georgia"/>
              </a:rPr>
              <a:t>. These suggest a trajectory can be predicted very early in life, allowing for preventative interventions.</a:t>
            </a:r>
          </a:p>
          <a:p>
            <a:pPr marL="0" marR="0" lvl="0" indent="0" algn="l" rtl="0">
              <a:lnSpc>
                <a:spcPct val="100000"/>
              </a:lnSpc>
              <a:spcBef>
                <a:spcPts val="720"/>
              </a:spcBef>
              <a:spcAft>
                <a:spcPts val="0"/>
              </a:spcAft>
              <a:buClr>
                <a:schemeClr val="dk1"/>
              </a:buClr>
              <a:buSzPct val="25000"/>
              <a:buFont typeface="Georgia"/>
              <a:buNone/>
            </a:pPr>
            <a:r>
              <a:rPr lang="en-US" sz="3600" dirty="0">
                <a:solidFill>
                  <a:schemeClr val="dk1"/>
                </a:solidFill>
                <a:latin typeface="Georgia"/>
                <a:ea typeface="Georgia"/>
                <a:cs typeface="Georgia"/>
                <a:sym typeface="Georgia"/>
              </a:rPr>
              <a:t>This work is leading us to consider policy recommendations for child lead testing that differ quite dramatically from the current practice.</a:t>
            </a:r>
          </a:p>
        </p:txBody>
      </p:sp>
      <p:pic>
        <p:nvPicPr>
          <p:cNvPr id="142" name="Shape 142"/>
          <p:cNvPicPr preferRelativeResize="0"/>
          <p:nvPr/>
        </p:nvPicPr>
        <p:blipFill>
          <a:blip r:embed="rId12">
            <a:alphaModFix/>
          </a:blip>
          <a:stretch>
            <a:fillRect/>
          </a:stretch>
        </p:blipFill>
        <p:spPr>
          <a:xfrm>
            <a:off x="28839175" y="13953175"/>
            <a:ext cx="6136628" cy="5719074"/>
          </a:xfrm>
          <a:prstGeom prst="rect">
            <a:avLst/>
          </a:prstGeom>
          <a:noFill/>
          <a:ln>
            <a:noFill/>
          </a:ln>
        </p:spPr>
      </p:pic>
      <p:pic>
        <p:nvPicPr>
          <p:cNvPr id="143" name="Shape 143"/>
          <p:cNvPicPr preferRelativeResize="0"/>
          <p:nvPr/>
        </p:nvPicPr>
        <p:blipFill>
          <a:blip r:embed="rId13">
            <a:alphaModFix/>
          </a:blip>
          <a:stretch>
            <a:fillRect/>
          </a:stretch>
        </p:blipFill>
        <p:spPr>
          <a:xfrm>
            <a:off x="25374300" y="13176875"/>
            <a:ext cx="3122099" cy="5326525"/>
          </a:xfrm>
          <a:prstGeom prst="rect">
            <a:avLst/>
          </a:prstGeom>
          <a:noFill/>
          <a:ln>
            <a:noFill/>
          </a:ln>
        </p:spPr>
      </p:pic>
      <p:sp>
        <p:nvSpPr>
          <p:cNvPr id="144" name="Shape 144"/>
          <p:cNvSpPr txBox="1"/>
          <p:nvPr/>
        </p:nvSpPr>
        <p:spPr>
          <a:xfrm>
            <a:off x="24951350" y="18688054"/>
            <a:ext cx="9927299" cy="457200"/>
          </a:xfrm>
          <a:prstGeom prst="rect">
            <a:avLst/>
          </a:prstGeom>
          <a:noFill/>
          <a:ln>
            <a:noFill/>
          </a:ln>
        </p:spPr>
        <p:txBody>
          <a:bodyPr lIns="91425" tIns="91425" rIns="91425" bIns="91425" anchor="t" anchorCtr="0">
            <a:spAutoFit/>
          </a:bodyPr>
          <a:lstStyle/>
          <a:p>
            <a:pPr lvl="0" algn="ctr" rtl="0">
              <a:spcBef>
                <a:spcPts val="0"/>
              </a:spcBef>
              <a:buNone/>
            </a:pPr>
            <a:r>
              <a:rPr lang="en-US" sz="2400">
                <a:latin typeface="Georgia"/>
                <a:ea typeface="Georgia"/>
                <a:cs typeface="Georgia"/>
                <a:sym typeface="Georgia"/>
              </a:rPr>
              <a:t>Fig. 4: Lead Trajectories (left) Risk by Census Tract</a:t>
            </a:r>
          </a:p>
          <a:p>
            <a:pPr lvl="0" algn="ctr" rtl="0">
              <a:spcBef>
                <a:spcPts val="0"/>
              </a:spcBef>
              <a:buNone/>
            </a:pPr>
            <a:r>
              <a:rPr lang="en-US" sz="2400">
                <a:latin typeface="Georgia"/>
                <a:ea typeface="Georgia"/>
                <a:cs typeface="Georgia"/>
                <a:sym typeface="Georgia"/>
              </a:rPr>
              <a:t>(right) Mean Lead Levels at different Ages</a:t>
            </a:r>
          </a:p>
        </p:txBody>
      </p:sp>
      <p:sp>
        <p:nvSpPr>
          <p:cNvPr id="145" name="Shape 145"/>
          <p:cNvSpPr txBox="1"/>
          <p:nvPr/>
        </p:nvSpPr>
        <p:spPr>
          <a:xfrm>
            <a:off x="25145700" y="20147525"/>
            <a:ext cx="10745598" cy="3508623"/>
          </a:xfrm>
          <a:prstGeom prst="rect">
            <a:avLst/>
          </a:prstGeom>
          <a:noFill/>
          <a:ln>
            <a:noFill/>
          </a:ln>
        </p:spPr>
        <p:txBody>
          <a:bodyPr wrap="square" lIns="91425" tIns="91425" rIns="91425" bIns="91425" anchor="t" anchorCtr="0">
            <a:spAutoFit/>
          </a:bodyPr>
          <a:lstStyle/>
          <a:p>
            <a:pPr lvl="0" rtl="0">
              <a:spcBef>
                <a:spcPts val="0"/>
              </a:spcBef>
              <a:buNone/>
            </a:pPr>
            <a:r>
              <a:rPr lang="en-US" sz="3600" dirty="0">
                <a:latin typeface="Georgia"/>
                <a:ea typeface="Georgia"/>
                <a:cs typeface="Georgia"/>
                <a:sym typeface="Georgia"/>
              </a:rPr>
              <a:t>The greatest issue with the imputation of the trajectories is the possibility of systematic bias around child age at testing. We are working with the State of Illinois to get </a:t>
            </a:r>
            <a:r>
              <a:rPr lang="en-US" sz="3600" dirty="0" smtClean="0">
                <a:latin typeface="Georgia"/>
                <a:ea typeface="Georgia"/>
                <a:cs typeface="Georgia"/>
                <a:sym typeface="Georgia"/>
              </a:rPr>
              <a:t>birth </a:t>
            </a:r>
            <a:r>
              <a:rPr lang="en-US" sz="3600" dirty="0">
                <a:latin typeface="Georgia"/>
                <a:ea typeface="Georgia"/>
                <a:cs typeface="Georgia"/>
                <a:sym typeface="Georgia"/>
              </a:rPr>
              <a:t>r</a:t>
            </a:r>
            <a:r>
              <a:rPr lang="en-US" sz="3600" dirty="0" smtClean="0">
                <a:latin typeface="Georgia"/>
                <a:ea typeface="Georgia"/>
                <a:cs typeface="Georgia"/>
                <a:sym typeface="Georgia"/>
              </a:rPr>
              <a:t>ecord </a:t>
            </a:r>
            <a:r>
              <a:rPr lang="en-US" sz="3600" dirty="0">
                <a:latin typeface="Georgia"/>
                <a:ea typeface="Georgia"/>
                <a:cs typeface="Georgia"/>
                <a:sym typeface="Georgia"/>
              </a:rPr>
              <a:t>data to resolve this, and other, questions.</a:t>
            </a:r>
          </a:p>
          <a:p>
            <a:pPr lvl="0" rtl="0">
              <a:spcBef>
                <a:spcPts val="0"/>
              </a:spcBef>
              <a:buNone/>
            </a:pPr>
            <a:endParaRPr sz="3600" dirty="0">
              <a:latin typeface="Georgia"/>
              <a:ea typeface="Georgia"/>
              <a:cs typeface="Georgia"/>
              <a:sym typeface="Georgia"/>
            </a:endParaRPr>
          </a:p>
        </p:txBody>
      </p:sp>
      <p:pic>
        <p:nvPicPr>
          <p:cNvPr id="2" name="Picture 1" descr="cdph.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50194" y="32266121"/>
            <a:ext cx="6667500" cy="2590800"/>
          </a:xfrm>
          <a:prstGeom prst="rect">
            <a:avLst/>
          </a:prstGeom>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788</Words>
  <Application>Microsoft Macintosh PowerPoint</Application>
  <PresentationFormat>Custom</PresentationFormat>
  <Paragraphs>57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Preventing Lead Poisoning in Chicago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Preventing Lead Poisoning in Chicago</dc:title>
  <cp:lastModifiedBy>rg</cp:lastModifiedBy>
  <cp:revision>6</cp:revision>
  <dcterms:modified xsi:type="dcterms:W3CDTF">2015-08-05T04:18:15Z</dcterms:modified>
</cp:coreProperties>
</file>